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7790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9" r:id="rId6"/>
    <p:sldId id="267" r:id="rId7"/>
    <p:sldId id="270" r:id="rId8"/>
    <p:sldId id="275" r:id="rId9"/>
    <p:sldId id="257" r:id="rId10"/>
    <p:sldId id="276" r:id="rId11"/>
    <p:sldId id="277" r:id="rId12"/>
    <p:sldId id="260" r:id="rId13"/>
    <p:sldId id="261" r:id="rId14"/>
    <p:sldId id="262" r:id="rId15"/>
    <p:sldId id="263" r:id="rId16"/>
    <p:sldId id="264" r:id="rId17"/>
    <p:sldId id="271" r:id="rId18"/>
  </p:sldIdLst>
  <p:sldSz cx="12192000" cy="6858000"/>
  <p:notesSz cx="9309100" cy="7023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1pPr>
    <a:lvl2pPr marL="457189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2pPr>
    <a:lvl3pPr marL="914377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3pPr>
    <a:lvl4pPr marL="1371566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4pPr>
    <a:lvl5pPr marL="1828754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5pPr>
    <a:lvl6pPr marL="2285943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6pPr>
    <a:lvl7pPr marL="2743131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7pPr>
    <a:lvl8pPr marL="3200320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8pPr>
    <a:lvl9pPr marL="3657509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1">
          <p15:clr>
            <a:srgbClr val="A4A3A4"/>
          </p15:clr>
        </p15:guide>
        <p15:guide id="2" pos="2212">
          <p15:clr>
            <a:srgbClr val="A4A3A4"/>
          </p15:clr>
        </p15:guide>
        <p15:guide id="3" orient="horz" pos="2211">
          <p15:clr>
            <a:srgbClr val="A4A3A4"/>
          </p15:clr>
        </p15:guide>
        <p15:guide id="4" pos="293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e Tessel" initials="NT" lastIdx="5" clrIdx="0"/>
  <p:cmAuthor id="2" name="Gary Choquette" initials="GC" lastIdx="5" clrIdx="1"/>
  <p:cmAuthor id="3" name="Zoe Shall" initials="Z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97D"/>
    <a:srgbClr val="203864"/>
    <a:srgbClr val="FFFFFF"/>
    <a:srgbClr val="034EA2"/>
    <a:srgbClr val="034EA1"/>
    <a:srgbClr val="777777"/>
    <a:srgbClr val="00B3B5"/>
    <a:srgbClr val="EAEAEA"/>
    <a:srgbClr val="C0C0C0"/>
    <a:srgbClr val="DDD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1C31AF-65A0-448D-9002-D47A66A8972E}" v="1" dt="2025-10-20T13:00:38.101"/>
  </p1510:revLst>
</p1510:revInfo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0499" autoAdjust="0"/>
  </p:normalViewPr>
  <p:slideViewPr>
    <p:cSldViewPr snapToGrid="0">
      <p:cViewPr varScale="1">
        <p:scale>
          <a:sx n="68" d="100"/>
          <a:sy n="68" d="100"/>
        </p:scale>
        <p:origin x="1262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931"/>
        <p:guide pos="2212"/>
        <p:guide orient="horz" pos="2211"/>
        <p:guide pos="29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nendra Tomar" userId="3ff06719-e7fe-4e08-ba68-ec30724e08a3" providerId="ADAL" clId="{281C31AF-65A0-448D-9002-D47A66A8972E}"/>
    <pc:docChg chg="modSld">
      <pc:chgData name="Munendra Tomar" userId="3ff06719-e7fe-4e08-ba68-ec30724e08a3" providerId="ADAL" clId="{281C31AF-65A0-448D-9002-D47A66A8972E}" dt="2025-10-22T15:47:09.756" v="868" actId="20577"/>
      <pc:docMkLst>
        <pc:docMk/>
      </pc:docMkLst>
      <pc:sldChg chg="addSp delSp modSp mod">
        <pc:chgData name="Munendra Tomar" userId="3ff06719-e7fe-4e08-ba68-ec30724e08a3" providerId="ADAL" clId="{281C31AF-65A0-448D-9002-D47A66A8972E}" dt="2025-10-20T13:00:38.100" v="352" actId="478"/>
        <pc:sldMkLst>
          <pc:docMk/>
          <pc:sldMk cId="3370871697" sldId="256"/>
        </pc:sldMkLst>
        <pc:spChg chg="add mod">
          <ac:chgData name="Munendra Tomar" userId="3ff06719-e7fe-4e08-ba68-ec30724e08a3" providerId="ADAL" clId="{281C31AF-65A0-448D-9002-D47A66A8972E}" dt="2025-10-20T13:00:38.100" v="352" actId="478"/>
          <ac:spMkLst>
            <pc:docMk/>
            <pc:sldMk cId="3370871697" sldId="256"/>
            <ac:spMk id="2" creationId="{013137C0-C78A-35F7-A429-091EAF6D532D}"/>
          </ac:spMkLst>
        </pc:spChg>
        <pc:spChg chg="mod">
          <ac:chgData name="Munendra Tomar" userId="3ff06719-e7fe-4e08-ba68-ec30724e08a3" providerId="ADAL" clId="{281C31AF-65A0-448D-9002-D47A66A8972E}" dt="2025-10-20T13:00:31.780" v="351" actId="20577"/>
          <ac:spMkLst>
            <pc:docMk/>
            <pc:sldMk cId="3370871697" sldId="256"/>
            <ac:spMk id="7" creationId="{00000000-0000-0000-0000-000000000000}"/>
          </ac:spMkLst>
        </pc:spChg>
      </pc:sldChg>
      <pc:sldChg chg="modSp mod">
        <pc:chgData name="Munendra Tomar" userId="3ff06719-e7fe-4e08-ba68-ec30724e08a3" providerId="ADAL" clId="{281C31AF-65A0-448D-9002-D47A66A8972E}" dt="2025-10-22T15:46:57.362" v="847" actId="20577"/>
        <pc:sldMkLst>
          <pc:docMk/>
          <pc:sldMk cId="0" sldId="257"/>
        </pc:sldMkLst>
        <pc:spChg chg="mod">
          <ac:chgData name="Munendra Tomar" userId="3ff06719-e7fe-4e08-ba68-ec30724e08a3" providerId="ADAL" clId="{281C31AF-65A0-448D-9002-D47A66A8972E}" dt="2025-10-22T15:46:57.362" v="847" actId="20577"/>
          <ac:spMkLst>
            <pc:docMk/>
            <pc:sldMk cId="0" sldId="257"/>
            <ac:spMk id="2" creationId="{00000000-0000-0000-0000-000000000000}"/>
          </ac:spMkLst>
        </pc:spChg>
      </pc:sldChg>
      <pc:sldChg chg="modSp mod">
        <pc:chgData name="Munendra Tomar" userId="3ff06719-e7fe-4e08-ba68-ec30724e08a3" providerId="ADAL" clId="{281C31AF-65A0-448D-9002-D47A66A8972E}" dt="2025-10-22T13:50:13.950" v="458" actId="20577"/>
        <pc:sldMkLst>
          <pc:docMk/>
          <pc:sldMk cId="0" sldId="261"/>
        </pc:sldMkLst>
        <pc:spChg chg="mod">
          <ac:chgData name="Munendra Tomar" userId="3ff06719-e7fe-4e08-ba68-ec30724e08a3" providerId="ADAL" clId="{281C31AF-65A0-448D-9002-D47A66A8972E}" dt="2025-10-22T13:50:13.950" v="458" actId="20577"/>
          <ac:spMkLst>
            <pc:docMk/>
            <pc:sldMk cId="0" sldId="261"/>
            <ac:spMk id="3" creationId="{00000000-0000-0000-0000-000000000000}"/>
          </ac:spMkLst>
        </pc:spChg>
      </pc:sldChg>
      <pc:sldChg chg="modSp mod">
        <pc:chgData name="Munendra Tomar" userId="3ff06719-e7fe-4e08-ba68-ec30724e08a3" providerId="ADAL" clId="{281C31AF-65A0-448D-9002-D47A66A8972E}" dt="2025-10-22T13:52:43.619" v="628" actId="6549"/>
        <pc:sldMkLst>
          <pc:docMk/>
          <pc:sldMk cId="0" sldId="262"/>
        </pc:sldMkLst>
        <pc:spChg chg="mod">
          <ac:chgData name="Munendra Tomar" userId="3ff06719-e7fe-4e08-ba68-ec30724e08a3" providerId="ADAL" clId="{281C31AF-65A0-448D-9002-D47A66A8972E}" dt="2025-10-22T13:52:43.619" v="628" actId="6549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Munendra Tomar" userId="3ff06719-e7fe-4e08-ba68-ec30724e08a3" providerId="ADAL" clId="{281C31AF-65A0-448D-9002-D47A66A8972E}" dt="2025-10-22T14:04:46.869" v="812" actId="20577"/>
        <pc:sldMkLst>
          <pc:docMk/>
          <pc:sldMk cId="0" sldId="263"/>
        </pc:sldMkLst>
        <pc:spChg chg="mod">
          <ac:chgData name="Munendra Tomar" userId="3ff06719-e7fe-4e08-ba68-ec30724e08a3" providerId="ADAL" clId="{281C31AF-65A0-448D-9002-D47A66A8972E}" dt="2025-10-22T14:04:46.869" v="812" actId="20577"/>
          <ac:spMkLst>
            <pc:docMk/>
            <pc:sldMk cId="0" sldId="263"/>
            <ac:spMk id="3" creationId="{00000000-0000-0000-0000-000000000000}"/>
          </ac:spMkLst>
        </pc:spChg>
      </pc:sldChg>
      <pc:sldChg chg="modSp mod">
        <pc:chgData name="Munendra Tomar" userId="3ff06719-e7fe-4e08-ba68-ec30724e08a3" providerId="ADAL" clId="{281C31AF-65A0-448D-9002-D47A66A8972E}" dt="2025-10-20T12:59:32.833" v="334" actId="20577"/>
        <pc:sldMkLst>
          <pc:docMk/>
          <pc:sldMk cId="1597021057" sldId="267"/>
        </pc:sldMkLst>
        <pc:spChg chg="mod">
          <ac:chgData name="Munendra Tomar" userId="3ff06719-e7fe-4e08-ba68-ec30724e08a3" providerId="ADAL" clId="{281C31AF-65A0-448D-9002-D47A66A8972E}" dt="2025-10-20T12:59:32.833" v="334" actId="20577"/>
          <ac:spMkLst>
            <pc:docMk/>
            <pc:sldMk cId="1597021057" sldId="267"/>
            <ac:spMk id="3" creationId="{C407A927-A000-D166-B8C7-B9E674D5E122}"/>
          </ac:spMkLst>
        </pc:spChg>
      </pc:sldChg>
      <pc:sldChg chg="modSp mod">
        <pc:chgData name="Munendra Tomar" userId="3ff06719-e7fe-4e08-ba68-ec30724e08a3" providerId="ADAL" clId="{281C31AF-65A0-448D-9002-D47A66A8972E}" dt="2025-10-20T12:58:02.227" v="220" actId="20577"/>
        <pc:sldMkLst>
          <pc:docMk/>
          <pc:sldMk cId="3124779009" sldId="270"/>
        </pc:sldMkLst>
        <pc:graphicFrameChg chg="mod modGraphic">
          <ac:chgData name="Munendra Tomar" userId="3ff06719-e7fe-4e08-ba68-ec30724e08a3" providerId="ADAL" clId="{281C31AF-65A0-448D-9002-D47A66A8972E}" dt="2025-10-20T12:58:02.227" v="220" actId="20577"/>
          <ac:graphicFrameMkLst>
            <pc:docMk/>
            <pc:sldMk cId="3124779009" sldId="270"/>
            <ac:graphicFrameMk id="3" creationId="{3EB5F9DA-2593-5B49-7957-A5F9131C52D8}"/>
          </ac:graphicFrameMkLst>
        </pc:graphicFrameChg>
      </pc:sldChg>
      <pc:sldChg chg="modSp mod">
        <pc:chgData name="Munendra Tomar" userId="3ff06719-e7fe-4e08-ba68-ec30724e08a3" providerId="ADAL" clId="{281C31AF-65A0-448D-9002-D47A66A8972E}" dt="2025-10-22T15:46:35.469" v="826" actId="20577"/>
        <pc:sldMkLst>
          <pc:docMk/>
          <pc:sldMk cId="0" sldId="275"/>
        </pc:sldMkLst>
        <pc:spChg chg="mod">
          <ac:chgData name="Munendra Tomar" userId="3ff06719-e7fe-4e08-ba68-ec30724e08a3" providerId="ADAL" clId="{281C31AF-65A0-448D-9002-D47A66A8972E}" dt="2025-10-22T15:46:35.469" v="826" actId="20577"/>
          <ac:spMkLst>
            <pc:docMk/>
            <pc:sldMk cId="0" sldId="275"/>
            <ac:spMk id="2" creationId="{00000000-0000-0000-0000-000000000000}"/>
          </ac:spMkLst>
        </pc:spChg>
      </pc:sldChg>
      <pc:sldChg chg="modSp mod">
        <pc:chgData name="Munendra Tomar" userId="3ff06719-e7fe-4e08-ba68-ec30724e08a3" providerId="ADAL" clId="{281C31AF-65A0-448D-9002-D47A66A8972E}" dt="2025-10-22T15:47:09.756" v="868" actId="20577"/>
        <pc:sldMkLst>
          <pc:docMk/>
          <pc:sldMk cId="0" sldId="276"/>
        </pc:sldMkLst>
        <pc:spChg chg="mod">
          <ac:chgData name="Munendra Tomar" userId="3ff06719-e7fe-4e08-ba68-ec30724e08a3" providerId="ADAL" clId="{281C31AF-65A0-448D-9002-D47A66A8972E}" dt="2025-10-22T15:47:09.756" v="868" actId="20577"/>
          <ac:spMkLst>
            <pc:docMk/>
            <pc:sldMk cId="0" sldId="276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8696A261-DBD0-40B4-9431-0B7B6054E6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1699" cy="35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30EE6DBF-4414-44A6-B348-D4036434735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FDBB8415-6196-48DF-9DA9-266EE9F1DC4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77401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577443D6-C119-494B-B8E4-7C57A6FD337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1587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8B390BD-D4D7-40D7-A540-860D5547684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1699" cy="35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3491" name="Rectangle 4">
            <a:extLst>
              <a:ext uri="{FF2B5EF4-FFF2-40B4-BE49-F238E27FC236}">
                <a16:creationId xmlns:a16="http://schemas.microsoft.com/office/drawing/2014/main" id="{B87A72D2-638F-4C4D-B4BA-96CC9015E06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6163" y="528638"/>
            <a:ext cx="4678362" cy="2632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22DC1F6-06C6-4FC1-82DD-39C4ED71011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41494" y="3336691"/>
            <a:ext cx="6826112" cy="3158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650388F6-AD7B-493D-9FFC-3299D2E0E4E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B54E6F9C-8F78-4243-8D71-9C0DC1A9C2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77401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34D23C46-A5FD-4973-8409-2B7F122DDC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2478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Provide any points as to why the research should be funded as an SRP rather than as a standard research projects:</a:t>
            </a:r>
          </a:p>
          <a:p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Is there a pressing timeline that requires a quicker answer than achievable via standard research? If so, provide details.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Are there a high frequency/impact of reportable incidents that will be reduced by implementing this research? If so describe.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Will the work significantly enhance public safety? How?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Will the work significantly reduce the environmental impact of building/operating pipelines? Provide details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2006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Populate with SRP specific information. This is an embedded spreadsheet with example content.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4240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9720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>
            <a:extLst>
              <a:ext uri="{FF2B5EF4-FFF2-40B4-BE49-F238E27FC236}">
                <a16:creationId xmlns:a16="http://schemas.microsoft.com/office/drawing/2014/main" id="{F29D1605-1364-4350-B04F-EC4094553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"/>
            <a:ext cx="3105509" cy="2857500"/>
          </a:xfrm>
          <a:prstGeom prst="rect">
            <a:avLst/>
          </a:prstGeom>
          <a:solidFill>
            <a:srgbClr val="0655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3679DD6E-360B-40C8-A8A0-DA1E97C86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00249"/>
            <a:ext cx="3105509" cy="3513139"/>
          </a:xfrm>
          <a:prstGeom prst="rect">
            <a:avLst/>
          </a:prstGeom>
          <a:gradFill rotWithShape="0">
            <a:gsLst>
              <a:gs pos="0">
                <a:srgbClr val="06559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" t="11206" r="12459"/>
          <a:stretch/>
        </p:blipFill>
        <p:spPr>
          <a:xfrm>
            <a:off x="3006257" y="1"/>
            <a:ext cx="9185745" cy="6873875"/>
          </a:xfrm>
          <a:prstGeom prst="rect">
            <a:avLst/>
          </a:prstGeom>
          <a:ln>
            <a:noFill/>
          </a:ln>
        </p:spPr>
      </p:pic>
      <p:sp>
        <p:nvSpPr>
          <p:cNvPr id="11" name="Rectangle 10"/>
          <p:cNvSpPr/>
          <p:nvPr userDrawn="1"/>
        </p:nvSpPr>
        <p:spPr bwMode="auto">
          <a:xfrm>
            <a:off x="3006260" y="0"/>
            <a:ext cx="9189493" cy="6869876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8" tIns="45719" rIns="91438" bIns="45719" numCol="1" rtlCol="0" anchor="ctr" anchorCtr="0" compatLnSpc="1">
            <a:prstTxWarp prst="textNoShape">
              <a:avLst/>
            </a:prstTxWarp>
          </a:bodyPr>
          <a:lstStyle/>
          <a:p>
            <a:pPr marL="228594" indent="-228594" defTabSz="914377">
              <a:spcBef>
                <a:spcPct val="20000"/>
              </a:spcBef>
              <a:buFont typeface="Wingdings" pitchFamily="2" charset="2"/>
              <a:buChar char="§"/>
              <a:tabLst>
                <a:tab pos="1600160" algn="l"/>
              </a:tabLst>
            </a:pPr>
            <a:endParaRPr lang="en-US"/>
          </a:p>
        </p:txBody>
      </p:sp>
      <p:sp>
        <p:nvSpPr>
          <p:cNvPr id="6" name="Line 19">
            <a:extLst>
              <a:ext uri="{FF2B5EF4-FFF2-40B4-BE49-F238E27FC236}">
                <a16:creationId xmlns:a16="http://schemas.microsoft.com/office/drawing/2014/main" id="{120D5ED4-9575-4EFC-9773-1D4FD9D685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84033" y="1585913"/>
            <a:ext cx="8223251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8" tIns="45719" rIns="91438" bIns="45719" anchor="ctr"/>
          <a:lstStyle/>
          <a:p>
            <a:endParaRPr lang="en-US" sz="2000"/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8614358D-3B8B-433D-B7DD-D47FF116B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0" y="770357"/>
            <a:ext cx="812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3200" i="1">
                <a:latin typeface="Arial" pitchFamily="34" charset="0"/>
                <a:cs typeface="+mn-cs"/>
              </a:rPr>
              <a:t>Pipeline Research Council International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87056" y="2755301"/>
            <a:ext cx="8318500" cy="914400"/>
          </a:xfrm>
        </p:spPr>
        <p:txBody>
          <a:bodyPr anchor="b" anchorCtr="0"/>
          <a:lstStyle>
            <a:lvl1pPr>
              <a:lnSpc>
                <a:spcPct val="95000"/>
              </a:lnSpc>
              <a:defRPr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399756" y="3745900"/>
            <a:ext cx="8305800" cy="609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 i="1"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B29639-E57A-41B1-A32E-DAE56F139EC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66" y="4855931"/>
            <a:ext cx="2149391" cy="157855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493476" y="5303545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i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i="1" kern="0"/>
              <a:t>Title, Affiliation</a:t>
            </a:r>
            <a:endParaRPr lang="en-US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6493476" y="5785761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Location</a:t>
            </a:r>
            <a:endParaRPr lang="en-US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6493476" y="6099862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Date</a:t>
            </a:r>
            <a:endParaRPr lang="en-US"/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493476" y="4959253"/>
            <a:ext cx="5212080" cy="320040"/>
          </a:xfrm>
        </p:spPr>
        <p:txBody>
          <a:bodyPr anchor="ctr" anchorCtr="0"/>
          <a:lstStyle>
            <a:lvl1pPr marL="0" marR="0" indent="0" algn="r" defTabSz="914400" rtl="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1600160" algn="l"/>
              </a:tabLst>
              <a:defRPr lang="en-US" sz="2000" b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kern="0"/>
              <a:t>Presenter name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45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ng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203864"/>
                </a:solidFill>
              </a:defRPr>
            </a:lvl1pPr>
            <a:lvl2pPr>
              <a:defRPr>
                <a:solidFill>
                  <a:srgbClr val="203864"/>
                </a:solidFill>
              </a:defRPr>
            </a:lvl2pPr>
            <a:lvl3pPr>
              <a:defRPr>
                <a:solidFill>
                  <a:srgbClr val="203864"/>
                </a:solidFill>
              </a:defRPr>
            </a:lvl3pPr>
            <a:lvl4pPr>
              <a:defRPr>
                <a:solidFill>
                  <a:srgbClr val="203864"/>
                </a:solidFill>
              </a:defRPr>
            </a:lvl4pPr>
            <a:lvl5pPr>
              <a:defRPr>
                <a:solidFill>
                  <a:srgbClr val="203864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409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535" y="1498600"/>
            <a:ext cx="5187951" cy="4902200"/>
          </a:xfrm>
        </p:spPr>
        <p:txBody>
          <a:bodyPr/>
          <a:lstStyle>
            <a:lvl1pPr>
              <a:defRPr sz="2400">
                <a:solidFill>
                  <a:srgbClr val="203864"/>
                </a:solidFill>
              </a:defRPr>
            </a:lvl1pPr>
            <a:lvl2pPr>
              <a:defRPr sz="2000">
                <a:solidFill>
                  <a:srgbClr val="203864"/>
                </a:solidFill>
              </a:defRPr>
            </a:lvl2pPr>
            <a:lvl3pPr>
              <a:defRPr sz="18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1684" y="1498600"/>
            <a:ext cx="5187949" cy="4902200"/>
          </a:xfrm>
        </p:spPr>
        <p:txBody>
          <a:bodyPr/>
          <a:lstStyle>
            <a:lvl1pPr>
              <a:defRPr sz="2400">
                <a:solidFill>
                  <a:srgbClr val="203864"/>
                </a:solidFill>
              </a:defRPr>
            </a:lvl1pPr>
            <a:lvl2pPr>
              <a:defRPr sz="2000">
                <a:solidFill>
                  <a:srgbClr val="203864"/>
                </a:solidFill>
              </a:defRPr>
            </a:lvl2pPr>
            <a:lvl3pPr>
              <a:defRPr sz="18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839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996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80535" y="1498600"/>
            <a:ext cx="10579100" cy="4902200"/>
          </a:xfrm>
        </p:spPr>
        <p:txBody>
          <a:bodyPr/>
          <a:lstStyle>
            <a:lvl1pPr>
              <a:defRPr>
                <a:solidFill>
                  <a:srgbClr val="203864"/>
                </a:solidFill>
              </a:defRPr>
            </a:lvl1pPr>
          </a:lstStyle>
          <a:p>
            <a:pPr lvl="0"/>
            <a:r>
              <a:rPr lang="en-US" noProof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247403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26434" y="2274839"/>
            <a:ext cx="4943249" cy="2308322"/>
          </a:xfrm>
          <a:noFill/>
        </p:spPr>
        <p:txBody>
          <a:bodyPr wrap="square" lIns="91438" tIns="45719" rIns="91438" bIns="45719" rtlCol="0">
            <a:spAutoFit/>
          </a:bodyPr>
          <a:lstStyle>
            <a:lvl1pPr>
              <a:defRPr lang="en-US" sz="4800" kern="1200">
                <a:solidFill>
                  <a:srgbClr val="1F497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2" name="Picture 1" descr="A logo with blue and white letters&#10;&#10;Description automatically generated">
            <a:extLst>
              <a:ext uri="{FF2B5EF4-FFF2-40B4-BE49-F238E27FC236}">
                <a16:creationId xmlns:a16="http://schemas.microsoft.com/office/drawing/2014/main" id="{F2B1EF77-99C5-7C58-9837-98EE079053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97" y="2525267"/>
            <a:ext cx="3614926" cy="180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7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423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llou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484303"/>
            <a:ext cx="6815667" cy="4877105"/>
          </a:xfrm>
        </p:spPr>
        <p:txBody>
          <a:bodyPr/>
          <a:lstStyle>
            <a:lvl1pPr marL="228594" indent="-228594">
              <a:buFont typeface="Arial" panose="020B0604020202020204" pitchFamily="34" charset="0"/>
              <a:buChar char="•"/>
              <a:defRPr sz="2800">
                <a:solidFill>
                  <a:srgbClr val="203864"/>
                </a:solidFill>
              </a:defRPr>
            </a:lvl1pPr>
            <a:lvl2pPr marL="628635" indent="-171446">
              <a:buFont typeface="Arial" panose="020B0604020202020204" pitchFamily="34" charset="0"/>
              <a:buChar char="•"/>
              <a:defRPr sz="2400">
                <a:solidFill>
                  <a:srgbClr val="203864"/>
                </a:solidFill>
              </a:defRPr>
            </a:lvl2pPr>
            <a:lvl3pPr>
              <a:defRPr sz="20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2456352"/>
            <a:ext cx="4011084" cy="3908827"/>
          </a:xfrm>
        </p:spPr>
        <p:txBody>
          <a:bodyPr/>
          <a:lstStyle>
            <a:lvl1pPr marL="0" indent="0">
              <a:buNone/>
              <a:defRPr sz="1500">
                <a:solidFill>
                  <a:srgbClr val="203864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22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000" b="1"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rgbClr val="203864"/>
                </a:solidFill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500">
                <a:solidFill>
                  <a:srgbClr val="203864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F4F757-5884-4FB7-8AEA-AE45AB0FC5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169026"/>
            <a:ext cx="1203688" cy="884919"/>
          </a:xfrm>
          <a:prstGeom prst="rect">
            <a:avLst/>
          </a:prstGeom>
        </p:spPr>
      </p:pic>
      <p:sp>
        <p:nvSpPr>
          <p:cNvPr id="6" name="Rectangle 14">
            <a:extLst>
              <a:ext uri="{FF2B5EF4-FFF2-40B4-BE49-F238E27FC236}">
                <a16:creationId xmlns:a16="http://schemas.microsoft.com/office/drawing/2014/main" id="{A1320F58-35A1-436E-8731-5EAE07B9996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87035" y="165100"/>
            <a:ext cx="10088033" cy="304800"/>
          </a:xfrm>
          <a:prstGeom prst="rect">
            <a:avLst/>
          </a:prstGeom>
          <a:gradFill flip="none" rotWithShape="1">
            <a:gsLst>
              <a:gs pos="21000">
                <a:srgbClr val="034EA2">
                  <a:shade val="67500"/>
                  <a:satMod val="115000"/>
                </a:srgbClr>
              </a:gs>
              <a:gs pos="64162">
                <a:srgbClr val="1ABBBD"/>
              </a:gs>
              <a:gs pos="92000">
                <a:schemeClr val="bg1"/>
              </a:gs>
            </a:gsLst>
            <a:lin ang="10800000" scaled="1"/>
            <a:tileRect/>
          </a:gradFill>
          <a:ln>
            <a:noFill/>
          </a:ln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solidFill>
                <a:srgbClr val="203864"/>
              </a:solidFill>
              <a:cs typeface="+mn-cs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7BBC4ED0-ACC1-401A-AA08-82C0FBC8C63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78206" y="210368"/>
            <a:ext cx="1207959" cy="22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lnSpc>
                <a:spcPct val="97000"/>
              </a:lnSpc>
              <a:defRPr/>
            </a:pPr>
            <a:r>
              <a:rPr lang="en-US" altLang="en-US" sz="1500" b="1">
                <a:solidFill>
                  <a:srgbClr val="203864"/>
                </a:solidFill>
                <a:latin typeface="+mn-lt"/>
                <a:cs typeface="+mn-cs"/>
              </a:rPr>
              <a:t>www.prci.org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2024,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3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08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677" y="2833687"/>
            <a:ext cx="3629025" cy="1190625"/>
          </a:xfrm>
          <a:prstGeom prst="rect">
            <a:avLst/>
          </a:prstGeom>
        </p:spPr>
      </p:pic>
      <p:pic>
        <p:nvPicPr>
          <p:cNvPr id="5" name="Picture 4" descr="A logo with blue and white letters&#10;&#10;Description automatically generated">
            <a:extLst>
              <a:ext uri="{FF2B5EF4-FFF2-40B4-BE49-F238E27FC236}">
                <a16:creationId xmlns:a16="http://schemas.microsoft.com/office/drawing/2014/main" id="{7D23BB5B-A4DA-C10D-0485-5FDC67ABB1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97" y="2525267"/>
            <a:ext cx="3614926" cy="180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23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899564" y="4054507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i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i="1" kern="0"/>
              <a:t>Title, Affiliation</a:t>
            </a:r>
            <a:endParaRPr lang="en-US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899564" y="3667085"/>
            <a:ext cx="4381995" cy="320040"/>
          </a:xfrm>
        </p:spPr>
        <p:txBody>
          <a:bodyPr anchor="ctr" anchorCtr="0"/>
          <a:lstStyle>
            <a:lvl1pPr marL="0" marR="0" indent="0" algn="ctr" defTabSz="914400" rtl="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1600160" algn="l"/>
              </a:tabLst>
              <a:defRPr lang="en-US" sz="2000" b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kern="0"/>
              <a:t>Presenter name</a:t>
            </a:r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6899563" y="5062399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baseline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Phone Number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6899563" y="4623953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baseline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Email Address</a:t>
            </a:r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076" y="2530644"/>
            <a:ext cx="3624716" cy="20281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E250C1-FB10-6482-2F15-6F77AD95C05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253" y="1605976"/>
            <a:ext cx="3698671" cy="184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7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67E9F3C-4AE7-4D02-A4AA-70A16E4999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08200" y="620713"/>
            <a:ext cx="985731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9A1B923-938C-46EF-B150-0377D88F0C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0535" y="1498600"/>
            <a:ext cx="10579100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14">
            <a:extLst>
              <a:ext uri="{FF2B5EF4-FFF2-40B4-BE49-F238E27FC236}">
                <a16:creationId xmlns:a16="http://schemas.microsoft.com/office/drawing/2014/main" id="{A1320F58-35A1-436E-8731-5EAE07B99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035" y="165100"/>
            <a:ext cx="10088033" cy="304800"/>
          </a:xfrm>
          <a:prstGeom prst="rect">
            <a:avLst/>
          </a:prstGeom>
          <a:gradFill flip="none" rotWithShape="1">
            <a:gsLst>
              <a:gs pos="21000">
                <a:srgbClr val="034EA2">
                  <a:shade val="67500"/>
                  <a:satMod val="115000"/>
                </a:srgbClr>
              </a:gs>
              <a:gs pos="64162">
                <a:srgbClr val="1ABBBD"/>
              </a:gs>
              <a:gs pos="92000">
                <a:schemeClr val="bg1"/>
              </a:gs>
            </a:gsLst>
            <a:lin ang="10800000" scaled="1"/>
            <a:tileRect/>
          </a:gradFill>
          <a:ln>
            <a:noFill/>
          </a:ln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sp>
        <p:nvSpPr>
          <p:cNvPr id="1029" name="Rectangle 15">
            <a:extLst>
              <a:ext uri="{FF2B5EF4-FFF2-40B4-BE49-F238E27FC236}">
                <a16:creationId xmlns:a16="http://schemas.microsoft.com/office/drawing/2014/main" id="{1412AA5D-EBE2-4A3A-9E08-2D7A329D0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67" y="1164527"/>
            <a:ext cx="171522" cy="1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7000"/>
              </a:lnSpc>
            </a:pPr>
            <a:fld id="{072B1A42-C524-4B61-888C-99148CDE1BB2}" type="slidenum">
              <a:rPr lang="en-US" altLang="en-US" sz="1100">
                <a:latin typeface="Arial" panose="020B0604020202020204" pitchFamily="34" charset="0"/>
              </a:rPr>
              <a:pPr>
                <a:lnSpc>
                  <a:spcPct val="97000"/>
                </a:lnSpc>
              </a:pPr>
              <a:t>‹#›</a:t>
            </a:fld>
            <a:endParaRPr lang="en-US" altLang="en-US" sz="1100">
              <a:latin typeface="Arial" panose="020B0604020202020204" pitchFamily="34" charset="0"/>
            </a:endParaRPr>
          </a:p>
        </p:txBody>
      </p:sp>
      <p:sp>
        <p:nvSpPr>
          <p:cNvPr id="1030" name="Line 16">
            <a:extLst>
              <a:ext uri="{FF2B5EF4-FFF2-40B4-BE49-F238E27FC236}">
                <a16:creationId xmlns:a16="http://schemas.microsoft.com/office/drawing/2014/main" id="{2B51F93E-77DC-4501-860A-191F995AC1A7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335" y="1366839"/>
            <a:ext cx="11914717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8" tIns="45719" rIns="91438" bIns="45719" anchor="ctr"/>
          <a:lstStyle/>
          <a:p>
            <a:endParaRPr lang="en-US" sz="2000"/>
          </a:p>
        </p:txBody>
      </p:sp>
      <p:sp>
        <p:nvSpPr>
          <p:cNvPr id="1032" name="Rectangle 23">
            <a:extLst>
              <a:ext uri="{FF2B5EF4-FFF2-40B4-BE49-F238E27FC236}">
                <a16:creationId xmlns:a16="http://schemas.microsoft.com/office/drawing/2014/main" id="{7BBC4ED0-ACC1-401A-AA08-82C0FBC8C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78206" y="210368"/>
            <a:ext cx="1207959" cy="22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lnSpc>
                <a:spcPct val="97000"/>
              </a:lnSpc>
              <a:defRPr/>
            </a:pPr>
            <a:r>
              <a:rPr lang="en-US" altLang="en-US" sz="1500" b="1">
                <a:solidFill>
                  <a:schemeClr val="bg1"/>
                </a:solidFill>
                <a:latin typeface="+mn-lt"/>
                <a:cs typeface="+mn-cs"/>
              </a:rPr>
              <a:t>www.prci.org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F4F757-5884-4FB7-8AEA-AE45AB0FC5A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169026"/>
            <a:ext cx="1203688" cy="88491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fld id="{8FA8C7BD-E707-45C6-8E13-739D61FA9136}" type="datetimeyyyy">
              <a:rPr lang="en-US" sz="900" b="0" baseline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fld>
            <a:r>
              <a:rPr lang="en-US" sz="900" b="0" baseline="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Pipeline Research Council International</a:t>
            </a:r>
            <a:endParaRPr lang="en-US" sz="900" b="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11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811" r:id="rId1"/>
    <p:sldLayoutId id="2147487792" r:id="rId2"/>
    <p:sldLayoutId id="2147487794" r:id="rId3"/>
    <p:sldLayoutId id="2147487796" r:id="rId4"/>
    <p:sldLayoutId id="2147487802" r:id="rId5"/>
    <p:sldLayoutId id="2147487812" r:id="rId6"/>
    <p:sldLayoutId id="2147487795" r:id="rId7"/>
    <p:sldLayoutId id="2147487798" r:id="rId8"/>
    <p:sldLayoutId id="2147487803" r:id="rId9"/>
    <p:sldLayoutId id="2147487806" r:id="rId10"/>
    <p:sldLayoutId id="2147487814" r:id="rId11"/>
    <p:sldLayoutId id="2147487813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5pPr>
      <a:lvl6pPr marL="457189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377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566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754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225425" indent="-22542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2400" b="1">
          <a:solidFill>
            <a:srgbClr val="1F497D"/>
          </a:solidFill>
          <a:latin typeface="+mn-lt"/>
          <a:ea typeface="+mn-ea"/>
          <a:cs typeface="+mn-cs"/>
        </a:defRPr>
      </a:lvl1pPr>
      <a:lvl2pPr marL="628650" indent="-17303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2000">
          <a:solidFill>
            <a:srgbClr val="1F497D"/>
          </a:solidFill>
          <a:latin typeface="+mn-lt"/>
        </a:defRPr>
      </a:lvl2pPr>
      <a:lvl3pPr marL="914400" indent="-17303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1800" i="0">
          <a:solidFill>
            <a:srgbClr val="1F497D"/>
          </a:solidFill>
          <a:latin typeface="+mn-lt"/>
        </a:defRPr>
      </a:lvl3pPr>
      <a:lvl4pPr marL="1258888" indent="-17462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1600" i="0">
          <a:solidFill>
            <a:srgbClr val="1F497D"/>
          </a:solidFill>
          <a:latin typeface="+mn-lt"/>
        </a:defRPr>
      </a:lvl4pPr>
      <a:lvl5pPr marL="1543050" indent="-11588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/>
        <a:defRPr sz="1400" i="0">
          <a:solidFill>
            <a:srgbClr val="1F497D"/>
          </a:solidFill>
          <a:latin typeface="+mn-lt"/>
        </a:defRPr>
      </a:lvl5pPr>
      <a:lvl6pPr marL="2057349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6pPr>
      <a:lvl7pPr marL="2514537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7pPr>
      <a:lvl8pPr marL="2971726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8pPr>
      <a:lvl9pPr marL="3428914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ci.org/Research/InspectionIntegrity/IIProjects/SRP-MD-02.aspx?source=generalSearc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Mechanical Damage SRP II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TC Energy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493476" y="5785761"/>
            <a:ext cx="5212080" cy="31410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Fall 2025 Meeting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Munendra Tomar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13137C0-C78A-35F7-A429-091EAF6D532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87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AC830-9C79-DBCD-CAB1-696F23A27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Mechanical Damage SRP II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17A5C-2AD3-9AD3-194C-218ED66DCE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Objective: </a:t>
            </a:r>
            <a:r>
              <a:rPr lang="en-US" b="0" i="0" dirty="0">
                <a:solidFill>
                  <a:srgbClr val="333333"/>
                </a:solidFill>
                <a:effectLst/>
                <a:latin typeface="Proxima Nova"/>
              </a:rPr>
              <a:t>To address gaps </a:t>
            </a:r>
            <a:r>
              <a:rPr lang="en-US" b="0" dirty="0">
                <a:solidFill>
                  <a:srgbClr val="333333"/>
                </a:solidFill>
                <a:latin typeface="Proxima Nova"/>
              </a:rPr>
              <a:t>as identified by various industry experts, regulators and during the development of API 1183 second edition.</a:t>
            </a:r>
            <a:endParaRPr lang="en-US" b="0" i="0" dirty="0">
              <a:solidFill>
                <a:srgbClr val="333333"/>
              </a:solidFill>
              <a:effectLst/>
              <a:latin typeface="Proxima Nova"/>
            </a:endParaRPr>
          </a:p>
          <a:p>
            <a:r>
              <a:rPr lang="en-US" i="0" dirty="0">
                <a:solidFill>
                  <a:srgbClr val="333333"/>
                </a:solidFill>
                <a:effectLst/>
              </a:rPr>
              <a:t>Gaps: </a:t>
            </a:r>
          </a:p>
          <a:p>
            <a:pPr lvl="1"/>
            <a:r>
              <a:rPr lang="en-US" i="0" dirty="0">
                <a:solidFill>
                  <a:srgbClr val="333333"/>
                </a:solidFill>
                <a:effectLst/>
              </a:rPr>
              <a:t>Guidelines for treatment of ILI data and safe excavation</a:t>
            </a:r>
          </a:p>
          <a:p>
            <a:pPr lvl="1"/>
            <a:r>
              <a:rPr lang="en-US" b="0" dirty="0">
                <a:solidFill>
                  <a:srgbClr val="333333"/>
                </a:solidFill>
              </a:rPr>
              <a:t>Appropriate classification and assessment of dents with secondary features</a:t>
            </a:r>
          </a:p>
          <a:p>
            <a:pPr lvl="1"/>
            <a:r>
              <a:rPr lang="en-US" i="0" dirty="0">
                <a:solidFill>
                  <a:srgbClr val="333333"/>
                </a:solidFill>
                <a:effectLst/>
              </a:rPr>
              <a:t>Refinement of acceptability criteria</a:t>
            </a:r>
            <a:endParaRPr lang="en-US" b="0" i="0" dirty="0">
              <a:solidFill>
                <a:srgbClr val="333333"/>
              </a:solidFill>
              <a:effectLst/>
            </a:endParaRPr>
          </a:p>
          <a:p>
            <a:r>
              <a:rPr lang="en-US" dirty="0"/>
              <a:t>Projects: </a:t>
            </a:r>
            <a:r>
              <a:rPr lang="en-US" b="0" dirty="0"/>
              <a:t>6</a:t>
            </a:r>
          </a:p>
          <a:p>
            <a:r>
              <a:rPr lang="en-US" b="0" dirty="0"/>
              <a:t>Budget: 835,000</a:t>
            </a:r>
          </a:p>
          <a:p>
            <a:r>
              <a:rPr lang="en-US" dirty="0"/>
              <a:t>Duration</a:t>
            </a:r>
            <a:r>
              <a:rPr lang="en-US"/>
              <a:t>: </a:t>
            </a:r>
            <a:r>
              <a:rPr lang="en-US" b="0"/>
              <a:t>2026 </a:t>
            </a:r>
            <a:r>
              <a:rPr lang="en-US" b="0" dirty="0"/>
              <a:t>- 2029</a:t>
            </a:r>
          </a:p>
          <a:p>
            <a:r>
              <a:rPr lang="en-US" dirty="0"/>
              <a:t>Applicability:</a:t>
            </a:r>
            <a:r>
              <a:rPr lang="en-US" b="0" dirty="0"/>
              <a:t> All</a:t>
            </a:r>
          </a:p>
          <a:p>
            <a:r>
              <a:rPr lang="en-US" dirty="0"/>
              <a:t>Knowledge Transfer:</a:t>
            </a:r>
            <a:r>
              <a:rPr lang="en-US" b="0" dirty="0"/>
              <a:t> Technical publications, benchmark datasets, templates, API 1183 RP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7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68123-001E-BB0A-EE13-E80D7B5D0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Mechanical Damage SRP II : Why an SRP?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7A927-A000-D166-B8C7-B9E674D5E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PRCI led research transformed dent integrity management in pipelines</a:t>
            </a:r>
          </a:p>
          <a:p>
            <a:r>
              <a:rPr lang="en-US" dirty="0"/>
              <a:t>Implementation by industry has identified several gaps not addressed</a:t>
            </a:r>
          </a:p>
          <a:p>
            <a:r>
              <a:rPr lang="en-US" dirty="0"/>
              <a:t>High visibility topic for both industry and regulators</a:t>
            </a:r>
          </a:p>
          <a:p>
            <a:pPr lvl="1"/>
            <a:r>
              <a:rPr lang="en-US" dirty="0"/>
              <a:t>CER issued a bulletin</a:t>
            </a:r>
          </a:p>
          <a:p>
            <a:pPr lvl="1"/>
            <a:r>
              <a:rPr lang="en-US" dirty="0"/>
              <a:t>PHMSA has identified revisions to Dent ECA process as a priority</a:t>
            </a:r>
          </a:p>
          <a:p>
            <a:pPr lvl="1"/>
            <a:r>
              <a:rPr lang="en-US" dirty="0"/>
              <a:t>Development of API 1183 second edition underway</a:t>
            </a:r>
          </a:p>
          <a:p>
            <a:r>
              <a:rPr lang="en-US" dirty="0"/>
              <a:t>Regulators have expressed that they are receptive to adopting industry consensus documents</a:t>
            </a:r>
          </a:p>
          <a:p>
            <a:pPr lvl="1"/>
            <a:r>
              <a:rPr lang="en-US" dirty="0"/>
              <a:t>INGAA litigation</a:t>
            </a:r>
          </a:p>
          <a:p>
            <a:pPr lvl="1"/>
            <a:r>
              <a:rPr lang="en-US" dirty="0"/>
              <a:t>Liquids ANPRM</a:t>
            </a:r>
          </a:p>
          <a:p>
            <a:pPr lvl="1"/>
            <a:r>
              <a:rPr lang="en-US" dirty="0"/>
              <a:t>Deregulation directive</a:t>
            </a:r>
          </a:p>
          <a:p>
            <a:r>
              <a:rPr lang="en-US" dirty="0"/>
              <a:t>Concentrated, fast paced development is required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02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A23D1-E740-399E-54AB-460D32D21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rmAutofit/>
          </a:bodyPr>
          <a:lstStyle/>
          <a:p>
            <a:r>
              <a:rPr lang="en-US" sz="2600"/>
              <a:t>Mechanical Damage SRP II Projects, Budget, and Schedule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EB5F9DA-2593-5B49-7957-A5F9131C52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965093"/>
              </p:ext>
            </p:extLst>
          </p:nvPr>
        </p:nvGraphicFramePr>
        <p:xfrm>
          <a:off x="152087" y="1511427"/>
          <a:ext cx="11831854" cy="45667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04967">
                  <a:extLst>
                    <a:ext uri="{9D8B030D-6E8A-4147-A177-3AD203B41FA5}">
                      <a16:colId xmlns:a16="http://schemas.microsoft.com/office/drawing/2014/main" val="389417512"/>
                    </a:ext>
                  </a:extLst>
                </a:gridCol>
                <a:gridCol w="4554955">
                  <a:extLst>
                    <a:ext uri="{9D8B030D-6E8A-4147-A177-3AD203B41FA5}">
                      <a16:colId xmlns:a16="http://schemas.microsoft.com/office/drawing/2014/main" val="1423371960"/>
                    </a:ext>
                  </a:extLst>
                </a:gridCol>
                <a:gridCol w="1199567">
                  <a:extLst>
                    <a:ext uri="{9D8B030D-6E8A-4147-A177-3AD203B41FA5}">
                      <a16:colId xmlns:a16="http://schemas.microsoft.com/office/drawing/2014/main" val="2900840688"/>
                    </a:ext>
                  </a:extLst>
                </a:gridCol>
                <a:gridCol w="763676">
                  <a:extLst>
                    <a:ext uri="{9D8B030D-6E8A-4147-A177-3AD203B41FA5}">
                      <a16:colId xmlns:a16="http://schemas.microsoft.com/office/drawing/2014/main" val="1658868194"/>
                    </a:ext>
                  </a:extLst>
                </a:gridCol>
                <a:gridCol w="882126">
                  <a:extLst>
                    <a:ext uri="{9D8B030D-6E8A-4147-A177-3AD203B41FA5}">
                      <a16:colId xmlns:a16="http://schemas.microsoft.com/office/drawing/2014/main" val="667439839"/>
                    </a:ext>
                  </a:extLst>
                </a:gridCol>
                <a:gridCol w="580494">
                  <a:extLst>
                    <a:ext uri="{9D8B030D-6E8A-4147-A177-3AD203B41FA5}">
                      <a16:colId xmlns:a16="http://schemas.microsoft.com/office/drawing/2014/main" val="449064145"/>
                    </a:ext>
                  </a:extLst>
                </a:gridCol>
                <a:gridCol w="580494">
                  <a:extLst>
                    <a:ext uri="{9D8B030D-6E8A-4147-A177-3AD203B41FA5}">
                      <a16:colId xmlns:a16="http://schemas.microsoft.com/office/drawing/2014/main" val="853475987"/>
                    </a:ext>
                  </a:extLst>
                </a:gridCol>
                <a:gridCol w="498387">
                  <a:extLst>
                    <a:ext uri="{9D8B030D-6E8A-4147-A177-3AD203B41FA5}">
                      <a16:colId xmlns:a16="http://schemas.microsoft.com/office/drawing/2014/main" val="2932068160"/>
                    </a:ext>
                  </a:extLst>
                </a:gridCol>
                <a:gridCol w="452846">
                  <a:extLst>
                    <a:ext uri="{9D8B030D-6E8A-4147-A177-3AD203B41FA5}">
                      <a16:colId xmlns:a16="http://schemas.microsoft.com/office/drawing/2014/main" val="315927793"/>
                    </a:ext>
                  </a:extLst>
                </a:gridCol>
                <a:gridCol w="914342">
                  <a:extLst>
                    <a:ext uri="{9D8B030D-6E8A-4147-A177-3AD203B41FA5}">
                      <a16:colId xmlns:a16="http://schemas.microsoft.com/office/drawing/2014/main" val="596719148"/>
                    </a:ext>
                  </a:extLst>
                </a:gridCol>
              </a:tblGrid>
              <a:tr h="50068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cap="none" spc="30">
                          <a:solidFill>
                            <a:schemeClr val="tx1"/>
                          </a:solidFill>
                          <a:effectLst/>
                        </a:rPr>
                        <a:t>Project Idea Number</a:t>
                      </a:r>
                      <a:endParaRPr lang="en-US" sz="1400" b="1" i="0" u="none" strike="noStrike" cap="none" spc="3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cap="none" spc="30" dirty="0">
                          <a:solidFill>
                            <a:schemeClr val="tx1"/>
                          </a:solidFill>
                          <a:effectLst/>
                        </a:rPr>
                        <a:t>Title of the Project</a:t>
                      </a:r>
                      <a:endParaRPr lang="en-US" sz="1400" b="1" i="0" u="none" strike="noStrike" cap="none" spc="3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cap="none" spc="30">
                          <a:solidFill>
                            <a:schemeClr val="tx1"/>
                          </a:solidFill>
                          <a:effectLst/>
                        </a:rPr>
                        <a:t>Funding type</a:t>
                      </a:r>
                      <a:endParaRPr lang="en-US" sz="1400" b="1" i="0" u="none" strike="noStrike" cap="none" spc="3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cap="none" spc="30" dirty="0">
                          <a:solidFill>
                            <a:schemeClr val="tx1"/>
                          </a:solidFill>
                          <a:effectLst/>
                        </a:rPr>
                        <a:t>Ballot Year</a:t>
                      </a:r>
                      <a:endParaRPr lang="en-US" sz="1400" b="1" i="0" u="none" strike="noStrike" cap="none" spc="3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cap="none" spc="30">
                          <a:solidFill>
                            <a:schemeClr val="tx1"/>
                          </a:solidFill>
                          <a:effectLst/>
                        </a:rPr>
                        <a:t>Total Budget</a:t>
                      </a:r>
                      <a:endParaRPr lang="en-US" sz="1400" b="1" i="0" u="none" strike="noStrike" cap="none" spc="3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cap="none" spc="30" dirty="0">
                          <a:solidFill>
                            <a:schemeClr val="tx1"/>
                          </a:solidFill>
                          <a:effectLst/>
                        </a:rPr>
                        <a:t>2025</a:t>
                      </a:r>
                      <a:endParaRPr lang="en-US" sz="1400" b="1" i="0" u="none" strike="noStrike" cap="none" spc="3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cap="none" spc="30" dirty="0">
                          <a:solidFill>
                            <a:schemeClr val="tx1"/>
                          </a:solidFill>
                          <a:effectLst/>
                        </a:rPr>
                        <a:t>2026</a:t>
                      </a:r>
                      <a:endParaRPr lang="en-US" sz="1400" b="1" i="0" u="none" strike="noStrike" cap="none" spc="3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cap="none" spc="30" dirty="0">
                          <a:solidFill>
                            <a:schemeClr val="tx1"/>
                          </a:solidFill>
                          <a:effectLst/>
                        </a:rPr>
                        <a:t>2027</a:t>
                      </a:r>
                      <a:endParaRPr lang="en-US" sz="1400" b="1" i="0" u="none" strike="noStrike" cap="none" spc="3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cap="none" spc="30" dirty="0">
                          <a:solidFill>
                            <a:schemeClr val="tx1"/>
                          </a:solidFill>
                          <a:effectLst/>
                        </a:rPr>
                        <a:t>2028</a:t>
                      </a:r>
                      <a:endParaRPr lang="en-US" sz="1400" b="1" i="0" u="none" strike="noStrike" cap="none" spc="3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cap="none" spc="30" dirty="0">
                          <a:solidFill>
                            <a:schemeClr val="tx1"/>
                          </a:solidFill>
                          <a:effectLst/>
                        </a:rPr>
                        <a:t>Status</a:t>
                      </a:r>
                      <a:endParaRPr lang="en-US" sz="1400" b="1" i="0" u="none" strike="noStrike" cap="none" spc="3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8624" marT="6262" marB="0" anchor="ctr"/>
                </a:tc>
                <a:extLst>
                  <a:ext uri="{0D108BD9-81ED-4DB2-BD59-A6C34878D82A}">
                    <a16:rowId xmlns:a16="http://schemas.microsoft.com/office/drawing/2014/main" val="559696697"/>
                  </a:ext>
                </a:extLst>
              </a:tr>
              <a:tr h="38570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3852: MD-5-7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Developing an ILI benchmark using real world data to improve consistency in MD parameter measurement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Flex Funded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2025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50000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50000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cap="none" spc="0" dirty="0">
                          <a:solidFill>
                            <a:schemeClr val="tx1"/>
                          </a:solidFill>
                          <a:effectLst/>
                          <a:latin typeface="Aptos Narrow" panose="020B0004020202020204" pitchFamily="34" charset="0"/>
                        </a:rPr>
                        <a:t>Under Contract</a:t>
                      </a:r>
                    </a:p>
                  </a:txBody>
                  <a:tcPr marL="0" marR="6262" marT="6262" marB="0" anchor="b"/>
                </a:tc>
                <a:extLst>
                  <a:ext uri="{0D108BD9-81ED-4DB2-BD59-A6C34878D82A}">
                    <a16:rowId xmlns:a16="http://schemas.microsoft.com/office/drawing/2014/main" val="1525920368"/>
                  </a:ext>
                </a:extLst>
              </a:tr>
              <a:tr h="38570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3901: MD-5-12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Best Practice to Smooth Dent Caliper Data - 192.712(c)(2), (3), (4), (6) and (9)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Ballott Funded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2025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200000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100000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100000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cap="none" spc="0" dirty="0">
                          <a:solidFill>
                            <a:schemeClr val="tx1"/>
                          </a:solidFill>
                          <a:effectLst/>
                          <a:latin typeface="Aptos Narrow" panose="020B0004020202020204" pitchFamily="34" charset="0"/>
                        </a:rPr>
                        <a:t>Contractor Selected</a:t>
                      </a:r>
                    </a:p>
                  </a:txBody>
                  <a:tcPr marL="43118" marR="6262" marT="6262" marB="0" anchor="b"/>
                </a:tc>
                <a:extLst>
                  <a:ext uri="{0D108BD9-81ED-4DB2-BD59-A6C34878D82A}">
                    <a16:rowId xmlns:a16="http://schemas.microsoft.com/office/drawing/2014/main" val="31553897"/>
                  </a:ext>
                </a:extLst>
              </a:tr>
              <a:tr h="213229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3902: MD-5-13 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How to identify shape change 192.712.C4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Ballott Funded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2025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120000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120000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cap="none" spc="0" dirty="0">
                          <a:solidFill>
                            <a:schemeClr val="tx1"/>
                          </a:solidFill>
                          <a:effectLst/>
                          <a:latin typeface="Aptos Narrow" panose="020B0004020202020204" pitchFamily="34" charset="0"/>
                        </a:rPr>
                        <a:t>Proposals under review</a:t>
                      </a:r>
                    </a:p>
                  </a:txBody>
                  <a:tcPr marL="0" marR="6262" marT="6262" marB="0" anchor="b"/>
                </a:tc>
                <a:extLst>
                  <a:ext uri="{0D108BD9-81ED-4DB2-BD59-A6C34878D82A}">
                    <a16:rowId xmlns:a16="http://schemas.microsoft.com/office/drawing/2014/main" val="413920215"/>
                  </a:ext>
                </a:extLst>
              </a:tr>
              <a:tr h="213229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3881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Burst Pressure /Fatigue Life for dents interacting with corrosion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SRP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2026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300000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150000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150000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cap="none" spc="0" dirty="0">
                          <a:solidFill>
                            <a:schemeClr val="tx1"/>
                          </a:solidFill>
                          <a:effectLst/>
                          <a:latin typeface="Aptos Narrow" panose="020B0004020202020204" pitchFamily="34" charset="0"/>
                        </a:rPr>
                        <a:t>RFP being prepared</a:t>
                      </a:r>
                    </a:p>
                  </a:txBody>
                  <a:tcPr marL="0" marR="6262" marT="6262" marB="0" anchor="b"/>
                </a:tc>
                <a:extLst>
                  <a:ext uri="{0D108BD9-81ED-4DB2-BD59-A6C34878D82A}">
                    <a16:rowId xmlns:a16="http://schemas.microsoft.com/office/drawing/2014/main" val="3949203397"/>
                  </a:ext>
                </a:extLst>
              </a:tr>
              <a:tr h="38570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3882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Validation of Dent Strain/Damage Parameter Calculation and Related Integrity Acceptance Criteria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SRP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2026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80000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80000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cap="none" spc="0" dirty="0">
                          <a:solidFill>
                            <a:schemeClr val="tx1"/>
                          </a:solidFill>
                          <a:effectLst/>
                          <a:latin typeface="Aptos Narrow" panose="020B0004020202020204" pitchFamily="34" charset="0"/>
                        </a:rPr>
                        <a:t>RFI responses review</a:t>
                      </a:r>
                    </a:p>
                  </a:txBody>
                  <a:tcPr marL="43118" marR="6262" marT="6262" marB="0" anchor="b"/>
                </a:tc>
                <a:extLst>
                  <a:ext uri="{0D108BD9-81ED-4DB2-BD59-A6C34878D82A}">
                    <a16:rowId xmlns:a16="http://schemas.microsoft.com/office/drawing/2014/main" val="4193288519"/>
                  </a:ext>
                </a:extLst>
              </a:tr>
              <a:tr h="558172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3883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Guidance on the limits of applicability for the various mechanical damage screening methods for various dent geometries, interacting anomalies and loading conditions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SRP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2026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180000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90000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90000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extLst>
                  <a:ext uri="{0D108BD9-81ED-4DB2-BD59-A6C34878D82A}">
                    <a16:rowId xmlns:a16="http://schemas.microsoft.com/office/drawing/2014/main" val="3938234771"/>
                  </a:ext>
                </a:extLst>
              </a:tr>
              <a:tr h="38570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3884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Defining the criteria for establishing dents as multi-peak or dents in close proximity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SRP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2026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95000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95000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cap="none" spc="0" dirty="0">
                          <a:solidFill>
                            <a:schemeClr val="tx1"/>
                          </a:solidFill>
                          <a:effectLst/>
                          <a:latin typeface="Aptos Narrow" panose="020B0004020202020204" pitchFamily="34" charset="0"/>
                        </a:rPr>
                        <a:t>RFP under review</a:t>
                      </a:r>
                    </a:p>
                  </a:txBody>
                  <a:tcPr marL="43118" marR="6262" marT="6262" marB="0" anchor="b"/>
                </a:tc>
                <a:extLst>
                  <a:ext uri="{0D108BD9-81ED-4DB2-BD59-A6C34878D82A}">
                    <a16:rowId xmlns:a16="http://schemas.microsoft.com/office/drawing/2014/main" val="670451425"/>
                  </a:ext>
                </a:extLst>
              </a:tr>
              <a:tr h="385701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3875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Establishing a safe excavation pressure calculation for dents with secondary features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SRP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2027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80000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80000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extLst>
                  <a:ext uri="{0D108BD9-81ED-4DB2-BD59-A6C34878D82A}">
                    <a16:rowId xmlns:a16="http://schemas.microsoft.com/office/drawing/2014/main" val="1416815049"/>
                  </a:ext>
                </a:extLst>
              </a:tr>
              <a:tr h="213229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3887</a:t>
                      </a:r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Mechanical Damage Deep Dive Compendium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SRP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2028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100000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100000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extLst>
                  <a:ext uri="{0D108BD9-81ED-4DB2-BD59-A6C34878D82A}">
                    <a16:rowId xmlns:a16="http://schemas.microsoft.com/office/drawing/2014/main" val="2688950543"/>
                  </a:ext>
                </a:extLst>
              </a:tr>
              <a:tr h="213229"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Non SRP funded Projects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370000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270000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100000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3118" marR="6262" marT="6262" marB="0" anchor="b"/>
                </a:tc>
                <a:extLst>
                  <a:ext uri="{0D108BD9-81ED-4DB2-BD59-A6C34878D82A}">
                    <a16:rowId xmlns:a16="http://schemas.microsoft.com/office/drawing/2014/main" val="1616717275"/>
                  </a:ext>
                </a:extLst>
              </a:tr>
              <a:tr h="213229"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Total SRP funding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835000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415000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>
                          <a:solidFill>
                            <a:schemeClr val="tx1"/>
                          </a:solidFill>
                          <a:effectLst/>
                        </a:rPr>
                        <a:t>320000</a:t>
                      </a:r>
                      <a:endParaRPr lang="en-US" sz="1100" b="0" i="0" u="none" strike="noStrike" cap="none" spc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cap="none" spc="0" dirty="0">
                          <a:solidFill>
                            <a:schemeClr val="tx1"/>
                          </a:solidFill>
                          <a:effectLst/>
                        </a:rPr>
                        <a:t>100000</a:t>
                      </a:r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cap="none" spc="0" dirty="0">
                        <a:solidFill>
                          <a:schemeClr val="tx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0" marR="6262" marT="6262" marB="0" anchor="b"/>
                </a:tc>
                <a:extLst>
                  <a:ext uri="{0D108BD9-81ED-4DB2-BD59-A6C34878D82A}">
                    <a16:rowId xmlns:a16="http://schemas.microsoft.com/office/drawing/2014/main" val="1692037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477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Developing an ILI Benchmark</a:t>
            </a:r>
            <a:r>
              <a:rPr lang="en-US" dirty="0"/>
              <a:t> (Flex Funded)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Develop benchmark datasets using real-world ILI data</a:t>
            </a:r>
          </a:p>
          <a:p>
            <a:pPr lvl="1"/>
            <a:r>
              <a:rPr dirty="0"/>
              <a:t>Include caliper data and guidelines for processing data</a:t>
            </a:r>
          </a:p>
          <a:p>
            <a:pPr lvl="1"/>
            <a:r>
              <a:rPr dirty="0"/>
              <a:t>Focus on consistent extraction of Mechanical Damage parameters</a:t>
            </a:r>
            <a:r>
              <a:rPr lang="en-US" dirty="0"/>
              <a:t> for assessment</a:t>
            </a:r>
            <a:endParaRPr dirty="0"/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dirty="0"/>
              <a:t>Variations in measured MD parameters due to </a:t>
            </a:r>
            <a:r>
              <a:rPr lang="en-US" dirty="0"/>
              <a:t>various reasons</a:t>
            </a:r>
            <a:endParaRPr dirty="0"/>
          </a:p>
          <a:p>
            <a:pPr lvl="1"/>
            <a:r>
              <a:rPr dirty="0"/>
              <a:t>Inconsistencies from vendor interpretation of raw data</a:t>
            </a:r>
          </a:p>
          <a:p>
            <a:pPr lvl="1"/>
            <a:r>
              <a:rPr dirty="0"/>
              <a:t>Challenges in accurate analysis and reporting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Benchmark data and guidelines for consistent analysis</a:t>
            </a:r>
          </a:p>
          <a:p>
            <a:pPr lvl="1"/>
            <a:r>
              <a:rPr dirty="0"/>
              <a:t>Improved</a:t>
            </a:r>
            <a:r>
              <a:rPr lang="en-US" dirty="0"/>
              <a:t> / consistent</a:t>
            </a:r>
            <a:r>
              <a:rPr dirty="0"/>
              <a:t> integrity assessments</a:t>
            </a:r>
          </a:p>
          <a:p>
            <a:pPr lvl="1"/>
            <a:r>
              <a:rPr dirty="0"/>
              <a:t>Better calibration for operators and vendors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Best Practice to Smooth Dent Caliper Data</a:t>
            </a:r>
            <a:r>
              <a:rPr lang="en-US" dirty="0"/>
              <a:t> (2025 Ballot Funded)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Develop best practice document and tools</a:t>
            </a:r>
          </a:p>
          <a:p>
            <a:pPr lvl="1"/>
            <a:r>
              <a:rPr dirty="0"/>
              <a:t>Standardize noise removal from ILI caliper signals</a:t>
            </a:r>
          </a:p>
          <a:p>
            <a:pPr lvl="1"/>
            <a:r>
              <a:rPr dirty="0"/>
              <a:t>Enable accurate dent assessment using FEA and models</a:t>
            </a:r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dirty="0"/>
              <a:t>No standard for smoothing noisy caliper data</a:t>
            </a:r>
          </a:p>
          <a:p>
            <a:pPr lvl="1"/>
            <a:r>
              <a:rPr dirty="0"/>
              <a:t>Risk of over- or under-smoothing</a:t>
            </a:r>
          </a:p>
          <a:p>
            <a:pPr lvl="1"/>
            <a:r>
              <a:rPr dirty="0"/>
              <a:t>Inconsistent dent assessments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lang="en-US" dirty="0"/>
              <a:t>Better</a:t>
            </a:r>
            <a:r>
              <a:rPr dirty="0"/>
              <a:t> guidance and tools for </a:t>
            </a:r>
            <a:r>
              <a:rPr lang="en-US" dirty="0"/>
              <a:t>choice of </a:t>
            </a:r>
            <a:r>
              <a:rPr dirty="0"/>
              <a:t>smoothing methods</a:t>
            </a:r>
          </a:p>
          <a:p>
            <a:pPr lvl="1"/>
            <a:r>
              <a:rPr dirty="0"/>
              <a:t>Understand limitations of each method</a:t>
            </a:r>
          </a:p>
          <a:p>
            <a:pPr lvl="1"/>
            <a:r>
              <a:rPr dirty="0"/>
              <a:t>More consistent and reliable dent assessments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Identify</a:t>
            </a:r>
            <a:r>
              <a:rPr lang="en-US" dirty="0"/>
              <a:t>ing</a:t>
            </a:r>
            <a:r>
              <a:rPr dirty="0"/>
              <a:t> Shape Change of Dents</a:t>
            </a:r>
            <a:r>
              <a:rPr lang="en-US" dirty="0"/>
              <a:t> (2025 Ballot Funded)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Literature review on dent shape change</a:t>
            </a:r>
          </a:p>
          <a:p>
            <a:pPr lvl="1"/>
            <a:r>
              <a:rPr dirty="0"/>
              <a:t>Review repeat caliper data and ground truth</a:t>
            </a:r>
          </a:p>
          <a:p>
            <a:pPr lvl="1"/>
            <a:r>
              <a:rPr lang="en-US" dirty="0"/>
              <a:t>Provide guidance on significance and </a:t>
            </a:r>
            <a:r>
              <a:rPr dirty="0"/>
              <a:t>uncertainties</a:t>
            </a:r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lang="en-US" dirty="0"/>
              <a:t>192.712(C )</a:t>
            </a:r>
            <a:r>
              <a:rPr dirty="0"/>
              <a:t> requires shape change identification</a:t>
            </a:r>
          </a:p>
          <a:p>
            <a:pPr lvl="1"/>
            <a:r>
              <a:rPr dirty="0"/>
              <a:t>No best practice or threshold defined</a:t>
            </a:r>
          </a:p>
          <a:p>
            <a:pPr lvl="1"/>
            <a:r>
              <a:rPr dirty="0"/>
              <a:t>Need to meet regulatory requirements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Guidelines to meet PHMSA requirements</a:t>
            </a:r>
          </a:p>
          <a:p>
            <a:pPr lvl="1"/>
            <a:r>
              <a:rPr dirty="0"/>
              <a:t>Define non-detrimental shape change threshold</a:t>
            </a:r>
            <a:r>
              <a:rPr lang="en-US" dirty="0"/>
              <a:t> / scenarios</a:t>
            </a:r>
            <a:endParaRPr dirty="0"/>
          </a:p>
          <a:p>
            <a:pPr lvl="1"/>
            <a:r>
              <a:rPr dirty="0"/>
              <a:t>Account for uncertainties like pressure and tolerance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Burst Pressure / Fatigue Life for Dents Interacting with Corrosion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Conduct parametric study using FEA</a:t>
            </a:r>
          </a:p>
          <a:p>
            <a:pPr lvl="1"/>
            <a:r>
              <a:rPr dirty="0"/>
              <a:t>Estimate burst pressure and fatigue life</a:t>
            </a:r>
          </a:p>
          <a:p>
            <a:pPr lvl="1"/>
            <a:r>
              <a:rPr dirty="0"/>
              <a:t>Validate methods with full-scale tests</a:t>
            </a:r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dirty="0"/>
              <a:t>Evaluate failure pressure of </a:t>
            </a:r>
            <a:r>
              <a:rPr lang="en-US" dirty="0"/>
              <a:t>corrosion on deep dents</a:t>
            </a:r>
            <a:endParaRPr dirty="0"/>
          </a:p>
          <a:p>
            <a:pPr lvl="1"/>
            <a:r>
              <a:rPr dirty="0"/>
              <a:t>Assess fatigue life of dents with deep metal loss</a:t>
            </a:r>
          </a:p>
          <a:p>
            <a:pPr lvl="1"/>
            <a:r>
              <a:rPr dirty="0"/>
              <a:t>Address gaps in ASME B31.8 and API 1183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Provide methodologies for integrity evaluation</a:t>
            </a:r>
          </a:p>
          <a:p>
            <a:pPr lvl="1"/>
            <a:r>
              <a:rPr dirty="0"/>
              <a:t>Fill gaps in industry standards</a:t>
            </a:r>
          </a:p>
          <a:p>
            <a:pPr lvl="1"/>
            <a:r>
              <a:rPr dirty="0"/>
              <a:t>Improve pipeline safety and reliability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Validation of Dent Strain/Damage Parameter Calculation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Review </a:t>
            </a:r>
            <a:r>
              <a:rPr lang="en-US" dirty="0"/>
              <a:t>the various </a:t>
            </a:r>
            <a:r>
              <a:rPr dirty="0"/>
              <a:t>strain-based dent evaluation methods</a:t>
            </a:r>
            <a:r>
              <a:rPr lang="en-US" dirty="0"/>
              <a:t> and criterion</a:t>
            </a:r>
            <a:endParaRPr dirty="0"/>
          </a:p>
          <a:p>
            <a:pPr lvl="1"/>
            <a:r>
              <a:rPr dirty="0"/>
              <a:t>Collect </a:t>
            </a:r>
            <a:r>
              <a:rPr lang="en-US" dirty="0"/>
              <a:t>and organize validation data, as available</a:t>
            </a:r>
            <a:endParaRPr dirty="0"/>
          </a:p>
          <a:p>
            <a:pPr lvl="1"/>
            <a:r>
              <a:rPr lang="en-US" dirty="0"/>
              <a:t>Develop guidelines for selection and applicability</a:t>
            </a:r>
            <a:endParaRPr dirty="0"/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dirty="0"/>
              <a:t>Multiple methods </a:t>
            </a:r>
            <a:r>
              <a:rPr lang="en-US" dirty="0"/>
              <a:t>and criterion for strain based assessment </a:t>
            </a:r>
            <a:r>
              <a:rPr dirty="0"/>
              <a:t>with limited guidance</a:t>
            </a:r>
          </a:p>
          <a:p>
            <a:pPr lvl="1"/>
            <a:r>
              <a:rPr dirty="0"/>
              <a:t>Need for validated application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Confident decisions on strain evaluations</a:t>
            </a:r>
          </a:p>
          <a:p>
            <a:pPr lvl="1"/>
            <a:r>
              <a:rPr dirty="0"/>
              <a:t>Reduce unnecessary repairs</a:t>
            </a:r>
          </a:p>
          <a:p>
            <a:pPr lvl="1"/>
            <a:r>
              <a:rPr dirty="0"/>
              <a:t>Increase safety and efficiency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Guidance on Applicability of Mechanical Damage Screening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Develop guidance for screening method selection</a:t>
            </a:r>
          </a:p>
          <a:p>
            <a:pPr lvl="1"/>
            <a:r>
              <a:rPr dirty="0"/>
              <a:t>Define </a:t>
            </a:r>
            <a:r>
              <a:rPr lang="en-US" dirty="0"/>
              <a:t>range of </a:t>
            </a:r>
            <a:r>
              <a:rPr dirty="0"/>
              <a:t>applicability for </a:t>
            </a:r>
            <a:r>
              <a:rPr lang="en-US" dirty="0"/>
              <a:t>both </a:t>
            </a:r>
            <a:r>
              <a:rPr dirty="0"/>
              <a:t>strain and fatigue methods</a:t>
            </a:r>
          </a:p>
          <a:p>
            <a:pPr lvl="1"/>
            <a:r>
              <a:rPr dirty="0"/>
              <a:t>Consider dent geometries</a:t>
            </a:r>
            <a:r>
              <a:rPr lang="en-US" dirty="0"/>
              <a:t>, secondary features as well as external</a:t>
            </a:r>
            <a:r>
              <a:rPr dirty="0"/>
              <a:t> loading</a:t>
            </a:r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dirty="0"/>
              <a:t>Lack of definitive guidance for method selection</a:t>
            </a:r>
            <a:r>
              <a:rPr lang="en-US" dirty="0"/>
              <a:t> and where it may be appropriate / not</a:t>
            </a:r>
            <a:endParaRPr dirty="0"/>
          </a:p>
          <a:p>
            <a:pPr lvl="1"/>
            <a:r>
              <a:rPr dirty="0"/>
              <a:t>Unclear validation for </a:t>
            </a:r>
            <a:r>
              <a:rPr lang="en-US" dirty="0"/>
              <a:t>certain </a:t>
            </a:r>
            <a:r>
              <a:rPr dirty="0"/>
              <a:t>conditions</a:t>
            </a:r>
          </a:p>
          <a:p>
            <a:pPr lvl="1"/>
            <a:r>
              <a:rPr dirty="0"/>
              <a:t>Need for scenario-based recommendations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Accurate assessments and reduced failure risk</a:t>
            </a:r>
          </a:p>
          <a:p>
            <a:pPr lvl="1"/>
            <a:r>
              <a:rPr dirty="0"/>
              <a:t>Improved safety and efficiency</a:t>
            </a:r>
          </a:p>
          <a:p>
            <a:pPr lvl="1"/>
            <a:r>
              <a:rPr dirty="0"/>
              <a:t>Prudent method selection for operators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Criteria for Multi-Peak or Close Proximity Dents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Develop </a:t>
            </a:r>
            <a:r>
              <a:rPr lang="en-US" dirty="0"/>
              <a:t>definition of and </a:t>
            </a:r>
            <a:r>
              <a:rPr dirty="0"/>
              <a:t>criteria for identifying </a:t>
            </a:r>
            <a:r>
              <a:rPr lang="en-US" dirty="0"/>
              <a:t>multi-peak dents and dents in close proximity</a:t>
            </a:r>
            <a:endParaRPr dirty="0"/>
          </a:p>
          <a:p>
            <a:pPr lvl="1"/>
            <a:r>
              <a:rPr dirty="0"/>
              <a:t>Include literature review, modeling, and testing</a:t>
            </a:r>
          </a:p>
          <a:p>
            <a:pPr lvl="1"/>
            <a:r>
              <a:rPr dirty="0"/>
              <a:t>Engage stakeholders in workshops</a:t>
            </a:r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lang="en-US" dirty="0"/>
              <a:t>Level 1 and 2 methods exclude multi-peak dents and dents in close proximity</a:t>
            </a:r>
            <a:endParaRPr dirty="0"/>
          </a:p>
          <a:p>
            <a:pPr lvl="1"/>
            <a:r>
              <a:rPr lang="en-US" dirty="0"/>
              <a:t>No </a:t>
            </a:r>
            <a:r>
              <a:rPr dirty="0"/>
              <a:t>clear definitions for </a:t>
            </a:r>
            <a:r>
              <a:rPr lang="en-US" dirty="0"/>
              <a:t>defining  and identifying </a:t>
            </a:r>
            <a:r>
              <a:rPr dirty="0"/>
              <a:t>multi-peak and proximity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Actionable criteria for complex dent identification</a:t>
            </a:r>
          </a:p>
          <a:p>
            <a:pPr lvl="1"/>
            <a:r>
              <a:rPr dirty="0"/>
              <a:t>Enable appropriate assessment approaches</a:t>
            </a:r>
          </a:p>
          <a:p>
            <a:pPr lvl="1"/>
            <a:r>
              <a:rPr dirty="0"/>
              <a:t>Enhance integrity management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 Excavation Pressure for Dents with Secondary Features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Establish guidelines for </a:t>
            </a:r>
            <a:r>
              <a:rPr lang="en-US" dirty="0"/>
              <a:t>when </a:t>
            </a:r>
            <a:r>
              <a:rPr dirty="0"/>
              <a:t>pressure reduction</a:t>
            </a:r>
            <a:r>
              <a:rPr lang="en-US" dirty="0"/>
              <a:t> is required and how much</a:t>
            </a:r>
            <a:endParaRPr dirty="0"/>
          </a:p>
          <a:p>
            <a:pPr lvl="1"/>
            <a:r>
              <a:rPr lang="en-US" dirty="0"/>
              <a:t>Develop guidelines for calculating / establishing </a:t>
            </a:r>
            <a:r>
              <a:rPr dirty="0"/>
              <a:t>safe excavation pressures</a:t>
            </a:r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lang="en-US" dirty="0"/>
              <a:t>There is a lack of generally accepted best practice</a:t>
            </a:r>
            <a:endParaRPr dirty="0"/>
          </a:p>
          <a:p>
            <a:pPr lvl="1"/>
            <a:r>
              <a:rPr lang="en-US" dirty="0"/>
              <a:t>Need to ensure safety while maintaining efficiency</a:t>
            </a:r>
            <a:endParaRPr dirty="0"/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Better risk management during remediation</a:t>
            </a:r>
          </a:p>
          <a:p>
            <a:pPr lvl="1"/>
            <a:r>
              <a:rPr dirty="0"/>
              <a:t>Limit commercial impact and throughput restrictions</a:t>
            </a:r>
          </a:p>
          <a:p>
            <a:pPr lvl="1"/>
            <a:r>
              <a:rPr dirty="0"/>
              <a:t>Ensure personnel safety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Mechanical Damage Deep Dive Compendium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b="1"/>
            </a:pPr>
            <a:r>
              <a:rPr dirty="0"/>
              <a:t>Scope</a:t>
            </a:r>
          </a:p>
          <a:p>
            <a:pPr lvl="1"/>
            <a:r>
              <a:rPr dirty="0"/>
              <a:t>Create compendium of MD SRP lessons and successes</a:t>
            </a:r>
          </a:p>
          <a:p>
            <a:pPr lvl="1"/>
            <a:r>
              <a:rPr dirty="0"/>
              <a:t>Review internal and external projects</a:t>
            </a:r>
          </a:p>
          <a:p>
            <a:pPr lvl="1"/>
            <a:r>
              <a:rPr dirty="0"/>
              <a:t>Identify remaining knowledge gaps</a:t>
            </a:r>
          </a:p>
          <a:p>
            <a:pPr>
              <a:defRPr b="1"/>
            </a:pPr>
            <a:r>
              <a:rPr dirty="0"/>
              <a:t>Need</a:t>
            </a:r>
          </a:p>
          <a:p>
            <a:pPr lvl="1"/>
            <a:r>
              <a:rPr dirty="0"/>
              <a:t>Consolidate MD SRP research</a:t>
            </a:r>
          </a:p>
          <a:p>
            <a:pPr lvl="1"/>
            <a:r>
              <a:rPr dirty="0"/>
              <a:t>Evaluate overall success</a:t>
            </a:r>
          </a:p>
          <a:p>
            <a:pPr lvl="1"/>
            <a:r>
              <a:rPr dirty="0"/>
              <a:t>Define outstanding technical issues</a:t>
            </a:r>
          </a:p>
          <a:p>
            <a:pPr>
              <a:defRPr b="1"/>
            </a:pPr>
            <a:r>
              <a:rPr dirty="0"/>
              <a:t>Benefit</a:t>
            </a:r>
          </a:p>
          <a:p>
            <a:pPr lvl="1"/>
            <a:r>
              <a:rPr dirty="0"/>
              <a:t>Valuable resource for MD management</a:t>
            </a:r>
          </a:p>
          <a:p>
            <a:pPr lvl="1"/>
            <a:r>
              <a:rPr dirty="0"/>
              <a:t>Guide future research</a:t>
            </a:r>
          </a:p>
          <a:p>
            <a:pPr lvl="1"/>
            <a:r>
              <a:rPr dirty="0"/>
              <a:t>Support technical committee activities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23B50-BDA4-E808-1F32-E9CD08610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Links to Related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644FE-FAD4-84A1-D960-99CCF67DC5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SRP-MD: Closing the Gaps on Mechanical Damage | PRCI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4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CI Slide Template">
  <a:themeElements>
    <a:clrScheme name="PRCI">
      <a:dk1>
        <a:sysClr val="windowText" lastClr="000000"/>
      </a:dk1>
      <a:lt1>
        <a:sysClr val="window" lastClr="FFFFFF"/>
      </a:lt1>
      <a:dk2>
        <a:srgbClr val="1F497D"/>
      </a:dk2>
      <a:lt2>
        <a:srgbClr val="E7E6E6"/>
      </a:lt2>
      <a:accent1>
        <a:srgbClr val="1F497D"/>
      </a:accent1>
      <a:accent2>
        <a:srgbClr val="00B3B5"/>
      </a:accent2>
      <a:accent3>
        <a:srgbClr val="A5A5A5"/>
      </a:accent3>
      <a:accent4>
        <a:srgbClr val="ED7D31"/>
      </a:accent4>
      <a:accent5>
        <a:srgbClr val="FFC000"/>
      </a:accent5>
      <a:accent6>
        <a:srgbClr val="D3D3D3"/>
      </a:accent6>
      <a:hlink>
        <a:srgbClr val="548DD4"/>
      </a:hlink>
      <a:folHlink>
        <a:srgbClr val="833C0B"/>
      </a:folHlink>
    </a:clrScheme>
    <a:fontScheme name="PRCI 2023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28600" marR="0" indent="-2286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Char char="§"/>
          <a:tabLst>
            <a:tab pos="1600200" algn="l"/>
          </a:tabLst>
          <a:defRPr kumimoji="0" 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28600" marR="0" indent="-2286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Char char="§"/>
          <a:tabLst>
            <a:tab pos="1600200" algn="l"/>
          </a:tabLst>
          <a:defRPr kumimoji="0" 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 Narrow" pitchFamily="34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b="0" smtClean="0">
            <a:latin typeface="Arial" panose="020B0604020202020204" pitchFamily="34" charset="0"/>
          </a:defRPr>
        </a:defPPr>
      </a:lstStyle>
    </a:txDef>
  </a:objectDefaults>
  <a:extraClrSchemeLst>
    <a:extraClrScheme>
      <a:clrScheme name="eLoyalty PowerPoint 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oyalty PowerPoint 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CI Presentation Template.potx" id="{73813954-C7C0-4BBC-9DF8-C575422914B6}" vid="{F2138C62-9B7B-413B-AA3A-EE8F85FAEA96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D03AD0E0C28741A7A8332C9061DBBA" ma:contentTypeVersion="8" ma:contentTypeDescription="Create a new document." ma:contentTypeScope="" ma:versionID="2e8eff407aef21193ee03920baaa32e5">
  <xsd:schema xmlns:xsd="http://www.w3.org/2001/XMLSchema" xmlns:xs="http://www.w3.org/2001/XMLSchema" xmlns:p="http://schemas.microsoft.com/office/2006/metadata/properties" xmlns:ns2="3c7da3da-0625-4765-81a5-a34e011e85cf" targetNamespace="http://schemas.microsoft.com/office/2006/metadata/properties" ma:root="true" ma:fieldsID="94adf6cca9e20d9eb046db332eb29d82" ns2:_="">
    <xsd:import namespace="3c7da3da-0625-4765-81a5-a34e011e85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7da3da-0625-4765-81a5-a34e011e85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DF8AA8-DBA4-441D-B3C1-5D950ECB5DF0}">
  <ds:schemaRefs>
    <ds:schemaRef ds:uri="3c7da3da-0625-4765-81a5-a34e011e85cf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072CC90-C64E-435D-A5A2-912C38E392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7da3da-0625-4765-81a5-a34e011e85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CA373DF-84A3-4845-A52E-652B99CD320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b0cee36c-225c-4f48-b60b-921f444b5698}" enabled="0" method="" siteId="{b0cee36c-225c-4f48-b60b-921f444b5698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3924</TotalTime>
  <Words>1143</Words>
  <Application>Microsoft Office PowerPoint</Application>
  <PresentationFormat>Widescreen</PresentationFormat>
  <Paragraphs>235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 Narrow</vt:lpstr>
      <vt:lpstr>Arial</vt:lpstr>
      <vt:lpstr>Arial Narrow</vt:lpstr>
      <vt:lpstr>Proxima Nova</vt:lpstr>
      <vt:lpstr>Times New Roman</vt:lpstr>
      <vt:lpstr>Wingdings</vt:lpstr>
      <vt:lpstr>PRCI Slide Template</vt:lpstr>
      <vt:lpstr>Mechanical Damage SRP II</vt:lpstr>
      <vt:lpstr>Mechanical Damage SRP II Overview</vt:lpstr>
      <vt:lpstr>Mechanical Damage SRP II : Why an SRP?</vt:lpstr>
      <vt:lpstr>Mechanical Damage SRP II Projects, Budget, and Schedule</vt:lpstr>
      <vt:lpstr>Developing an ILI Benchmark (Flex Funded)</vt:lpstr>
      <vt:lpstr>Best Practice to Smooth Dent Caliper Data (2025 Ballot Funded)</vt:lpstr>
      <vt:lpstr>Identifying Shape Change of Dents (2025 Ballot Funded)</vt:lpstr>
      <vt:lpstr>Burst Pressure / Fatigue Life for Dents Interacting with Corrosion</vt:lpstr>
      <vt:lpstr>Validation of Dent Strain/Damage Parameter Calculation</vt:lpstr>
      <vt:lpstr>Guidance on Applicability of Mechanical Damage Screening</vt:lpstr>
      <vt:lpstr>Criteria for Multi-Peak or Close Proximity Dents</vt:lpstr>
      <vt:lpstr>Safe Excavation Pressure for Dents with Secondary Features</vt:lpstr>
      <vt:lpstr>Mechanical Damage Deep Dive Compendium</vt:lpstr>
      <vt:lpstr>Links to Related 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Gary Choquette</dc:creator>
  <cp:lastModifiedBy>Munendra Tomar</cp:lastModifiedBy>
  <cp:revision>10</cp:revision>
  <cp:lastPrinted>2021-10-01T14:40:57Z</cp:lastPrinted>
  <dcterms:created xsi:type="dcterms:W3CDTF">2025-05-16T18:00:23Z</dcterms:created>
  <dcterms:modified xsi:type="dcterms:W3CDTF">2025-10-22T15:47:17Z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0x010100D5D03AD0E0C28741A7A8332C9061DBBA</vt:lpwstr>
  </property>
  <property fmtid="{D5CDD505-2E9C-101B-9397-08002B2CF9AE}" pid="3" name="MediaServiceImageTags">
    <vt:lpwstr/>
  </property>
</Properties>
</file>