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7790" r:id="rId4"/>
  </p:sldMasterIdLst>
  <p:notesMasterIdLst>
    <p:notesMasterId r:id="rId13"/>
  </p:notesMasterIdLst>
  <p:handoutMasterIdLst>
    <p:handoutMasterId r:id="rId14"/>
  </p:handoutMasterIdLst>
  <p:sldIdLst>
    <p:sldId id="5675" r:id="rId5"/>
    <p:sldId id="256" r:id="rId6"/>
    <p:sldId id="5674" r:id="rId7"/>
    <p:sldId id="260" r:id="rId8"/>
    <p:sldId id="5676" r:id="rId9"/>
    <p:sldId id="5677" r:id="rId10"/>
    <p:sldId id="5678" r:id="rId11"/>
    <p:sldId id="5658" r:id="rId12"/>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31">
          <p15:clr>
            <a:srgbClr val="A4A3A4"/>
          </p15:clr>
        </p15:guide>
        <p15:guide id="2" pos="2212">
          <p15:clr>
            <a:srgbClr val="A4A3A4"/>
          </p15:clr>
        </p15:guide>
        <p15:guide id="3" orient="horz" pos="2211">
          <p15:clr>
            <a:srgbClr val="A4A3A4"/>
          </p15:clr>
        </p15:guide>
        <p15:guide id="4" pos="293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Tessel" initials="NT" lastIdx="5" clrIdx="0"/>
  <p:cmAuthor id="2" name="Gary Choquette" initials="GC" lastIdx="5" clrIdx="1"/>
  <p:cmAuthor id="3" name="Zoe Shall" initials="Z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97D"/>
    <a:srgbClr val="203864"/>
    <a:srgbClr val="FFFFFF"/>
    <a:srgbClr val="034EA2"/>
    <a:srgbClr val="034EA1"/>
    <a:srgbClr val="777777"/>
    <a:srgbClr val="00B3B5"/>
    <a:srgbClr val="EAEAEA"/>
    <a:srgbClr val="C0C0C0"/>
    <a:srgbClr val="DDD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1AE435-F629-4C26-A575-9C5B0F1C3076}" v="26" dt="2025-07-24T18:34:22.948"/>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773" autoAdjust="0"/>
  </p:normalViewPr>
  <p:slideViewPr>
    <p:cSldViewPr snapToGrid="0">
      <p:cViewPr varScale="1">
        <p:scale>
          <a:sx n="151" d="100"/>
          <a:sy n="151" d="100"/>
        </p:scale>
        <p:origin x="702" y="12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2931"/>
        <p:guide pos="2212"/>
        <p:guide orient="horz" pos="2211"/>
        <p:guide pos="293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AB24C8-F6F8-414F-AB69-65353F1E4642}"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ECEA9ED-3C9C-4766-A1B1-3F80F4B2AE69}">
      <dgm:prSet/>
      <dgm:spPr/>
      <dgm:t>
        <a:bodyPr/>
        <a:lstStyle/>
        <a:p>
          <a:r>
            <a:rPr lang="en-US" b="1" dirty="0"/>
            <a:t>SRP Goal: </a:t>
          </a:r>
          <a:r>
            <a:rPr lang="en-US" dirty="0"/>
            <a:t>The SRP aims to enhance pipeline risk assessment and management through a technically robust, regulatory aligned, and unified guideline. By improving model transparency, data defensibility, and alignment with 49 CFR 192/195 expectations, this effort will enable more effective, focused, and risk-justified decisions within integrity programs; ultimately enhancing public safety, environmental protection, and operational efficiency.</a:t>
          </a:r>
        </a:p>
      </dgm:t>
    </dgm:pt>
    <dgm:pt modelId="{11408E04-F54D-4F82-9BF9-DC1EFE83AEF6}" type="parTrans" cxnId="{28701D42-8535-4E48-B82C-91E7155AA1C6}">
      <dgm:prSet/>
      <dgm:spPr/>
      <dgm:t>
        <a:bodyPr/>
        <a:lstStyle/>
        <a:p>
          <a:endParaRPr lang="en-US"/>
        </a:p>
      </dgm:t>
    </dgm:pt>
    <dgm:pt modelId="{27C2230D-224C-4708-858E-1220D7FD0DF1}" type="sibTrans" cxnId="{28701D42-8535-4E48-B82C-91E7155AA1C6}">
      <dgm:prSet/>
      <dgm:spPr/>
      <dgm:t>
        <a:bodyPr/>
        <a:lstStyle/>
        <a:p>
          <a:endParaRPr lang="en-US"/>
        </a:p>
      </dgm:t>
    </dgm:pt>
    <dgm:pt modelId="{A6E01A8E-1B10-4FFE-AA21-D855DB4CB764}">
      <dgm:prSet/>
      <dgm:spPr/>
      <dgm:t>
        <a:bodyPr/>
        <a:lstStyle/>
        <a:p>
          <a:r>
            <a:rPr lang="en-US" b="1" dirty="0"/>
            <a:t>The Problem: </a:t>
          </a:r>
          <a:r>
            <a:rPr lang="en-US" dirty="0"/>
            <a:t>Despite regulatory mandates for risk-informed decisions, there is currently no widely accepted industry standard for modeling pipeline risk in a consistent, transparent, or auditable way. Existing models often struggle to balance conservatism with usability and frequently lack the precision needed to support actionable mitigation strategies or evolving threats.</a:t>
          </a:r>
        </a:p>
      </dgm:t>
    </dgm:pt>
    <dgm:pt modelId="{1E2569E0-D374-4D63-9FE3-42415595197B}" type="parTrans" cxnId="{6FDCE388-B0AB-411B-A56D-436E302836BE}">
      <dgm:prSet/>
      <dgm:spPr/>
      <dgm:t>
        <a:bodyPr/>
        <a:lstStyle/>
        <a:p>
          <a:endParaRPr lang="en-US"/>
        </a:p>
      </dgm:t>
    </dgm:pt>
    <dgm:pt modelId="{64F19D4D-A6AF-4896-BFC6-DF640A41F0C5}" type="sibTrans" cxnId="{6FDCE388-B0AB-411B-A56D-436E302836BE}">
      <dgm:prSet/>
      <dgm:spPr/>
      <dgm:t>
        <a:bodyPr/>
        <a:lstStyle/>
        <a:p>
          <a:endParaRPr lang="en-US"/>
        </a:p>
      </dgm:t>
    </dgm:pt>
    <dgm:pt modelId="{E8D09B5E-E09A-4AB1-8409-36A73F01268C}">
      <dgm:prSet/>
      <dgm:spPr/>
      <dgm:t>
        <a:bodyPr/>
        <a:lstStyle/>
        <a:p>
          <a:r>
            <a:rPr lang="en-US" b="1" dirty="0"/>
            <a:t>Why It Matters: </a:t>
          </a:r>
          <a:r>
            <a:rPr lang="en-US" dirty="0"/>
            <a:t>- $1M to $50M in avoided incident costs per event</a:t>
          </a:r>
          <a:br>
            <a:rPr lang="en-US" dirty="0"/>
          </a:br>
          <a:r>
            <a:rPr lang="en-US" dirty="0"/>
            <a:t>- $60K+ saved per avoided or better prioritized dig</a:t>
          </a:r>
          <a:br>
            <a:rPr lang="en-US" dirty="0"/>
          </a:br>
          <a:r>
            <a:rPr lang="en-US" dirty="0"/>
            <a:t>- Optimized integrity spending across hydrotests, ILIs, and repairs</a:t>
          </a:r>
          <a:br>
            <a:rPr lang="en-US" dirty="0"/>
          </a:br>
          <a:r>
            <a:rPr lang="en-US" dirty="0"/>
            <a:t>- Greater risk reduction per dollar spent</a:t>
          </a:r>
        </a:p>
      </dgm:t>
    </dgm:pt>
    <dgm:pt modelId="{66BBEAD4-0D6E-40FE-98BB-B745E4D5EDEF}" type="parTrans" cxnId="{2222C695-01BD-4462-A949-4A406DF72CF4}">
      <dgm:prSet/>
      <dgm:spPr/>
      <dgm:t>
        <a:bodyPr/>
        <a:lstStyle/>
        <a:p>
          <a:endParaRPr lang="en-US"/>
        </a:p>
      </dgm:t>
    </dgm:pt>
    <dgm:pt modelId="{F7EF0995-5F04-45B6-B8D9-7BC29334A9B0}" type="sibTrans" cxnId="{2222C695-01BD-4462-A949-4A406DF72CF4}">
      <dgm:prSet/>
      <dgm:spPr/>
      <dgm:t>
        <a:bodyPr/>
        <a:lstStyle/>
        <a:p>
          <a:endParaRPr lang="en-US"/>
        </a:p>
      </dgm:t>
    </dgm:pt>
    <dgm:pt modelId="{E66D16BD-C072-47E0-9981-0425C7A91E3A}">
      <dgm:prSet/>
      <dgm:spPr/>
      <dgm:t>
        <a:bodyPr/>
        <a:lstStyle/>
        <a:p>
          <a:r>
            <a:rPr lang="en-US" b="1" dirty="0"/>
            <a:t>Strategic Impact: </a:t>
          </a:r>
          <a:r>
            <a:rPr lang="en-US" dirty="0"/>
            <a:t>This guideline will serve as a foundation for moving from prescriptive integrity practices to validated, performance-based programs, in full alignment with federal regulations and emerging best practices.</a:t>
          </a:r>
        </a:p>
      </dgm:t>
    </dgm:pt>
    <dgm:pt modelId="{D7BAD9D1-6C53-47A4-9458-429213349449}" type="parTrans" cxnId="{39DE793C-4AFC-4529-8689-C06F01C23652}">
      <dgm:prSet/>
      <dgm:spPr/>
      <dgm:t>
        <a:bodyPr/>
        <a:lstStyle/>
        <a:p>
          <a:endParaRPr lang="en-US"/>
        </a:p>
      </dgm:t>
    </dgm:pt>
    <dgm:pt modelId="{02517A99-7D6D-415D-A522-CABFFE69887E}" type="sibTrans" cxnId="{39DE793C-4AFC-4529-8689-C06F01C23652}">
      <dgm:prSet/>
      <dgm:spPr/>
      <dgm:t>
        <a:bodyPr/>
        <a:lstStyle/>
        <a:p>
          <a:endParaRPr lang="en-US"/>
        </a:p>
      </dgm:t>
    </dgm:pt>
    <dgm:pt modelId="{1D6A70BB-97B2-4209-B357-A5BBB0CB2843}" type="pres">
      <dgm:prSet presAssocID="{80AB24C8-F6F8-414F-AB69-65353F1E4642}" presName="root" presStyleCnt="0">
        <dgm:presLayoutVars>
          <dgm:dir/>
          <dgm:resizeHandles val="exact"/>
        </dgm:presLayoutVars>
      </dgm:prSet>
      <dgm:spPr/>
    </dgm:pt>
    <dgm:pt modelId="{D1A71169-2AE9-45E8-AF66-569C6D2BCAE1}" type="pres">
      <dgm:prSet presAssocID="{EECEA9ED-3C9C-4766-A1B1-3F80F4B2AE69}" presName="compNode" presStyleCnt="0"/>
      <dgm:spPr/>
    </dgm:pt>
    <dgm:pt modelId="{EF3ACEEB-E581-45FD-862F-7F366E767F13}" type="pres">
      <dgm:prSet presAssocID="{EECEA9ED-3C9C-4766-A1B1-3F80F4B2AE69}" presName="bgRect" presStyleLbl="bgShp" presStyleIdx="0" presStyleCnt="4"/>
      <dgm:spPr/>
    </dgm:pt>
    <dgm:pt modelId="{F61237CB-0908-4802-9134-768E87A8CF6A}" type="pres">
      <dgm:prSet presAssocID="{EECEA9ED-3C9C-4766-A1B1-3F80F4B2AE6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2E96D176-50A8-458B-A5ED-25395D15E160}" type="pres">
      <dgm:prSet presAssocID="{EECEA9ED-3C9C-4766-A1B1-3F80F4B2AE69}" presName="spaceRect" presStyleCnt="0"/>
      <dgm:spPr/>
    </dgm:pt>
    <dgm:pt modelId="{3EE2070D-3F06-4D92-9763-9F3849A70A30}" type="pres">
      <dgm:prSet presAssocID="{EECEA9ED-3C9C-4766-A1B1-3F80F4B2AE69}" presName="parTx" presStyleLbl="revTx" presStyleIdx="0" presStyleCnt="4">
        <dgm:presLayoutVars>
          <dgm:chMax val="0"/>
          <dgm:chPref val="0"/>
        </dgm:presLayoutVars>
      </dgm:prSet>
      <dgm:spPr/>
    </dgm:pt>
    <dgm:pt modelId="{5560D747-2933-4123-9CF1-F46289A1DCA6}" type="pres">
      <dgm:prSet presAssocID="{27C2230D-224C-4708-858E-1220D7FD0DF1}" presName="sibTrans" presStyleCnt="0"/>
      <dgm:spPr/>
    </dgm:pt>
    <dgm:pt modelId="{590BEEF6-0755-46CC-B681-DFB097511760}" type="pres">
      <dgm:prSet presAssocID="{A6E01A8E-1B10-4FFE-AA21-D855DB4CB764}" presName="compNode" presStyleCnt="0"/>
      <dgm:spPr/>
    </dgm:pt>
    <dgm:pt modelId="{E7A40555-2E8B-41C4-ABDE-52A1341C5E10}" type="pres">
      <dgm:prSet presAssocID="{A6E01A8E-1B10-4FFE-AA21-D855DB4CB764}" presName="bgRect" presStyleLbl="bgShp" presStyleIdx="1" presStyleCnt="4"/>
      <dgm:spPr/>
    </dgm:pt>
    <dgm:pt modelId="{6AF9EA29-2260-40F9-AC4B-89B296D46FB6}" type="pres">
      <dgm:prSet presAssocID="{A6E01A8E-1B10-4FFE-AA21-D855DB4CB76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64B5292A-8860-4283-BCBC-373CC750A996}" type="pres">
      <dgm:prSet presAssocID="{A6E01A8E-1B10-4FFE-AA21-D855DB4CB764}" presName="spaceRect" presStyleCnt="0"/>
      <dgm:spPr/>
    </dgm:pt>
    <dgm:pt modelId="{A4DAA161-0984-485E-A6CE-C1AE6969F82B}" type="pres">
      <dgm:prSet presAssocID="{A6E01A8E-1B10-4FFE-AA21-D855DB4CB764}" presName="parTx" presStyleLbl="revTx" presStyleIdx="1" presStyleCnt="4">
        <dgm:presLayoutVars>
          <dgm:chMax val="0"/>
          <dgm:chPref val="0"/>
        </dgm:presLayoutVars>
      </dgm:prSet>
      <dgm:spPr/>
    </dgm:pt>
    <dgm:pt modelId="{AA7E576B-D213-4AAB-BFB1-1E2835E3FB6C}" type="pres">
      <dgm:prSet presAssocID="{64F19D4D-A6AF-4896-BFC6-DF640A41F0C5}" presName="sibTrans" presStyleCnt="0"/>
      <dgm:spPr/>
    </dgm:pt>
    <dgm:pt modelId="{DA227913-4AD8-4DAE-9183-9686CBD41023}" type="pres">
      <dgm:prSet presAssocID="{E8D09B5E-E09A-4AB1-8409-36A73F01268C}" presName="compNode" presStyleCnt="0"/>
      <dgm:spPr/>
    </dgm:pt>
    <dgm:pt modelId="{3DE07465-9B08-4A95-8A53-5EFC3E3A370F}" type="pres">
      <dgm:prSet presAssocID="{E8D09B5E-E09A-4AB1-8409-36A73F01268C}" presName="bgRect" presStyleLbl="bgShp" presStyleIdx="2" presStyleCnt="4"/>
      <dgm:spPr/>
    </dgm:pt>
    <dgm:pt modelId="{2D62D3BF-754A-4360-BE9F-3F39C38A8666}" type="pres">
      <dgm:prSet presAssocID="{E8D09B5E-E09A-4AB1-8409-36A73F01268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iggy Bank"/>
        </a:ext>
      </dgm:extLst>
    </dgm:pt>
    <dgm:pt modelId="{CFC3AB1E-6646-4997-AB9E-DFBC0743C601}" type="pres">
      <dgm:prSet presAssocID="{E8D09B5E-E09A-4AB1-8409-36A73F01268C}" presName="spaceRect" presStyleCnt="0"/>
      <dgm:spPr/>
    </dgm:pt>
    <dgm:pt modelId="{8D525CC2-FD71-431E-B396-52CCE2ADDB84}" type="pres">
      <dgm:prSet presAssocID="{E8D09B5E-E09A-4AB1-8409-36A73F01268C}" presName="parTx" presStyleLbl="revTx" presStyleIdx="2" presStyleCnt="4">
        <dgm:presLayoutVars>
          <dgm:chMax val="0"/>
          <dgm:chPref val="0"/>
        </dgm:presLayoutVars>
      </dgm:prSet>
      <dgm:spPr/>
    </dgm:pt>
    <dgm:pt modelId="{18595F51-A18A-4CFE-87CD-E8690512A27C}" type="pres">
      <dgm:prSet presAssocID="{F7EF0995-5F04-45B6-B8D9-7BC29334A9B0}" presName="sibTrans" presStyleCnt="0"/>
      <dgm:spPr/>
    </dgm:pt>
    <dgm:pt modelId="{A2DBACF0-8FA2-4EB4-BBED-18D6D8B9D3AB}" type="pres">
      <dgm:prSet presAssocID="{E66D16BD-C072-47E0-9981-0425C7A91E3A}" presName="compNode" presStyleCnt="0"/>
      <dgm:spPr/>
    </dgm:pt>
    <dgm:pt modelId="{4DE88B76-0DE8-40AC-9475-6EEAFA43B589}" type="pres">
      <dgm:prSet presAssocID="{E66D16BD-C072-47E0-9981-0425C7A91E3A}" presName="bgRect" presStyleLbl="bgShp" presStyleIdx="3" presStyleCnt="4"/>
      <dgm:spPr/>
    </dgm:pt>
    <dgm:pt modelId="{AC7B48CD-640F-43A5-8474-D1A88395E8A7}" type="pres">
      <dgm:prSet presAssocID="{E66D16BD-C072-47E0-9981-0425C7A91E3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Venn Diagram"/>
        </a:ext>
      </dgm:extLst>
    </dgm:pt>
    <dgm:pt modelId="{48185ECF-EF53-4F1A-B103-195DAB2200F5}" type="pres">
      <dgm:prSet presAssocID="{E66D16BD-C072-47E0-9981-0425C7A91E3A}" presName="spaceRect" presStyleCnt="0"/>
      <dgm:spPr/>
    </dgm:pt>
    <dgm:pt modelId="{9D9750AA-8666-4D31-A8A7-9F33AEBB8593}" type="pres">
      <dgm:prSet presAssocID="{E66D16BD-C072-47E0-9981-0425C7A91E3A}" presName="parTx" presStyleLbl="revTx" presStyleIdx="3" presStyleCnt="4">
        <dgm:presLayoutVars>
          <dgm:chMax val="0"/>
          <dgm:chPref val="0"/>
        </dgm:presLayoutVars>
      </dgm:prSet>
      <dgm:spPr/>
    </dgm:pt>
  </dgm:ptLst>
  <dgm:cxnLst>
    <dgm:cxn modelId="{B2DE4210-61D4-46B7-B444-012DE0420310}" type="presOf" srcId="{80AB24C8-F6F8-414F-AB69-65353F1E4642}" destId="{1D6A70BB-97B2-4209-B357-A5BBB0CB2843}" srcOrd="0" destOrd="0" presId="urn:microsoft.com/office/officeart/2018/2/layout/IconVerticalSolidList"/>
    <dgm:cxn modelId="{5B058822-FBC6-4752-ABC0-FE321D8F7664}" type="presOf" srcId="{EECEA9ED-3C9C-4766-A1B1-3F80F4B2AE69}" destId="{3EE2070D-3F06-4D92-9763-9F3849A70A30}" srcOrd="0" destOrd="0" presId="urn:microsoft.com/office/officeart/2018/2/layout/IconVerticalSolidList"/>
    <dgm:cxn modelId="{4A7C2331-2566-470A-8ED0-8BA0BC9C7259}" type="presOf" srcId="{E8D09B5E-E09A-4AB1-8409-36A73F01268C}" destId="{8D525CC2-FD71-431E-B396-52CCE2ADDB84}" srcOrd="0" destOrd="0" presId="urn:microsoft.com/office/officeart/2018/2/layout/IconVerticalSolidList"/>
    <dgm:cxn modelId="{39DE793C-4AFC-4529-8689-C06F01C23652}" srcId="{80AB24C8-F6F8-414F-AB69-65353F1E4642}" destId="{E66D16BD-C072-47E0-9981-0425C7A91E3A}" srcOrd="3" destOrd="0" parTransId="{D7BAD9D1-6C53-47A4-9458-429213349449}" sibTransId="{02517A99-7D6D-415D-A522-CABFFE69887E}"/>
    <dgm:cxn modelId="{28701D42-8535-4E48-B82C-91E7155AA1C6}" srcId="{80AB24C8-F6F8-414F-AB69-65353F1E4642}" destId="{EECEA9ED-3C9C-4766-A1B1-3F80F4B2AE69}" srcOrd="0" destOrd="0" parTransId="{11408E04-F54D-4F82-9BF9-DC1EFE83AEF6}" sibTransId="{27C2230D-224C-4708-858E-1220D7FD0DF1}"/>
    <dgm:cxn modelId="{6FDCE388-B0AB-411B-A56D-436E302836BE}" srcId="{80AB24C8-F6F8-414F-AB69-65353F1E4642}" destId="{A6E01A8E-1B10-4FFE-AA21-D855DB4CB764}" srcOrd="1" destOrd="0" parTransId="{1E2569E0-D374-4D63-9FE3-42415595197B}" sibTransId="{64F19D4D-A6AF-4896-BFC6-DF640A41F0C5}"/>
    <dgm:cxn modelId="{2222C695-01BD-4462-A949-4A406DF72CF4}" srcId="{80AB24C8-F6F8-414F-AB69-65353F1E4642}" destId="{E8D09B5E-E09A-4AB1-8409-36A73F01268C}" srcOrd="2" destOrd="0" parTransId="{66BBEAD4-0D6E-40FE-98BB-B745E4D5EDEF}" sibTransId="{F7EF0995-5F04-45B6-B8D9-7BC29334A9B0}"/>
    <dgm:cxn modelId="{3778AEF5-92BC-4A56-BCB2-E8075BD11CB2}" type="presOf" srcId="{A6E01A8E-1B10-4FFE-AA21-D855DB4CB764}" destId="{A4DAA161-0984-485E-A6CE-C1AE6969F82B}" srcOrd="0" destOrd="0" presId="urn:microsoft.com/office/officeart/2018/2/layout/IconVerticalSolidList"/>
    <dgm:cxn modelId="{13B52FFB-1A76-4A58-A5E0-C01162581E11}" type="presOf" srcId="{E66D16BD-C072-47E0-9981-0425C7A91E3A}" destId="{9D9750AA-8666-4D31-A8A7-9F33AEBB8593}" srcOrd="0" destOrd="0" presId="urn:microsoft.com/office/officeart/2018/2/layout/IconVerticalSolidList"/>
    <dgm:cxn modelId="{79054A02-3283-4652-9B5F-A284E60079FE}" type="presParOf" srcId="{1D6A70BB-97B2-4209-B357-A5BBB0CB2843}" destId="{D1A71169-2AE9-45E8-AF66-569C6D2BCAE1}" srcOrd="0" destOrd="0" presId="urn:microsoft.com/office/officeart/2018/2/layout/IconVerticalSolidList"/>
    <dgm:cxn modelId="{ADB01946-B5C2-4C77-9360-5249A6FB52D9}" type="presParOf" srcId="{D1A71169-2AE9-45E8-AF66-569C6D2BCAE1}" destId="{EF3ACEEB-E581-45FD-862F-7F366E767F13}" srcOrd="0" destOrd="0" presId="urn:microsoft.com/office/officeart/2018/2/layout/IconVerticalSolidList"/>
    <dgm:cxn modelId="{CDC2D1E9-4916-468B-B6B2-80D151EF4D24}" type="presParOf" srcId="{D1A71169-2AE9-45E8-AF66-569C6D2BCAE1}" destId="{F61237CB-0908-4802-9134-768E87A8CF6A}" srcOrd="1" destOrd="0" presId="urn:microsoft.com/office/officeart/2018/2/layout/IconVerticalSolidList"/>
    <dgm:cxn modelId="{B976AEFF-A0EE-468D-AC43-39DB8E709235}" type="presParOf" srcId="{D1A71169-2AE9-45E8-AF66-569C6D2BCAE1}" destId="{2E96D176-50A8-458B-A5ED-25395D15E160}" srcOrd="2" destOrd="0" presId="urn:microsoft.com/office/officeart/2018/2/layout/IconVerticalSolidList"/>
    <dgm:cxn modelId="{A464B59F-9017-4B9E-94C6-C51FC271B5F5}" type="presParOf" srcId="{D1A71169-2AE9-45E8-AF66-569C6D2BCAE1}" destId="{3EE2070D-3F06-4D92-9763-9F3849A70A30}" srcOrd="3" destOrd="0" presId="urn:microsoft.com/office/officeart/2018/2/layout/IconVerticalSolidList"/>
    <dgm:cxn modelId="{A8278A81-FE1A-4067-9C38-33BBD4EA8E9A}" type="presParOf" srcId="{1D6A70BB-97B2-4209-B357-A5BBB0CB2843}" destId="{5560D747-2933-4123-9CF1-F46289A1DCA6}" srcOrd="1" destOrd="0" presId="urn:microsoft.com/office/officeart/2018/2/layout/IconVerticalSolidList"/>
    <dgm:cxn modelId="{E4CB9CC8-6E35-4A33-A8A1-CC46511EB1A6}" type="presParOf" srcId="{1D6A70BB-97B2-4209-B357-A5BBB0CB2843}" destId="{590BEEF6-0755-46CC-B681-DFB097511760}" srcOrd="2" destOrd="0" presId="urn:microsoft.com/office/officeart/2018/2/layout/IconVerticalSolidList"/>
    <dgm:cxn modelId="{EB8A8305-2622-4BD1-858F-65DD08B16F04}" type="presParOf" srcId="{590BEEF6-0755-46CC-B681-DFB097511760}" destId="{E7A40555-2E8B-41C4-ABDE-52A1341C5E10}" srcOrd="0" destOrd="0" presId="urn:microsoft.com/office/officeart/2018/2/layout/IconVerticalSolidList"/>
    <dgm:cxn modelId="{AB080AF3-AEE8-418B-BC4C-3DFEF101742D}" type="presParOf" srcId="{590BEEF6-0755-46CC-B681-DFB097511760}" destId="{6AF9EA29-2260-40F9-AC4B-89B296D46FB6}" srcOrd="1" destOrd="0" presId="urn:microsoft.com/office/officeart/2018/2/layout/IconVerticalSolidList"/>
    <dgm:cxn modelId="{0C297FFC-BAAE-40F1-89BC-0040B5198991}" type="presParOf" srcId="{590BEEF6-0755-46CC-B681-DFB097511760}" destId="{64B5292A-8860-4283-BCBC-373CC750A996}" srcOrd="2" destOrd="0" presId="urn:microsoft.com/office/officeart/2018/2/layout/IconVerticalSolidList"/>
    <dgm:cxn modelId="{51341270-BF09-4562-896F-B7A17F7E5BBE}" type="presParOf" srcId="{590BEEF6-0755-46CC-B681-DFB097511760}" destId="{A4DAA161-0984-485E-A6CE-C1AE6969F82B}" srcOrd="3" destOrd="0" presId="urn:microsoft.com/office/officeart/2018/2/layout/IconVerticalSolidList"/>
    <dgm:cxn modelId="{2474A347-BACB-4EF7-839F-B7D1917F10E4}" type="presParOf" srcId="{1D6A70BB-97B2-4209-B357-A5BBB0CB2843}" destId="{AA7E576B-D213-4AAB-BFB1-1E2835E3FB6C}" srcOrd="3" destOrd="0" presId="urn:microsoft.com/office/officeart/2018/2/layout/IconVerticalSolidList"/>
    <dgm:cxn modelId="{7FBFB34B-F027-41F5-B9C2-DCAAC1CD2F8B}" type="presParOf" srcId="{1D6A70BB-97B2-4209-B357-A5BBB0CB2843}" destId="{DA227913-4AD8-4DAE-9183-9686CBD41023}" srcOrd="4" destOrd="0" presId="urn:microsoft.com/office/officeart/2018/2/layout/IconVerticalSolidList"/>
    <dgm:cxn modelId="{E5E508BC-B74F-4B1B-B370-7601161FE615}" type="presParOf" srcId="{DA227913-4AD8-4DAE-9183-9686CBD41023}" destId="{3DE07465-9B08-4A95-8A53-5EFC3E3A370F}" srcOrd="0" destOrd="0" presId="urn:microsoft.com/office/officeart/2018/2/layout/IconVerticalSolidList"/>
    <dgm:cxn modelId="{911C9AC5-73AE-4091-B7A5-220AE0908BAA}" type="presParOf" srcId="{DA227913-4AD8-4DAE-9183-9686CBD41023}" destId="{2D62D3BF-754A-4360-BE9F-3F39C38A8666}" srcOrd="1" destOrd="0" presId="urn:microsoft.com/office/officeart/2018/2/layout/IconVerticalSolidList"/>
    <dgm:cxn modelId="{F27CE8BC-B10C-43C3-858D-7C9C6841E6F5}" type="presParOf" srcId="{DA227913-4AD8-4DAE-9183-9686CBD41023}" destId="{CFC3AB1E-6646-4997-AB9E-DFBC0743C601}" srcOrd="2" destOrd="0" presId="urn:microsoft.com/office/officeart/2018/2/layout/IconVerticalSolidList"/>
    <dgm:cxn modelId="{45787A43-BEF1-4586-9468-6E980AD01E98}" type="presParOf" srcId="{DA227913-4AD8-4DAE-9183-9686CBD41023}" destId="{8D525CC2-FD71-431E-B396-52CCE2ADDB84}" srcOrd="3" destOrd="0" presId="urn:microsoft.com/office/officeart/2018/2/layout/IconVerticalSolidList"/>
    <dgm:cxn modelId="{284F03A1-3597-45B1-9B43-6C8FE6302957}" type="presParOf" srcId="{1D6A70BB-97B2-4209-B357-A5BBB0CB2843}" destId="{18595F51-A18A-4CFE-87CD-E8690512A27C}" srcOrd="5" destOrd="0" presId="urn:microsoft.com/office/officeart/2018/2/layout/IconVerticalSolidList"/>
    <dgm:cxn modelId="{F06AE75E-639D-49AE-8069-73361DFD59B7}" type="presParOf" srcId="{1D6A70BB-97B2-4209-B357-A5BBB0CB2843}" destId="{A2DBACF0-8FA2-4EB4-BBED-18D6D8B9D3AB}" srcOrd="6" destOrd="0" presId="urn:microsoft.com/office/officeart/2018/2/layout/IconVerticalSolidList"/>
    <dgm:cxn modelId="{EC47EB09-7FA8-48B1-89F6-081BCCFD22F5}" type="presParOf" srcId="{A2DBACF0-8FA2-4EB4-BBED-18D6D8B9D3AB}" destId="{4DE88B76-0DE8-40AC-9475-6EEAFA43B589}" srcOrd="0" destOrd="0" presId="urn:microsoft.com/office/officeart/2018/2/layout/IconVerticalSolidList"/>
    <dgm:cxn modelId="{89F62777-2DFA-468F-8497-618D323F5D21}" type="presParOf" srcId="{A2DBACF0-8FA2-4EB4-BBED-18D6D8B9D3AB}" destId="{AC7B48CD-640F-43A5-8474-D1A88395E8A7}" srcOrd="1" destOrd="0" presId="urn:microsoft.com/office/officeart/2018/2/layout/IconVerticalSolidList"/>
    <dgm:cxn modelId="{9B4AD0A6-B214-4F0E-8ACB-9E6DCA40DFC0}" type="presParOf" srcId="{A2DBACF0-8FA2-4EB4-BBED-18D6D8B9D3AB}" destId="{48185ECF-EF53-4F1A-B103-195DAB2200F5}" srcOrd="2" destOrd="0" presId="urn:microsoft.com/office/officeart/2018/2/layout/IconVerticalSolidList"/>
    <dgm:cxn modelId="{CAE7256C-1C65-4986-B53F-A00DDA41589C}" type="presParOf" srcId="{A2DBACF0-8FA2-4EB4-BBED-18D6D8B9D3AB}" destId="{9D9750AA-8666-4D31-A8A7-9F33AEBB859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ACEEB-E581-45FD-862F-7F366E767F13}">
      <dsp:nvSpPr>
        <dsp:cNvPr id="0" name=""/>
        <dsp:cNvSpPr/>
      </dsp:nvSpPr>
      <dsp:spPr>
        <a:xfrm>
          <a:off x="0" y="4679"/>
          <a:ext cx="9193643" cy="99578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1237CB-0908-4802-9134-768E87A8CF6A}">
      <dsp:nvSpPr>
        <dsp:cNvPr id="0" name=""/>
        <dsp:cNvSpPr/>
      </dsp:nvSpPr>
      <dsp:spPr>
        <a:xfrm>
          <a:off x="301223" y="228730"/>
          <a:ext cx="548215" cy="54767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E2070D-3F06-4D92-9763-9F3849A70A30}">
      <dsp:nvSpPr>
        <dsp:cNvPr id="0" name=""/>
        <dsp:cNvSpPr/>
      </dsp:nvSpPr>
      <dsp:spPr>
        <a:xfrm>
          <a:off x="1150662" y="4679"/>
          <a:ext cx="7990995" cy="1089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267" tIns="115267" rIns="115267" bIns="115267" numCol="1" spcCol="1270" anchor="ctr" anchorCtr="0">
          <a:noAutofit/>
        </a:bodyPr>
        <a:lstStyle/>
        <a:p>
          <a:pPr marL="0" lvl="0" indent="0" algn="l" defTabSz="622300">
            <a:lnSpc>
              <a:spcPct val="90000"/>
            </a:lnSpc>
            <a:spcBef>
              <a:spcPct val="0"/>
            </a:spcBef>
            <a:spcAft>
              <a:spcPct val="35000"/>
            </a:spcAft>
            <a:buNone/>
          </a:pPr>
          <a:r>
            <a:rPr lang="en-US" sz="1400" b="1" kern="1200" dirty="0"/>
            <a:t>SRP Goal: </a:t>
          </a:r>
          <a:r>
            <a:rPr lang="en-US" sz="1400" kern="1200" dirty="0"/>
            <a:t>The SRP aims to enhance pipeline risk assessment and management through a technically robust, regulatory aligned, and unified guideline. By improving model transparency, data defensibility, and alignment with 49 CFR 192/195 expectations, this effort will enable more effective, focused, and risk-justified decisions within integrity programs; ultimately enhancing public safety, environmental protection, and operational efficiency.</a:t>
          </a:r>
        </a:p>
      </dsp:txBody>
      <dsp:txXfrm>
        <a:off x="1150662" y="4679"/>
        <a:ext cx="7990995" cy="1089135"/>
      </dsp:txXfrm>
    </dsp:sp>
    <dsp:sp modelId="{E7A40555-2E8B-41C4-ABDE-52A1341C5E10}">
      <dsp:nvSpPr>
        <dsp:cNvPr id="0" name=""/>
        <dsp:cNvSpPr/>
      </dsp:nvSpPr>
      <dsp:spPr>
        <a:xfrm>
          <a:off x="0" y="1366099"/>
          <a:ext cx="9193643" cy="99578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F9EA29-2260-40F9-AC4B-89B296D46FB6}">
      <dsp:nvSpPr>
        <dsp:cNvPr id="0" name=""/>
        <dsp:cNvSpPr/>
      </dsp:nvSpPr>
      <dsp:spPr>
        <a:xfrm>
          <a:off x="301223" y="1590150"/>
          <a:ext cx="548215" cy="54767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DAA161-0984-485E-A6CE-C1AE6969F82B}">
      <dsp:nvSpPr>
        <dsp:cNvPr id="0" name=""/>
        <dsp:cNvSpPr/>
      </dsp:nvSpPr>
      <dsp:spPr>
        <a:xfrm>
          <a:off x="1150662" y="1366099"/>
          <a:ext cx="7990995" cy="1089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267" tIns="115267" rIns="115267" bIns="115267" numCol="1" spcCol="1270" anchor="ctr" anchorCtr="0">
          <a:noAutofit/>
        </a:bodyPr>
        <a:lstStyle/>
        <a:p>
          <a:pPr marL="0" lvl="0" indent="0" algn="l" defTabSz="622300">
            <a:lnSpc>
              <a:spcPct val="90000"/>
            </a:lnSpc>
            <a:spcBef>
              <a:spcPct val="0"/>
            </a:spcBef>
            <a:spcAft>
              <a:spcPct val="35000"/>
            </a:spcAft>
            <a:buNone/>
          </a:pPr>
          <a:r>
            <a:rPr lang="en-US" sz="1400" b="1" kern="1200" dirty="0"/>
            <a:t>The Problem: </a:t>
          </a:r>
          <a:r>
            <a:rPr lang="en-US" sz="1400" kern="1200" dirty="0"/>
            <a:t>Despite regulatory mandates for risk-informed decisions, there is currently no widely accepted industry standard for modeling pipeline risk in a consistent, transparent, or auditable way. Existing models often struggle to balance conservatism with usability and frequently lack the precision needed to support actionable mitigation strategies or evolving threats.</a:t>
          </a:r>
        </a:p>
      </dsp:txBody>
      <dsp:txXfrm>
        <a:off x="1150662" y="1366099"/>
        <a:ext cx="7990995" cy="1089135"/>
      </dsp:txXfrm>
    </dsp:sp>
    <dsp:sp modelId="{3DE07465-9B08-4A95-8A53-5EFC3E3A370F}">
      <dsp:nvSpPr>
        <dsp:cNvPr id="0" name=""/>
        <dsp:cNvSpPr/>
      </dsp:nvSpPr>
      <dsp:spPr>
        <a:xfrm>
          <a:off x="0" y="2727519"/>
          <a:ext cx="9193643" cy="99578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62D3BF-754A-4360-BE9F-3F39C38A8666}">
      <dsp:nvSpPr>
        <dsp:cNvPr id="0" name=""/>
        <dsp:cNvSpPr/>
      </dsp:nvSpPr>
      <dsp:spPr>
        <a:xfrm>
          <a:off x="301223" y="2951570"/>
          <a:ext cx="548215" cy="54767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D525CC2-FD71-431E-B396-52CCE2ADDB84}">
      <dsp:nvSpPr>
        <dsp:cNvPr id="0" name=""/>
        <dsp:cNvSpPr/>
      </dsp:nvSpPr>
      <dsp:spPr>
        <a:xfrm>
          <a:off x="1150662" y="2727519"/>
          <a:ext cx="7990995" cy="1089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267" tIns="115267" rIns="115267" bIns="115267" numCol="1" spcCol="1270" anchor="ctr" anchorCtr="0">
          <a:noAutofit/>
        </a:bodyPr>
        <a:lstStyle/>
        <a:p>
          <a:pPr marL="0" lvl="0" indent="0" algn="l" defTabSz="622300">
            <a:lnSpc>
              <a:spcPct val="90000"/>
            </a:lnSpc>
            <a:spcBef>
              <a:spcPct val="0"/>
            </a:spcBef>
            <a:spcAft>
              <a:spcPct val="35000"/>
            </a:spcAft>
            <a:buNone/>
          </a:pPr>
          <a:r>
            <a:rPr lang="en-US" sz="1400" b="1" kern="1200" dirty="0"/>
            <a:t>Why It Matters: </a:t>
          </a:r>
          <a:r>
            <a:rPr lang="en-US" sz="1400" kern="1200" dirty="0"/>
            <a:t>- $1M to $50M in avoided incident costs per event</a:t>
          </a:r>
          <a:br>
            <a:rPr lang="en-US" sz="1400" kern="1200" dirty="0"/>
          </a:br>
          <a:r>
            <a:rPr lang="en-US" sz="1400" kern="1200" dirty="0"/>
            <a:t>- $60K+ saved per avoided or better prioritized dig</a:t>
          </a:r>
          <a:br>
            <a:rPr lang="en-US" sz="1400" kern="1200" dirty="0"/>
          </a:br>
          <a:r>
            <a:rPr lang="en-US" sz="1400" kern="1200" dirty="0"/>
            <a:t>- Optimized integrity spending across hydrotests, ILIs, and repairs</a:t>
          </a:r>
          <a:br>
            <a:rPr lang="en-US" sz="1400" kern="1200" dirty="0"/>
          </a:br>
          <a:r>
            <a:rPr lang="en-US" sz="1400" kern="1200" dirty="0"/>
            <a:t>- Greater risk reduction per dollar spent</a:t>
          </a:r>
        </a:p>
      </dsp:txBody>
      <dsp:txXfrm>
        <a:off x="1150662" y="2727519"/>
        <a:ext cx="7990995" cy="1089135"/>
      </dsp:txXfrm>
    </dsp:sp>
    <dsp:sp modelId="{4DE88B76-0DE8-40AC-9475-6EEAFA43B589}">
      <dsp:nvSpPr>
        <dsp:cNvPr id="0" name=""/>
        <dsp:cNvSpPr/>
      </dsp:nvSpPr>
      <dsp:spPr>
        <a:xfrm>
          <a:off x="0" y="4088939"/>
          <a:ext cx="9193643" cy="99578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7B48CD-640F-43A5-8474-D1A88395E8A7}">
      <dsp:nvSpPr>
        <dsp:cNvPr id="0" name=""/>
        <dsp:cNvSpPr/>
      </dsp:nvSpPr>
      <dsp:spPr>
        <a:xfrm>
          <a:off x="301223" y="4312990"/>
          <a:ext cx="548215" cy="54767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9750AA-8666-4D31-A8A7-9F33AEBB8593}">
      <dsp:nvSpPr>
        <dsp:cNvPr id="0" name=""/>
        <dsp:cNvSpPr/>
      </dsp:nvSpPr>
      <dsp:spPr>
        <a:xfrm>
          <a:off x="1150662" y="4088939"/>
          <a:ext cx="7990995" cy="10891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267" tIns="115267" rIns="115267" bIns="115267" numCol="1" spcCol="1270" anchor="ctr" anchorCtr="0">
          <a:noAutofit/>
        </a:bodyPr>
        <a:lstStyle/>
        <a:p>
          <a:pPr marL="0" lvl="0" indent="0" algn="l" defTabSz="622300">
            <a:lnSpc>
              <a:spcPct val="90000"/>
            </a:lnSpc>
            <a:spcBef>
              <a:spcPct val="0"/>
            </a:spcBef>
            <a:spcAft>
              <a:spcPct val="35000"/>
            </a:spcAft>
            <a:buNone/>
          </a:pPr>
          <a:r>
            <a:rPr lang="en-US" sz="1400" b="1" kern="1200" dirty="0"/>
            <a:t>Strategic Impact: </a:t>
          </a:r>
          <a:r>
            <a:rPr lang="en-US" sz="1400" kern="1200" dirty="0"/>
            <a:t>This guideline will serve as a foundation for moving from prescriptive integrity practices to validated, performance-based programs, in full alignment with federal regulations and emerging best practices.</a:t>
          </a:r>
        </a:p>
      </dsp:txBody>
      <dsp:txXfrm>
        <a:off x="1150662" y="4088939"/>
        <a:ext cx="7990995" cy="10891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32271587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extLst>
      <p:ext uri="{BB962C8B-B14F-4D97-AF65-F5344CB8AC3E}">
        <p14:creationId xmlns:p14="http://schemas.microsoft.com/office/powerpoint/2010/main" val="14724789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4D5C8-4AB7-E3C7-EDFC-CCABC74D03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49E17-2023-6F9C-076E-36147492C8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509BEE-EA64-B078-A54E-37037B49D28F}"/>
              </a:ext>
            </a:extLst>
          </p:cNvPr>
          <p:cNvSpPr>
            <a:spLocks noGrp="1"/>
          </p:cNvSpPr>
          <p:nvPr>
            <p:ph type="body" idx="1"/>
          </p:nvPr>
        </p:nvSpPr>
        <p:spPr/>
        <p:txBody>
          <a:bodyPr/>
          <a:lstStyle/>
          <a:p>
            <a:r>
              <a:rPr lang="en-US" dirty="0"/>
              <a:t>Quick overview</a:t>
            </a:r>
          </a:p>
        </p:txBody>
      </p:sp>
      <p:sp>
        <p:nvSpPr>
          <p:cNvPr id="4" name="Slide Number Placeholder 3">
            <a:extLst>
              <a:ext uri="{FF2B5EF4-FFF2-40B4-BE49-F238E27FC236}">
                <a16:creationId xmlns:a16="http://schemas.microsoft.com/office/drawing/2014/main" id="{AC28BE4E-7878-949A-C9D4-63FCEF97620A}"/>
              </a:ext>
            </a:extLst>
          </p:cNvPr>
          <p:cNvSpPr>
            <a:spLocks noGrp="1"/>
          </p:cNvSpPr>
          <p:nvPr>
            <p:ph type="sldNum" sz="quarter" idx="5"/>
          </p:nvPr>
        </p:nvSpPr>
        <p:spPr/>
        <p:txBody>
          <a:bodyPr/>
          <a:lstStyle/>
          <a:p>
            <a:pPr marL="0" marR="0" lvl="0" indent="0" algn="r" defTabSz="919163" rtl="0" eaLnBrk="1" fontAlgn="base" latinLnBrk="0" hangingPunct="1">
              <a:lnSpc>
                <a:spcPct val="100000"/>
              </a:lnSpc>
              <a:spcBef>
                <a:spcPct val="0"/>
              </a:spcBef>
              <a:spcAft>
                <a:spcPct val="0"/>
              </a:spcAft>
              <a:buClrTx/>
              <a:buSzTx/>
              <a:buFontTx/>
              <a:buNone/>
              <a:tabLst/>
              <a:defRPr/>
            </a:pPr>
            <a:fld id="{34D23C46-A5FD-4973-8409-2B7F122DDC9A}"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9163"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3543756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Looking for members outside of the core group that has been involved. Risk is relevant to every committee and it’s great to have outside opinions. Want to make sure the guideline has value to every committee. Looking for cross-committee expertise to improve the projects.</a:t>
            </a:r>
          </a:p>
          <a:p>
            <a:endParaRPr lang="en-US" dirty="0"/>
          </a:p>
        </p:txBody>
      </p:sp>
      <p:sp>
        <p:nvSpPr>
          <p:cNvPr id="4" name="Slide Number Placeholder 3"/>
          <p:cNvSpPr>
            <a:spLocks noGrp="1"/>
          </p:cNvSpPr>
          <p:nvPr>
            <p:ph type="sldNum" sz="quarter" idx="5"/>
          </p:nvPr>
        </p:nvSpPr>
        <p:spPr/>
        <p:txBody>
          <a:bodyPr/>
          <a:lstStyle/>
          <a:p>
            <a:fld id="{F8061679-514C-4736-81F6-D726BD741247}" type="slidenum">
              <a:rPr lang="en-US" smtClean="0"/>
              <a:t>4</a:t>
            </a:fld>
            <a:endParaRPr lang="en-US"/>
          </a:p>
        </p:txBody>
      </p:sp>
    </p:spTree>
    <p:extLst>
      <p:ext uri="{BB962C8B-B14F-4D97-AF65-F5344CB8AC3E}">
        <p14:creationId xmlns:p14="http://schemas.microsoft.com/office/powerpoint/2010/main" val="10052905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2A626-448C-C4AB-482F-03B4D5A234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BD69FE-8148-4856-E197-C0C9FD96E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561E4D-8FDB-D5E2-6F0C-EFDDE202E1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D052E6-37A0-11E7-4E10-C058C6DE70D4}"/>
              </a:ext>
            </a:extLst>
          </p:cNvPr>
          <p:cNvSpPr>
            <a:spLocks noGrp="1"/>
          </p:cNvSpPr>
          <p:nvPr>
            <p:ph type="sldNum" sz="quarter" idx="5"/>
          </p:nvPr>
        </p:nvSpPr>
        <p:spPr/>
        <p:txBody>
          <a:bodyPr/>
          <a:lstStyle/>
          <a:p>
            <a:fld id="{F8061679-514C-4736-81F6-D726BD741247}" type="slidenum">
              <a:rPr lang="en-US" smtClean="0"/>
              <a:t>5</a:t>
            </a:fld>
            <a:endParaRPr lang="en-US"/>
          </a:p>
        </p:txBody>
      </p:sp>
    </p:spTree>
    <p:extLst>
      <p:ext uri="{BB962C8B-B14F-4D97-AF65-F5344CB8AC3E}">
        <p14:creationId xmlns:p14="http://schemas.microsoft.com/office/powerpoint/2010/main" val="3286451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DDDCF-E1AA-13DD-0E99-9735FDCF5B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E3F1A-2EAD-BE44-C9DC-CD83EBE9BF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CE3B76-D948-7B63-4F9B-C5AEE5FB83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FA25F8-BA24-AA50-1493-6AA603470252}"/>
              </a:ext>
            </a:extLst>
          </p:cNvPr>
          <p:cNvSpPr>
            <a:spLocks noGrp="1"/>
          </p:cNvSpPr>
          <p:nvPr>
            <p:ph type="sldNum" sz="quarter" idx="5"/>
          </p:nvPr>
        </p:nvSpPr>
        <p:spPr/>
        <p:txBody>
          <a:bodyPr/>
          <a:lstStyle/>
          <a:p>
            <a:fld id="{F8061679-514C-4736-81F6-D726BD741247}" type="slidenum">
              <a:rPr lang="en-US" smtClean="0"/>
              <a:t>6</a:t>
            </a:fld>
            <a:endParaRPr lang="en-US"/>
          </a:p>
        </p:txBody>
      </p:sp>
    </p:spTree>
    <p:extLst>
      <p:ext uri="{BB962C8B-B14F-4D97-AF65-F5344CB8AC3E}">
        <p14:creationId xmlns:p14="http://schemas.microsoft.com/office/powerpoint/2010/main" val="442412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70A09-1E8B-0D27-5DAB-AEDF53F0F7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3A11F8-DBC7-C383-F124-E3622BF222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97D760-8FBA-77AC-50CE-65FDED1AD8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FFA64D-EC1D-4B38-F350-8A044D5320E7}"/>
              </a:ext>
            </a:extLst>
          </p:cNvPr>
          <p:cNvSpPr>
            <a:spLocks noGrp="1"/>
          </p:cNvSpPr>
          <p:nvPr>
            <p:ph type="sldNum" sz="quarter" idx="5"/>
          </p:nvPr>
        </p:nvSpPr>
        <p:spPr/>
        <p:txBody>
          <a:bodyPr/>
          <a:lstStyle/>
          <a:p>
            <a:fld id="{F8061679-514C-4736-81F6-D726BD741247}" type="slidenum">
              <a:rPr lang="en-US" smtClean="0"/>
              <a:t>7</a:t>
            </a:fld>
            <a:endParaRPr lang="en-US"/>
          </a:p>
        </p:txBody>
      </p:sp>
    </p:spTree>
    <p:extLst>
      <p:ext uri="{BB962C8B-B14F-4D97-AF65-F5344CB8AC3E}">
        <p14:creationId xmlns:p14="http://schemas.microsoft.com/office/powerpoint/2010/main" val="34970625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Slide 01">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3105509"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3105509"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73875"/>
          </a:xfrm>
          <a:prstGeom prst="rect">
            <a:avLst/>
          </a:prstGeom>
          <a:ln>
            <a:noFill/>
          </a:ln>
        </p:spPr>
      </p:pic>
      <p:sp>
        <p:nvSpPr>
          <p:cNvPr id="11" name="Rectangle 10"/>
          <p:cNvSpPr/>
          <p:nvPr/>
        </p:nvSpPr>
        <p:spPr bwMode="auto">
          <a:xfrm>
            <a:off x="3006260" y="0"/>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87056" y="2755301"/>
            <a:ext cx="8318500" cy="914400"/>
          </a:xfrm>
        </p:spPr>
        <p:txBody>
          <a:bodyPr anchor="b" anchorCtr="0"/>
          <a:lstStyle>
            <a:lvl1pPr>
              <a:lnSpc>
                <a:spcPct val="95000"/>
              </a:lnSpc>
              <a:defRPr>
                <a:solidFill>
                  <a:srgbClr val="203864"/>
                </a:solidFill>
              </a:defRPr>
            </a:lvl1pPr>
          </a:lstStyle>
          <a:p>
            <a:r>
              <a:rPr lang="en-US"/>
              <a:t>Click to edit Master title style</a:t>
            </a:r>
          </a:p>
        </p:txBody>
      </p:sp>
      <p:sp>
        <p:nvSpPr>
          <p:cNvPr id="4104" name="Rectangle 8"/>
          <p:cNvSpPr>
            <a:spLocks noGrp="1" noChangeArrowheads="1"/>
          </p:cNvSpPr>
          <p:nvPr>
            <p:ph type="subTitle" sz="quarter" idx="1"/>
          </p:nvPr>
        </p:nvSpPr>
        <p:spPr>
          <a:xfrm>
            <a:off x="3399756" y="3745900"/>
            <a:ext cx="8305800" cy="609600"/>
          </a:xfrm>
        </p:spPr>
        <p:txBody>
          <a:bodyPr/>
          <a:lstStyle>
            <a:lvl1pPr marL="0" indent="0">
              <a:buFont typeface="Wingdings" pitchFamily="2" charset="2"/>
              <a:buNone/>
              <a:defRPr sz="2400" b="0" i="1">
                <a:solidFill>
                  <a:srgbClr val="203864"/>
                </a:solidFill>
              </a:defRPr>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303545"/>
            <a:ext cx="5212080" cy="320040"/>
          </a:xfrm>
        </p:spPr>
        <p:txBody>
          <a:bodyPr anchor="ctr" anchorCtr="0"/>
          <a:lstStyle>
            <a:lvl1pPr marL="0" indent="0" algn="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785761"/>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6099862"/>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959253"/>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Tree>
    <p:extLst>
      <p:ext uri="{BB962C8B-B14F-4D97-AF65-F5344CB8AC3E}">
        <p14:creationId xmlns:p14="http://schemas.microsoft.com/office/powerpoint/2010/main" val="2114453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203864"/>
                </a:solidFill>
              </a:defRPr>
            </a:lvl1pPr>
            <a:lvl2pPr>
              <a:defRPr>
                <a:solidFill>
                  <a:srgbClr val="203864"/>
                </a:solidFill>
              </a:defRPr>
            </a:lvl2pPr>
            <a:lvl3pPr>
              <a:defRPr>
                <a:solidFill>
                  <a:srgbClr val="203864"/>
                </a:solidFill>
              </a:defRPr>
            </a:lvl3pPr>
            <a:lvl4pPr>
              <a:defRPr>
                <a:solidFill>
                  <a:srgbClr val="203864"/>
                </a:solidFill>
              </a:defRPr>
            </a:lvl4pPr>
            <a:lvl5pPr>
              <a:defRPr>
                <a:solidFill>
                  <a:srgbClr val="20386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4099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498600"/>
            <a:ext cx="5187951"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8392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No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5996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bl" preserve="1">
  <p:cSld name="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5" y="1498600"/>
            <a:ext cx="10579100" cy="4902200"/>
          </a:xfrm>
        </p:spPr>
        <p:txBody>
          <a:bodyPr/>
          <a:lstStyle>
            <a:lvl1pPr>
              <a:defRPr>
                <a:solidFill>
                  <a:srgbClr val="203864"/>
                </a:solidFill>
              </a:defRPr>
            </a:lvl1pPr>
          </a:lstStyle>
          <a:p>
            <a:pPr lvl="0"/>
            <a:r>
              <a:rPr lang="en-US" noProof="0"/>
              <a:t>Click icon to add table</a:t>
            </a:r>
          </a:p>
        </p:txBody>
      </p:sp>
    </p:spTree>
    <p:extLst>
      <p:ext uri="{BB962C8B-B14F-4D97-AF65-F5344CB8AC3E}">
        <p14:creationId xmlns:p14="http://schemas.microsoft.com/office/powerpoint/2010/main" val="2474039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1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Rectangle 2"/>
          <p:cNvSpPr>
            <a:spLocks noGrp="1" noChangeArrowheads="1"/>
          </p:cNvSpPr>
          <p:nvPr>
            <p:ph type="ctrTitle"/>
          </p:nvPr>
        </p:nvSpPr>
        <p:spPr>
          <a:xfrm>
            <a:off x="6326434" y="2274839"/>
            <a:ext cx="4943249" cy="2308322"/>
          </a:xfrm>
          <a:noFill/>
        </p:spPr>
        <p:txBody>
          <a:bodyPr wrap="square" lIns="91438" tIns="45719" rIns="91438" bIns="45719" rtlCol="0">
            <a:spAutoFit/>
          </a:bodyPr>
          <a:lstStyle>
            <a:lvl1pPr>
              <a:defRPr lang="en-US" sz="4800" kern="1200">
                <a:solidFill>
                  <a:srgbClr val="1F497D"/>
                </a:solidFill>
                <a:latin typeface="Arial" panose="020B0604020202020204" pitchFamily="34" charset="0"/>
                <a:ea typeface="+mn-ea"/>
                <a:cs typeface="Arial" panose="020B0604020202020204" pitchFamily="34" charset="0"/>
              </a:defRPr>
            </a:lvl1pPr>
          </a:lstStyle>
          <a:p>
            <a:pPr lvl="0"/>
            <a:r>
              <a:rPr lang="en-US"/>
              <a:t>Click to edit Master title style</a:t>
            </a:r>
          </a:p>
        </p:txBody>
      </p:sp>
      <p:pic>
        <p:nvPicPr>
          <p:cNvPr id="2" name="Picture 1" descr="A logo with blue and white letters&#10;&#10;Description automatically generated">
            <a:extLst>
              <a:ext uri="{FF2B5EF4-FFF2-40B4-BE49-F238E27FC236}">
                <a16:creationId xmlns:a16="http://schemas.microsoft.com/office/drawing/2014/main" id="{F2B1EF77-99C5-7C58-9837-98EE079053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5697" y="2525267"/>
            <a:ext cx="3614926" cy="1807463"/>
          </a:xfrm>
          <a:prstGeom prst="rect">
            <a:avLst/>
          </a:prstGeom>
        </p:spPr>
      </p:pic>
    </p:spTree>
    <p:extLst>
      <p:ext uri="{BB962C8B-B14F-4D97-AF65-F5344CB8AC3E}">
        <p14:creationId xmlns:p14="http://schemas.microsoft.com/office/powerpoint/2010/main" val="1999977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04239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llout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484303"/>
            <a:ext cx="6815667" cy="4877105"/>
          </a:xfrm>
        </p:spPr>
        <p:txBody>
          <a:bodyPr/>
          <a:lstStyle>
            <a:lvl1pPr marL="228594" indent="-228594">
              <a:buFont typeface="Arial" panose="020B0604020202020204" pitchFamily="34" charset="0"/>
              <a:buChar char="•"/>
              <a:defRPr sz="2800">
                <a:solidFill>
                  <a:srgbClr val="203864"/>
                </a:solidFill>
              </a:defRPr>
            </a:lvl1pPr>
            <a:lvl2pPr marL="628635" indent="-171446">
              <a:buFont typeface="Arial" panose="020B0604020202020204" pitchFamily="34" charset="0"/>
              <a:buChar char="•"/>
              <a:defRPr sz="2400">
                <a:solidFill>
                  <a:srgbClr val="203864"/>
                </a:solidFill>
              </a:defRPr>
            </a:lvl2pPr>
            <a:lvl3pPr>
              <a:defRPr sz="2000">
                <a:solidFill>
                  <a:srgbClr val="203864"/>
                </a:solidFill>
              </a:defRPr>
            </a:lvl3pPr>
            <a:lvl4pPr>
              <a:defRPr sz="1800">
                <a:solidFill>
                  <a:srgbClr val="203864"/>
                </a:solidFill>
              </a:defRPr>
            </a:lvl4pPr>
            <a:lvl5pPr>
              <a:defRPr sz="1800">
                <a:solidFill>
                  <a:srgbClr val="203864"/>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2456352"/>
            <a:ext cx="4011084" cy="3908827"/>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9225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solidFill>
                  <a:srgbClr val="203864"/>
                </a:solidFill>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solidFill>
                  <a:srgbClr val="203864"/>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pic>
        <p:nvPicPr>
          <p:cNvPr id="5" name="Picture 4">
            <a:extLst>
              <a:ext uri="{FF2B5EF4-FFF2-40B4-BE49-F238E27FC236}">
                <a16:creationId xmlns:a16="http://schemas.microsoft.com/office/drawing/2014/main" id="{B1F4F757-5884-4FB7-8AEA-AE45AB0FC5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6"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solidFill>
                <a:srgbClr val="203864"/>
              </a:solidFill>
              <a:cs typeface="+mn-cs"/>
            </a:endParaRPr>
          </a:p>
        </p:txBody>
      </p:sp>
      <p:sp>
        <p:nvSpPr>
          <p:cNvPr id="7"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rgbClr val="203864"/>
                </a:solidFill>
                <a:latin typeface="+mn-lt"/>
                <a:cs typeface="+mn-cs"/>
              </a:rPr>
              <a:t>www.prci.org</a:t>
            </a:r>
          </a:p>
        </p:txBody>
      </p:sp>
      <p:sp>
        <p:nvSpPr>
          <p:cNvPr id="8" name="TextBox 7"/>
          <p:cNvSpPr txBox="1"/>
          <p:nvPr/>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2024,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9736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88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3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5677" y="2833687"/>
            <a:ext cx="3629025" cy="1190625"/>
          </a:xfrm>
          <a:prstGeom prst="rect">
            <a:avLst/>
          </a:prstGeom>
        </p:spPr>
      </p:pic>
      <p:pic>
        <p:nvPicPr>
          <p:cNvPr id="5" name="Picture 4" descr="A logo with blue and white letters&#10;&#10;Description automatically generated">
            <a:extLst>
              <a:ext uri="{FF2B5EF4-FFF2-40B4-BE49-F238E27FC236}">
                <a16:creationId xmlns:a16="http://schemas.microsoft.com/office/drawing/2014/main" id="{7D23BB5B-A4DA-C10D-0485-5FDC67ABB1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5697" y="2525267"/>
            <a:ext cx="3614926" cy="1807463"/>
          </a:xfrm>
          <a:prstGeom prst="rect">
            <a:avLst/>
          </a:prstGeom>
        </p:spPr>
      </p:pic>
    </p:spTree>
    <p:extLst>
      <p:ext uri="{BB962C8B-B14F-4D97-AF65-F5344CB8AC3E}">
        <p14:creationId xmlns:p14="http://schemas.microsoft.com/office/powerpoint/2010/main" val="2675239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2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 name="Text Placeholder 2"/>
          <p:cNvSpPr>
            <a:spLocks noGrp="1"/>
          </p:cNvSpPr>
          <p:nvPr>
            <p:ph type="body" sz="quarter" idx="10" hasCustomPrompt="1"/>
          </p:nvPr>
        </p:nvSpPr>
        <p:spPr>
          <a:xfrm>
            <a:off x="6899564" y="4054507"/>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0" name="Text Placeholder 2"/>
          <p:cNvSpPr>
            <a:spLocks noGrp="1"/>
          </p:cNvSpPr>
          <p:nvPr>
            <p:ph type="body" sz="quarter" idx="13" hasCustomPrompt="1"/>
          </p:nvPr>
        </p:nvSpPr>
        <p:spPr>
          <a:xfrm>
            <a:off x="6899564" y="3667085"/>
            <a:ext cx="4381995" cy="320040"/>
          </a:xfrm>
        </p:spPr>
        <p:txBody>
          <a:bodyPr anchor="ctr" anchorCtr="0"/>
          <a:lstStyle>
            <a:lvl1pPr marL="0" marR="0" indent="0" algn="ct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1" name="Text Placeholder 2"/>
          <p:cNvSpPr>
            <a:spLocks noGrp="1"/>
          </p:cNvSpPr>
          <p:nvPr>
            <p:ph type="body" sz="quarter" idx="14" hasCustomPrompt="1"/>
          </p:nvPr>
        </p:nvSpPr>
        <p:spPr>
          <a:xfrm>
            <a:off x="6899563" y="5062399"/>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Phone Number</a:t>
            </a:r>
            <a:endParaRPr lang="en-US"/>
          </a:p>
        </p:txBody>
      </p:sp>
      <p:sp>
        <p:nvSpPr>
          <p:cNvPr id="12" name="Text Placeholder 2"/>
          <p:cNvSpPr>
            <a:spLocks noGrp="1"/>
          </p:cNvSpPr>
          <p:nvPr>
            <p:ph type="body" sz="quarter" idx="15" hasCustomPrompt="1"/>
          </p:nvPr>
        </p:nvSpPr>
        <p:spPr>
          <a:xfrm>
            <a:off x="6899563" y="4623953"/>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Email Address</a:t>
            </a:r>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6076" y="2530644"/>
            <a:ext cx="3624716" cy="2028115"/>
          </a:xfrm>
          <a:prstGeom prst="rect">
            <a:avLst/>
          </a:prstGeom>
        </p:spPr>
      </p:pic>
      <p:pic>
        <p:nvPicPr>
          <p:cNvPr id="3" name="Picture 2">
            <a:extLst>
              <a:ext uri="{FF2B5EF4-FFF2-40B4-BE49-F238E27FC236}">
                <a16:creationId xmlns:a16="http://schemas.microsoft.com/office/drawing/2014/main" id="{7AE250C1-FB10-6482-2F15-6F77AD95C0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7253" y="1605976"/>
            <a:ext cx="3698671" cy="1849336"/>
          </a:xfrm>
          <a:prstGeom prst="rect">
            <a:avLst/>
          </a:prstGeom>
        </p:spPr>
      </p:pic>
    </p:spTree>
    <p:extLst>
      <p:ext uri="{BB962C8B-B14F-4D97-AF65-F5344CB8AC3E}">
        <p14:creationId xmlns:p14="http://schemas.microsoft.com/office/powerpoint/2010/main" val="2749379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5"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64527"/>
            <a:ext cx="171522" cy="1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100">
                <a:latin typeface="Arial" panose="020B0604020202020204" pitchFamily="34" charset="0"/>
              </a:rPr>
              <a:pPr>
                <a:lnSpc>
                  <a:spcPct val="97000"/>
                </a:lnSpc>
              </a:pPr>
              <a:t>‹#›</a:t>
            </a:fld>
            <a:endParaRPr lang="en-US" altLang="en-US" sz="11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5" y="1366839"/>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pic>
        <p:nvPicPr>
          <p:cNvPr id="9" name="Picture 8">
            <a:extLst>
              <a:ext uri="{FF2B5EF4-FFF2-40B4-BE49-F238E27FC236}">
                <a16:creationId xmlns:a16="http://schemas.microsoft.com/office/drawing/2014/main" id="{B1F4F757-5884-4FB7-8AEA-AE45AB0FC5A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2" name="TextBox 1"/>
          <p:cNvSpPr txBox="1"/>
          <p:nvPr/>
        </p:nvSpPr>
        <p:spPr>
          <a:xfrm>
            <a:off x="9546840" y="6627168"/>
            <a:ext cx="2652504" cy="230832"/>
          </a:xfrm>
          <a:prstGeom prst="rect">
            <a:avLst/>
          </a:prstGeom>
          <a:noFill/>
        </p:spPr>
        <p:txBody>
          <a:bodyPr wrap="square" rtlCol="0" anchor="b" anchorCtr="0">
            <a:spAutoFit/>
          </a:bodyPr>
          <a:lstStyle/>
          <a:p>
            <a:pPr algn="r"/>
            <a:r>
              <a:rPr lang="en-US" sz="900" b="0" dirty="0">
                <a:solidFill>
                  <a:schemeClr val="bg1">
                    <a:lumMod val="75000"/>
                  </a:schemeClr>
                </a:solidFill>
                <a:latin typeface="Arial" panose="020B0604020202020204" pitchFamily="34" charset="0"/>
                <a:cs typeface="Arial" panose="020B0604020202020204" pitchFamily="34" charset="0"/>
              </a:rPr>
              <a:t>©</a:t>
            </a:r>
            <a:r>
              <a:rPr lang="en-US" sz="900" b="0" baseline="0" dirty="0">
                <a:solidFill>
                  <a:schemeClr val="bg1">
                    <a:lumMod val="75000"/>
                  </a:schemeClr>
                </a:solidFill>
                <a:latin typeface="Arial" panose="020B0604020202020204" pitchFamily="34" charset="0"/>
                <a:cs typeface="Arial" panose="020B0604020202020204" pitchFamily="34" charset="0"/>
              </a:rPr>
              <a:t> </a:t>
            </a:r>
            <a:fld id="{8FA8C7BD-E707-45C6-8E13-739D61FA9136}" type="datetimeyyyy">
              <a:rPr lang="en-US" sz="900" b="0" baseline="0" smtClean="0">
                <a:solidFill>
                  <a:schemeClr val="bg1">
                    <a:lumMod val="75000"/>
                  </a:schemeClr>
                </a:solidFill>
                <a:latin typeface="Arial" panose="020B0604020202020204" pitchFamily="34" charset="0"/>
                <a:cs typeface="Arial" panose="020B0604020202020204" pitchFamily="34" charset="0"/>
              </a:rPr>
              <a:t>2025</a:t>
            </a:fld>
            <a:r>
              <a:rPr lang="en-US" sz="900" b="0" baseline="0" dirty="0">
                <a:solidFill>
                  <a:schemeClr val="bg1">
                    <a:lumMod val="75000"/>
                  </a:schemeClr>
                </a:solidFill>
                <a:latin typeface="Arial" panose="020B0604020202020204" pitchFamily="34" charset="0"/>
                <a:cs typeface="Arial" panose="020B0604020202020204" pitchFamily="34" charset="0"/>
              </a:rPr>
              <a:t>, Pipeline Research Council International</a:t>
            </a:r>
            <a:endParaRPr lang="en-US" sz="900" b="0" dirty="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211893"/>
      </p:ext>
    </p:extLst>
  </p:cSld>
  <p:clrMap bg1="lt1" tx1="dk1" bg2="lt2" tx2="dk2" accent1="accent1" accent2="accent2" accent3="accent3" accent4="accent4" accent5="accent5" accent6="accent6" hlink="hlink" folHlink="folHlink"/>
  <p:sldLayoutIdLst>
    <p:sldLayoutId id="2147487811" r:id="rId1"/>
    <p:sldLayoutId id="2147487792" r:id="rId2"/>
    <p:sldLayoutId id="2147487794" r:id="rId3"/>
    <p:sldLayoutId id="2147487796" r:id="rId4"/>
    <p:sldLayoutId id="2147487802" r:id="rId5"/>
    <p:sldLayoutId id="2147487812" r:id="rId6"/>
    <p:sldLayoutId id="2147487795" r:id="rId7"/>
    <p:sldLayoutId id="2147487798" r:id="rId8"/>
    <p:sldLayoutId id="2147487803" r:id="rId9"/>
    <p:sldLayoutId id="2147487806" r:id="rId10"/>
    <p:sldLayoutId id="2147487814" r:id="rId11"/>
    <p:sldLayoutId id="2147487813"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189" algn="l" rtl="0" eaLnBrk="1" fontAlgn="base" hangingPunct="1">
        <a:spcBef>
          <a:spcPct val="0"/>
        </a:spcBef>
        <a:spcAft>
          <a:spcPct val="0"/>
        </a:spcAft>
        <a:defRPr sz="2800" b="1">
          <a:solidFill>
            <a:schemeClr val="tx1"/>
          </a:solidFill>
          <a:latin typeface="Arial" charset="0"/>
        </a:defRPr>
      </a:lvl6pPr>
      <a:lvl7pPr marL="914377" algn="l" rtl="0" eaLnBrk="1" fontAlgn="base" hangingPunct="1">
        <a:spcBef>
          <a:spcPct val="0"/>
        </a:spcBef>
        <a:spcAft>
          <a:spcPct val="0"/>
        </a:spcAft>
        <a:defRPr sz="2800" b="1">
          <a:solidFill>
            <a:schemeClr val="tx1"/>
          </a:solidFill>
          <a:latin typeface="Arial" charset="0"/>
        </a:defRPr>
      </a:lvl7pPr>
      <a:lvl8pPr marL="1371566" algn="l" rtl="0" eaLnBrk="1" fontAlgn="base" hangingPunct="1">
        <a:spcBef>
          <a:spcPct val="0"/>
        </a:spcBef>
        <a:spcAft>
          <a:spcPct val="0"/>
        </a:spcAft>
        <a:defRPr sz="2800" b="1">
          <a:solidFill>
            <a:schemeClr val="tx1"/>
          </a:solidFill>
          <a:latin typeface="Arial" charset="0"/>
        </a:defRPr>
      </a:lvl8pPr>
      <a:lvl9pPr marL="1828754" algn="l" rtl="0" eaLnBrk="1" fontAlgn="base" hangingPunct="1">
        <a:spcBef>
          <a:spcPct val="0"/>
        </a:spcBef>
        <a:spcAft>
          <a:spcPct val="0"/>
        </a:spcAft>
        <a:defRPr sz="2800" b="1">
          <a:solidFill>
            <a:schemeClr val="tx1"/>
          </a:solidFill>
          <a:latin typeface="Arial" charset="0"/>
        </a:defRPr>
      </a:lvl9pPr>
    </p:titleStyle>
    <p:body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p:bodyStyle>
    <p:otherStyle>
      <a:defPPr>
        <a:defRPr lang="en-US"/>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mailto:Chance_Wright@tcenergy.com" TargetMode="External"/><Relationship Id="rId2" Type="http://schemas.openxmlformats.org/officeDocument/2006/relationships/hyperlink" Target="mailto:Justin_Raimondi@kindermorgan.co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C1E70-B6B0-8DDC-F508-C2A4EF38BF22}"/>
              </a:ext>
            </a:extLst>
          </p:cNvPr>
          <p:cNvSpPr>
            <a:spLocks noGrp="1"/>
          </p:cNvSpPr>
          <p:nvPr>
            <p:ph type="ctrTitle"/>
          </p:nvPr>
        </p:nvSpPr>
        <p:spPr/>
        <p:txBody>
          <a:bodyPr/>
          <a:lstStyle/>
          <a:p>
            <a:r>
              <a:rPr lang="en-US" dirty="0"/>
              <a:t>Pipeline Risk Management SRP</a:t>
            </a:r>
          </a:p>
        </p:txBody>
      </p:sp>
      <p:sp>
        <p:nvSpPr>
          <p:cNvPr id="3" name="Subtitle 2">
            <a:extLst>
              <a:ext uri="{FF2B5EF4-FFF2-40B4-BE49-F238E27FC236}">
                <a16:creationId xmlns:a16="http://schemas.microsoft.com/office/drawing/2014/main" id="{CBA6F2FC-C7B0-7921-9F09-7B66F200B1F1}"/>
              </a:ext>
            </a:extLst>
          </p:cNvPr>
          <p:cNvSpPr>
            <a:spLocks noGrp="1"/>
          </p:cNvSpPr>
          <p:nvPr>
            <p:ph type="subTitle" sz="quarter" idx="1"/>
          </p:nvPr>
        </p:nvSpPr>
        <p:spPr/>
        <p:txBody>
          <a:bodyPr/>
          <a:lstStyle/>
          <a:p>
            <a:endParaRPr lang="en-US" dirty="0"/>
          </a:p>
        </p:txBody>
      </p:sp>
      <p:sp>
        <p:nvSpPr>
          <p:cNvPr id="4" name="Text Placeholder 3">
            <a:extLst>
              <a:ext uri="{FF2B5EF4-FFF2-40B4-BE49-F238E27FC236}">
                <a16:creationId xmlns:a16="http://schemas.microsoft.com/office/drawing/2014/main" id="{A39A4FB7-A7AA-4A86-0D99-71294F7705EA}"/>
              </a:ext>
            </a:extLst>
          </p:cNvPr>
          <p:cNvSpPr>
            <a:spLocks noGrp="1"/>
          </p:cNvSpPr>
          <p:nvPr>
            <p:ph type="body" sz="quarter" idx="10"/>
          </p:nvPr>
        </p:nvSpPr>
        <p:spPr/>
        <p:txBody>
          <a:bodyPr/>
          <a:lstStyle/>
          <a:p>
            <a:r>
              <a:rPr lang="en-US" dirty="0"/>
              <a:t>Integrity Data Scientist, Kinder Morgan</a:t>
            </a:r>
          </a:p>
        </p:txBody>
      </p:sp>
      <p:sp>
        <p:nvSpPr>
          <p:cNvPr id="5" name="Text Placeholder 4">
            <a:extLst>
              <a:ext uri="{FF2B5EF4-FFF2-40B4-BE49-F238E27FC236}">
                <a16:creationId xmlns:a16="http://schemas.microsoft.com/office/drawing/2014/main" id="{DCDAD4C2-9820-B589-9F11-0CFCD81ED95E}"/>
              </a:ext>
            </a:extLst>
          </p:cNvPr>
          <p:cNvSpPr>
            <a:spLocks noGrp="1"/>
          </p:cNvSpPr>
          <p:nvPr>
            <p:ph type="body" sz="quarter" idx="11"/>
          </p:nvPr>
        </p:nvSpPr>
        <p:spPr/>
        <p:txBody>
          <a:bodyPr/>
          <a:lstStyle/>
          <a:p>
            <a:endParaRPr lang="en-US" dirty="0"/>
          </a:p>
        </p:txBody>
      </p:sp>
      <p:sp>
        <p:nvSpPr>
          <p:cNvPr id="6" name="Text Placeholder 5">
            <a:extLst>
              <a:ext uri="{FF2B5EF4-FFF2-40B4-BE49-F238E27FC236}">
                <a16:creationId xmlns:a16="http://schemas.microsoft.com/office/drawing/2014/main" id="{43DD8C32-1299-E6E9-1DAA-8BBAD45A9775}"/>
              </a:ext>
            </a:extLst>
          </p:cNvPr>
          <p:cNvSpPr>
            <a:spLocks noGrp="1"/>
          </p:cNvSpPr>
          <p:nvPr>
            <p:ph type="body" sz="quarter" idx="12"/>
          </p:nvPr>
        </p:nvSpPr>
        <p:spPr/>
        <p:txBody>
          <a:bodyPr/>
          <a:lstStyle/>
          <a:p>
            <a:r>
              <a:rPr lang="en-US" dirty="0"/>
              <a:t>OCTOBER-22-2025</a:t>
            </a:r>
          </a:p>
        </p:txBody>
      </p:sp>
      <p:sp>
        <p:nvSpPr>
          <p:cNvPr id="7" name="Text Placeholder 6">
            <a:extLst>
              <a:ext uri="{FF2B5EF4-FFF2-40B4-BE49-F238E27FC236}">
                <a16:creationId xmlns:a16="http://schemas.microsoft.com/office/drawing/2014/main" id="{9B35FC73-F0AC-E81C-734B-8B554EF1D716}"/>
              </a:ext>
            </a:extLst>
          </p:cNvPr>
          <p:cNvSpPr>
            <a:spLocks noGrp="1"/>
          </p:cNvSpPr>
          <p:nvPr>
            <p:ph type="body" sz="quarter" idx="13"/>
          </p:nvPr>
        </p:nvSpPr>
        <p:spPr/>
        <p:txBody>
          <a:bodyPr/>
          <a:lstStyle/>
          <a:p>
            <a:r>
              <a:rPr lang="en-US" dirty="0"/>
              <a:t>Justin Raimondi</a:t>
            </a:r>
          </a:p>
        </p:txBody>
      </p:sp>
    </p:spTree>
    <p:extLst>
      <p:ext uri="{BB962C8B-B14F-4D97-AF65-F5344CB8AC3E}">
        <p14:creationId xmlns:p14="http://schemas.microsoft.com/office/powerpoint/2010/main" val="3020564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4230" y="630238"/>
            <a:ext cx="7392988" cy="609600"/>
          </a:xfrm>
        </p:spPr>
        <p:txBody>
          <a:bodyPr wrap="square" anchor="ctr">
            <a:normAutofit/>
          </a:bodyPr>
          <a:lstStyle/>
          <a:p>
            <a:r>
              <a:rPr lang="en-US" dirty="0"/>
              <a:t>Strategic Research Priority</a:t>
            </a:r>
            <a:r>
              <a:rPr dirty="0"/>
              <a:t> </a:t>
            </a:r>
            <a:r>
              <a:rPr lang="en-US" dirty="0"/>
              <a:t>Value</a:t>
            </a:r>
            <a:endParaRPr dirty="0"/>
          </a:p>
        </p:txBody>
      </p:sp>
      <p:graphicFrame>
        <p:nvGraphicFramePr>
          <p:cNvPr id="5" name="Content Placeholder 2">
            <a:extLst>
              <a:ext uri="{FF2B5EF4-FFF2-40B4-BE49-F238E27FC236}">
                <a16:creationId xmlns:a16="http://schemas.microsoft.com/office/drawing/2014/main" id="{C3AC2EC8-C06D-90CC-65C5-9A909A251AE9}"/>
              </a:ext>
            </a:extLst>
          </p:cNvPr>
          <p:cNvGraphicFramePr>
            <a:graphicFrameLocks noGrp="1"/>
          </p:cNvGraphicFramePr>
          <p:nvPr>
            <p:ph idx="1"/>
            <p:extLst>
              <p:ext uri="{D42A27DB-BD31-4B8C-83A1-F6EECF244321}">
                <p14:modId xmlns:p14="http://schemas.microsoft.com/office/powerpoint/2010/main" val="2211134887"/>
              </p:ext>
            </p:extLst>
          </p:nvPr>
        </p:nvGraphicFramePr>
        <p:xfrm>
          <a:off x="1499178" y="1519381"/>
          <a:ext cx="9193643" cy="5182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3958-AB68-33D4-E19E-D0622B3B59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93F972-875F-9DBA-F422-C199684B0600}"/>
              </a:ext>
            </a:extLst>
          </p:cNvPr>
          <p:cNvSpPr>
            <a:spLocks noGrp="1"/>
          </p:cNvSpPr>
          <p:nvPr>
            <p:ph type="title"/>
          </p:nvPr>
        </p:nvSpPr>
        <p:spPr/>
        <p:txBody>
          <a:bodyPr/>
          <a:lstStyle/>
          <a:p>
            <a:r>
              <a:rPr lang="en-US" dirty="0"/>
              <a:t>Roadmap</a:t>
            </a:r>
          </a:p>
        </p:txBody>
      </p:sp>
      <p:pic>
        <p:nvPicPr>
          <p:cNvPr id="9" name="Picture 8">
            <a:extLst>
              <a:ext uri="{FF2B5EF4-FFF2-40B4-BE49-F238E27FC236}">
                <a16:creationId xmlns:a16="http://schemas.microsoft.com/office/drawing/2014/main" id="{493D10F0-D325-30F7-0D36-AD19104394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362" y="1880605"/>
            <a:ext cx="10293275" cy="4356682"/>
          </a:xfrm>
          <a:prstGeom prst="rect">
            <a:avLst/>
          </a:prstGeom>
        </p:spPr>
      </p:pic>
    </p:spTree>
    <p:extLst>
      <p:ext uri="{BB962C8B-B14F-4D97-AF65-F5344CB8AC3E}">
        <p14:creationId xmlns:p14="http://schemas.microsoft.com/office/powerpoint/2010/main" val="3387647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9F690-4FEB-A792-0CF1-B630A41E4E65}"/>
              </a:ext>
            </a:extLst>
          </p:cNvPr>
          <p:cNvSpPr>
            <a:spLocks noGrp="1"/>
          </p:cNvSpPr>
          <p:nvPr>
            <p:ph type="title"/>
          </p:nvPr>
        </p:nvSpPr>
        <p:spPr/>
        <p:txBody>
          <a:bodyPr/>
          <a:lstStyle/>
          <a:p>
            <a:r>
              <a:rPr lang="en-US" dirty="0"/>
              <a:t>2025 and 2026 Projects </a:t>
            </a:r>
          </a:p>
        </p:txBody>
      </p:sp>
      <p:sp>
        <p:nvSpPr>
          <p:cNvPr id="3" name="Content Placeholder 2">
            <a:extLst>
              <a:ext uri="{FF2B5EF4-FFF2-40B4-BE49-F238E27FC236}">
                <a16:creationId xmlns:a16="http://schemas.microsoft.com/office/drawing/2014/main" id="{23EB53B3-A7E8-0AE4-5D20-0EC7EF724C45}"/>
              </a:ext>
            </a:extLst>
          </p:cNvPr>
          <p:cNvSpPr>
            <a:spLocks noGrp="1"/>
          </p:cNvSpPr>
          <p:nvPr>
            <p:ph sz="half" idx="1"/>
          </p:nvPr>
        </p:nvSpPr>
        <p:spPr>
          <a:xfrm>
            <a:off x="1692462" y="1417638"/>
            <a:ext cx="8807076" cy="5440362"/>
          </a:xfrm>
        </p:spPr>
        <p:txBody>
          <a:bodyPr>
            <a:normAutofit fontScale="92500" lnSpcReduction="20000"/>
          </a:bodyPr>
          <a:lstStyle/>
          <a:p>
            <a:r>
              <a:rPr lang="en-US" dirty="0">
                <a:solidFill>
                  <a:schemeClr val="tx1"/>
                </a:solidFill>
              </a:rPr>
              <a:t>2025 - Risk Framework &amp; Fundamentals Guidelines</a:t>
            </a:r>
          </a:p>
          <a:p>
            <a:pPr lvl="1"/>
            <a:r>
              <a:rPr lang="en-US" dirty="0">
                <a:solidFill>
                  <a:schemeClr val="tx1"/>
                </a:solidFill>
              </a:rPr>
              <a:t>Scope</a:t>
            </a:r>
          </a:p>
          <a:p>
            <a:pPr lvl="2"/>
            <a:r>
              <a:rPr lang="en-US" dirty="0">
                <a:solidFill>
                  <a:schemeClr val="tx1"/>
                </a:solidFill>
              </a:rPr>
              <a:t>Develop a list of risk related terms and their definitions based on a literature review</a:t>
            </a:r>
          </a:p>
          <a:p>
            <a:pPr lvl="2"/>
            <a:r>
              <a:rPr lang="en-US" dirty="0">
                <a:solidFill>
                  <a:schemeClr val="tx1"/>
                </a:solidFill>
              </a:rPr>
              <a:t>Conduct a literature review on probabilistic, quantitative, semi-quantitative, qualitative, subjective, and objective risk models, as well as associated risk measures</a:t>
            </a:r>
          </a:p>
          <a:p>
            <a:pPr lvl="2"/>
            <a:r>
              <a:rPr lang="en-US" dirty="0">
                <a:solidFill>
                  <a:schemeClr val="tx1"/>
                </a:solidFill>
              </a:rPr>
              <a:t>Develop a guideline focusing on the benefits, limitations, available risk acceptance criteria formats (not values or levels), and utility or application of each risk model and measure type</a:t>
            </a:r>
          </a:p>
          <a:p>
            <a:pPr lvl="1"/>
            <a:r>
              <a:rPr lang="en-US" dirty="0">
                <a:solidFill>
                  <a:schemeClr val="tx1"/>
                </a:solidFill>
              </a:rPr>
              <a:t>The project kicked off in July and will continue through the end of 2026</a:t>
            </a:r>
          </a:p>
          <a:p>
            <a:r>
              <a:rPr lang="en-US" dirty="0">
                <a:solidFill>
                  <a:schemeClr val="tx1"/>
                </a:solidFill>
              </a:rPr>
              <a:t>2026 - Risk Model Development &amp; Validation Guidelines</a:t>
            </a:r>
          </a:p>
          <a:p>
            <a:pPr lvl="1"/>
            <a:r>
              <a:rPr lang="en-US" dirty="0">
                <a:solidFill>
                  <a:schemeClr val="tx1"/>
                </a:solidFill>
              </a:rPr>
              <a:t>Scope</a:t>
            </a:r>
          </a:p>
          <a:p>
            <a:pPr lvl="2"/>
            <a:r>
              <a:rPr lang="en-US" dirty="0">
                <a:solidFill>
                  <a:schemeClr val="tx1"/>
                </a:solidFill>
              </a:rPr>
              <a:t>Guidelines on identification of primary applicable threats and how to identify and use relevant data to develop and validate risk models</a:t>
            </a:r>
          </a:p>
          <a:p>
            <a:pPr lvl="2"/>
            <a:r>
              <a:rPr lang="en-US" dirty="0">
                <a:solidFill>
                  <a:schemeClr val="tx1"/>
                </a:solidFill>
              </a:rPr>
              <a:t>Provide a consistent and robust methodology for producing comprehensive and validated risk models</a:t>
            </a:r>
          </a:p>
          <a:p>
            <a:pPr lvl="2"/>
            <a:r>
              <a:rPr lang="en-US" dirty="0">
                <a:solidFill>
                  <a:schemeClr val="tx1"/>
                </a:solidFill>
              </a:rPr>
              <a:t>Provide a suite of tools that can be used to better analyze the effectiveness of the existing and potential safeguards from a risk modeling perspective</a:t>
            </a:r>
          </a:p>
          <a:p>
            <a:pPr lvl="1"/>
            <a:r>
              <a:rPr lang="en-US" dirty="0">
                <a:solidFill>
                  <a:schemeClr val="tx1"/>
                </a:solidFill>
              </a:rPr>
              <a:t>The RFP is out, and the project will begin in Q1 2026</a:t>
            </a:r>
          </a:p>
        </p:txBody>
      </p:sp>
    </p:spTree>
    <p:extLst>
      <p:ext uri="{BB962C8B-B14F-4D97-AF65-F5344CB8AC3E}">
        <p14:creationId xmlns:p14="http://schemas.microsoft.com/office/powerpoint/2010/main" val="892058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921C2-A50A-C42B-C21E-2078AC5C1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479F91-1301-3485-74DE-79525D1CB4C6}"/>
              </a:ext>
            </a:extLst>
          </p:cNvPr>
          <p:cNvSpPr>
            <a:spLocks noGrp="1"/>
          </p:cNvSpPr>
          <p:nvPr>
            <p:ph type="title"/>
          </p:nvPr>
        </p:nvSpPr>
        <p:spPr/>
        <p:txBody>
          <a:bodyPr/>
          <a:lstStyle/>
          <a:p>
            <a:r>
              <a:rPr lang="en-US" dirty="0"/>
              <a:t>2027 Projects </a:t>
            </a:r>
          </a:p>
        </p:txBody>
      </p:sp>
      <p:sp>
        <p:nvSpPr>
          <p:cNvPr id="3" name="Content Placeholder 2">
            <a:extLst>
              <a:ext uri="{FF2B5EF4-FFF2-40B4-BE49-F238E27FC236}">
                <a16:creationId xmlns:a16="http://schemas.microsoft.com/office/drawing/2014/main" id="{48066423-CAC1-EF20-EAD5-CB261D1AEA2D}"/>
              </a:ext>
            </a:extLst>
          </p:cNvPr>
          <p:cNvSpPr>
            <a:spLocks noGrp="1"/>
          </p:cNvSpPr>
          <p:nvPr>
            <p:ph sz="half" idx="1"/>
          </p:nvPr>
        </p:nvSpPr>
        <p:spPr>
          <a:xfrm>
            <a:off x="1692462" y="1417638"/>
            <a:ext cx="8807076" cy="5440362"/>
          </a:xfrm>
        </p:spPr>
        <p:txBody>
          <a:bodyPr>
            <a:normAutofit fontScale="92500" lnSpcReduction="10000"/>
          </a:bodyPr>
          <a:lstStyle/>
          <a:p>
            <a:r>
              <a:rPr lang="en-US" dirty="0">
                <a:solidFill>
                  <a:schemeClr val="tx1"/>
                </a:solidFill>
              </a:rPr>
              <a:t>2027 – Dealing With Uncertainty in Model Predictions</a:t>
            </a:r>
          </a:p>
          <a:p>
            <a:pPr lvl="1"/>
            <a:r>
              <a:rPr lang="en-US" dirty="0">
                <a:solidFill>
                  <a:schemeClr val="tx1"/>
                </a:solidFill>
              </a:rPr>
              <a:t>Develop methods to characterize the confidence level associated with risk estimates obtained from different risk models, as a function of the uncertainties associated with the modeling approach and the quantity and quality of model inputs</a:t>
            </a:r>
          </a:p>
          <a:p>
            <a:r>
              <a:rPr lang="en-US" dirty="0">
                <a:solidFill>
                  <a:schemeClr val="tx1"/>
                </a:solidFill>
              </a:rPr>
              <a:t>2027 – Guidelines for the Development &amp; Application of Risk Evaluation Approaches</a:t>
            </a:r>
          </a:p>
          <a:p>
            <a:pPr lvl="1"/>
            <a:r>
              <a:rPr lang="en-US" dirty="0">
                <a:solidFill>
                  <a:schemeClr val="tx1"/>
                </a:solidFill>
              </a:rPr>
              <a:t>Establish methodologies and provide guidance for developing and applying risk evaluation approaches and criteria for safety and environmental risks</a:t>
            </a:r>
          </a:p>
          <a:p>
            <a:pPr lvl="1"/>
            <a:r>
              <a:rPr lang="en-US" dirty="0">
                <a:solidFill>
                  <a:schemeClr val="tx1"/>
                </a:solidFill>
              </a:rPr>
              <a:t>Provide a robust recommended practice on the fundamentals, format, and application of risk evaluation approaches and criteria that can be used by stakeholders (such as regulators, industry organizations, or individual operators) to develop their own risk evaluation methodologies</a:t>
            </a:r>
          </a:p>
          <a:p>
            <a:pPr lvl="2"/>
            <a:r>
              <a:rPr lang="en-US" dirty="0">
                <a:solidFill>
                  <a:schemeClr val="tx1"/>
                </a:solidFill>
              </a:rPr>
              <a:t>Covers data sources needed in addition to providing example applications for overall risk, as it varies across a pipeline, and for individual threats</a:t>
            </a:r>
          </a:p>
          <a:p>
            <a:pPr lvl="2"/>
            <a:r>
              <a:rPr lang="en-US" dirty="0">
                <a:solidFill>
                  <a:schemeClr val="tx1"/>
                </a:solidFill>
              </a:rPr>
              <a:t>Accounts for the cost of risk reduction</a:t>
            </a:r>
          </a:p>
          <a:p>
            <a:pPr lvl="2"/>
            <a:r>
              <a:rPr lang="en-US" dirty="0">
                <a:solidFill>
                  <a:schemeClr val="tx1"/>
                </a:solidFill>
              </a:rPr>
              <a:t>Will include an approach for converting risk criteria into reliability-based criteria using simplified consequence modeling</a:t>
            </a:r>
          </a:p>
        </p:txBody>
      </p:sp>
    </p:spTree>
    <p:extLst>
      <p:ext uri="{BB962C8B-B14F-4D97-AF65-F5344CB8AC3E}">
        <p14:creationId xmlns:p14="http://schemas.microsoft.com/office/powerpoint/2010/main" val="32917263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EBB11-AD62-67BC-6237-D9BA469C66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60A7E5-5A47-4B68-13FD-5274CE4013F8}"/>
              </a:ext>
            </a:extLst>
          </p:cNvPr>
          <p:cNvSpPr>
            <a:spLocks noGrp="1"/>
          </p:cNvSpPr>
          <p:nvPr>
            <p:ph type="title"/>
          </p:nvPr>
        </p:nvSpPr>
        <p:spPr/>
        <p:txBody>
          <a:bodyPr/>
          <a:lstStyle/>
          <a:p>
            <a:r>
              <a:rPr lang="en-US" dirty="0"/>
              <a:t>2028 Projects </a:t>
            </a:r>
          </a:p>
        </p:txBody>
      </p:sp>
      <p:sp>
        <p:nvSpPr>
          <p:cNvPr id="3" name="Content Placeholder 2">
            <a:extLst>
              <a:ext uri="{FF2B5EF4-FFF2-40B4-BE49-F238E27FC236}">
                <a16:creationId xmlns:a16="http://schemas.microsoft.com/office/drawing/2014/main" id="{92906100-0EC6-9BE5-8C4F-4FC6B820B649}"/>
              </a:ext>
            </a:extLst>
          </p:cNvPr>
          <p:cNvSpPr>
            <a:spLocks noGrp="1"/>
          </p:cNvSpPr>
          <p:nvPr>
            <p:ph sz="half" idx="1"/>
          </p:nvPr>
        </p:nvSpPr>
        <p:spPr>
          <a:xfrm>
            <a:off x="1692462" y="1417638"/>
            <a:ext cx="8807076" cy="5440362"/>
          </a:xfrm>
        </p:spPr>
        <p:txBody>
          <a:bodyPr>
            <a:normAutofit lnSpcReduction="10000"/>
          </a:bodyPr>
          <a:lstStyle/>
          <a:p>
            <a:r>
              <a:rPr lang="en-US" dirty="0">
                <a:solidFill>
                  <a:schemeClr val="tx1"/>
                </a:solidFill>
              </a:rPr>
              <a:t>2028 – Optimization of Risk Based Integrity Plans</a:t>
            </a:r>
          </a:p>
          <a:p>
            <a:pPr lvl="1"/>
            <a:r>
              <a:rPr lang="en-US" dirty="0">
                <a:solidFill>
                  <a:schemeClr val="tx1"/>
                </a:solidFill>
              </a:rPr>
              <a:t>Develop guidance for using the results of risk assessment to make optimized integrity management plans for defect management and damage prevention</a:t>
            </a:r>
          </a:p>
          <a:p>
            <a:pPr lvl="1"/>
            <a:r>
              <a:rPr lang="en-US" dirty="0">
                <a:solidFill>
                  <a:schemeClr val="tx1"/>
                </a:solidFill>
              </a:rPr>
              <a:t>Will include cost optimization approaches, that are aligned with risk criteria and meet regulatory requirements, for repair schedules, inspection intervals, detailed third-party damage prevention plans, and other integrity needs</a:t>
            </a:r>
          </a:p>
          <a:p>
            <a:r>
              <a:rPr lang="en-US" dirty="0">
                <a:solidFill>
                  <a:schemeClr val="tx1"/>
                </a:solidFill>
              </a:rPr>
              <a:t>2028 – Risk Based Demonstration of Regulatory Compliance</a:t>
            </a:r>
          </a:p>
          <a:p>
            <a:pPr lvl="1"/>
            <a:r>
              <a:rPr lang="en-US" dirty="0">
                <a:solidFill>
                  <a:schemeClr val="tx1"/>
                </a:solidFill>
              </a:rPr>
              <a:t>Develop guidelines for applying risk-based methods in engineering assessments as allowed or required by regulations</a:t>
            </a:r>
          </a:p>
          <a:p>
            <a:pPr lvl="2"/>
            <a:r>
              <a:rPr lang="en-US" dirty="0">
                <a:solidFill>
                  <a:schemeClr val="tx1"/>
                </a:solidFill>
              </a:rPr>
              <a:t>Based on industry data that will be collected</a:t>
            </a:r>
          </a:p>
          <a:p>
            <a:pPr lvl="1"/>
            <a:r>
              <a:rPr lang="en-US" dirty="0">
                <a:solidFill>
                  <a:schemeClr val="tx1"/>
                </a:solidFill>
              </a:rPr>
              <a:t>Provide guidance on conducting risk-based assessments to satisfy regulatory-related topics, including data requirements, applicable models, assessment outcomes, and rationale for demonstrating compliance with the regulatory requirements</a:t>
            </a:r>
          </a:p>
        </p:txBody>
      </p:sp>
    </p:spTree>
    <p:extLst>
      <p:ext uri="{BB962C8B-B14F-4D97-AF65-F5344CB8AC3E}">
        <p14:creationId xmlns:p14="http://schemas.microsoft.com/office/powerpoint/2010/main" val="37298520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258BF-8466-81BD-055C-D6178879E6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0EDACA-5673-DBA3-DA51-782329E5882F}"/>
              </a:ext>
            </a:extLst>
          </p:cNvPr>
          <p:cNvSpPr>
            <a:spLocks noGrp="1"/>
          </p:cNvSpPr>
          <p:nvPr>
            <p:ph type="title"/>
          </p:nvPr>
        </p:nvSpPr>
        <p:spPr/>
        <p:txBody>
          <a:bodyPr/>
          <a:lstStyle/>
          <a:p>
            <a:r>
              <a:rPr lang="en-US" dirty="0"/>
              <a:t>2029 Capstone Project </a:t>
            </a:r>
          </a:p>
        </p:txBody>
      </p:sp>
      <p:sp>
        <p:nvSpPr>
          <p:cNvPr id="3" name="Content Placeholder 2">
            <a:extLst>
              <a:ext uri="{FF2B5EF4-FFF2-40B4-BE49-F238E27FC236}">
                <a16:creationId xmlns:a16="http://schemas.microsoft.com/office/drawing/2014/main" id="{50D60FA1-43EF-632E-C9A1-A68CA72498D6}"/>
              </a:ext>
            </a:extLst>
          </p:cNvPr>
          <p:cNvSpPr>
            <a:spLocks noGrp="1"/>
          </p:cNvSpPr>
          <p:nvPr>
            <p:ph sz="half" idx="1"/>
          </p:nvPr>
        </p:nvSpPr>
        <p:spPr>
          <a:xfrm>
            <a:off x="1692462" y="1417638"/>
            <a:ext cx="8807076" cy="5440362"/>
          </a:xfrm>
        </p:spPr>
        <p:txBody>
          <a:bodyPr>
            <a:normAutofit/>
          </a:bodyPr>
          <a:lstStyle/>
          <a:p>
            <a:r>
              <a:rPr lang="en-US" dirty="0">
                <a:solidFill>
                  <a:schemeClr val="tx1"/>
                </a:solidFill>
              </a:rPr>
              <a:t>2029 – Guideline Development</a:t>
            </a:r>
          </a:p>
          <a:p>
            <a:pPr lvl="1"/>
            <a:r>
              <a:rPr lang="en-US" dirty="0">
                <a:solidFill>
                  <a:schemeClr val="tx1"/>
                </a:solidFill>
              </a:rPr>
              <a:t>Coordinate and combine deliverables from selected pipeline risk management SRP projects to produce a unified risk guideline document that is suitable for publication by a recognized standards development organization</a:t>
            </a:r>
          </a:p>
          <a:p>
            <a:pPr lvl="1"/>
            <a:r>
              <a:rPr lang="en-US" dirty="0">
                <a:solidFill>
                  <a:schemeClr val="tx1"/>
                </a:solidFill>
              </a:rPr>
              <a:t>Will combine guideline documents and working examples from the previous projects while filling in any gaps to ensure coherence and consistency</a:t>
            </a:r>
          </a:p>
          <a:p>
            <a:pPr lvl="1"/>
            <a:r>
              <a:rPr lang="en-US" dirty="0">
                <a:solidFill>
                  <a:schemeClr val="tx1"/>
                </a:solidFill>
              </a:rPr>
              <a:t>Will support the recommended practice adoption effort started in the first, 2025 project</a:t>
            </a:r>
          </a:p>
        </p:txBody>
      </p:sp>
    </p:spTree>
    <p:extLst>
      <p:ext uri="{BB962C8B-B14F-4D97-AF65-F5344CB8AC3E}">
        <p14:creationId xmlns:p14="http://schemas.microsoft.com/office/powerpoint/2010/main" val="26006566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1B180-E053-7EB7-D8D0-0C256C98ECB2}"/>
              </a:ext>
            </a:extLst>
          </p:cNvPr>
          <p:cNvSpPr>
            <a:spLocks noGrp="1"/>
          </p:cNvSpPr>
          <p:nvPr>
            <p:ph type="ctrTitle"/>
          </p:nvPr>
        </p:nvSpPr>
        <p:spPr>
          <a:xfrm>
            <a:off x="6326434" y="3013502"/>
            <a:ext cx="4943249" cy="830995"/>
          </a:xfrm>
        </p:spPr>
        <p:txBody>
          <a:bodyPr/>
          <a:lstStyle/>
          <a:p>
            <a:r>
              <a:rPr lang="en-CA" dirty="0">
                <a:solidFill>
                  <a:schemeClr val="tx1"/>
                </a:solidFill>
              </a:rPr>
              <a:t>Questions?</a:t>
            </a:r>
          </a:p>
        </p:txBody>
      </p:sp>
      <p:sp>
        <p:nvSpPr>
          <p:cNvPr id="3" name="TextBox 2">
            <a:extLst>
              <a:ext uri="{FF2B5EF4-FFF2-40B4-BE49-F238E27FC236}">
                <a16:creationId xmlns:a16="http://schemas.microsoft.com/office/drawing/2014/main" id="{6C82966D-F272-63A7-5ABA-A39F4761D6FA}"/>
              </a:ext>
            </a:extLst>
          </p:cNvPr>
          <p:cNvSpPr txBox="1"/>
          <p:nvPr/>
        </p:nvSpPr>
        <p:spPr>
          <a:xfrm>
            <a:off x="6223000" y="4149045"/>
            <a:ext cx="5784850" cy="2554545"/>
          </a:xfrm>
          <a:prstGeom prst="rect">
            <a:avLst/>
          </a:prstGeom>
          <a:noFill/>
        </p:spPr>
        <p:txBody>
          <a:bodyPr wrap="square" rtlCol="0">
            <a:spAutoFit/>
          </a:bodyPr>
          <a:lstStyle/>
          <a:p>
            <a:r>
              <a:rPr lang="en-CA" dirty="0">
                <a:solidFill>
                  <a:schemeClr val="tx1"/>
                </a:solidFill>
                <a:latin typeface="Arial" panose="020B0604020202020204" pitchFamily="34" charset="0"/>
              </a:rPr>
              <a:t>Contacts</a:t>
            </a:r>
            <a:r>
              <a:rPr lang="en-CA" b="0" dirty="0">
                <a:solidFill>
                  <a:schemeClr val="tx1"/>
                </a:solidFill>
                <a:latin typeface="Arial" panose="020B0604020202020204" pitchFamily="34" charset="0"/>
              </a:rPr>
              <a:t>: </a:t>
            </a:r>
          </a:p>
          <a:p>
            <a:r>
              <a:rPr lang="en-CA" b="0" dirty="0">
                <a:solidFill>
                  <a:schemeClr val="tx1"/>
                </a:solidFill>
                <a:latin typeface="Arial" panose="020B0604020202020204" pitchFamily="34" charset="0"/>
              </a:rPr>
              <a:t>Project leads: </a:t>
            </a:r>
          </a:p>
          <a:p>
            <a:r>
              <a:rPr lang="en-CA" b="0" dirty="0">
                <a:solidFill>
                  <a:schemeClr val="tx1"/>
                </a:solidFill>
                <a:latin typeface="Arial" panose="020B0604020202020204" pitchFamily="34" charset="0"/>
              </a:rPr>
              <a:t>Justin Raimondi, </a:t>
            </a:r>
            <a:r>
              <a:rPr lang="en-CA" b="0" dirty="0">
                <a:latin typeface="Arial" panose="020B0604020202020204" pitchFamily="34" charset="0"/>
                <a:hlinkClick r:id="rId2"/>
              </a:rPr>
              <a:t>Justin_Raimondi@kindermorgan.com</a:t>
            </a:r>
            <a:endParaRPr lang="en-CA" b="0" dirty="0">
              <a:latin typeface="Arial" panose="020B0604020202020204" pitchFamily="34" charset="0"/>
            </a:endParaRPr>
          </a:p>
          <a:p>
            <a:r>
              <a:rPr lang="en-CA" b="0" dirty="0">
                <a:solidFill>
                  <a:schemeClr val="tx1"/>
                </a:solidFill>
                <a:latin typeface="Arial" panose="020B0604020202020204" pitchFamily="34" charset="0"/>
              </a:rPr>
              <a:t>Chance Wright, </a:t>
            </a:r>
            <a:r>
              <a:rPr lang="en-CA" b="0" dirty="0">
                <a:latin typeface="Arial" panose="020B0604020202020204" pitchFamily="34" charset="0"/>
                <a:hlinkClick r:id="rId3"/>
              </a:rPr>
              <a:t>Chance_Wright@tcenergy.com</a:t>
            </a:r>
            <a:r>
              <a:rPr lang="en-CA" b="0" dirty="0">
                <a:latin typeface="Arial" panose="020B0604020202020204" pitchFamily="34" charset="0"/>
              </a:rPr>
              <a:t> </a:t>
            </a:r>
          </a:p>
          <a:p>
            <a:endParaRPr lang="en-CA" b="0" dirty="0">
              <a:latin typeface="Arial" panose="020B0604020202020204" pitchFamily="34" charset="0"/>
            </a:endParaRPr>
          </a:p>
          <a:p>
            <a:r>
              <a:rPr lang="en-CA" b="0" dirty="0">
                <a:solidFill>
                  <a:schemeClr val="tx1"/>
                </a:solidFill>
                <a:latin typeface="Arial" panose="020B0604020202020204" pitchFamily="34" charset="0"/>
              </a:rPr>
              <a:t>Project manager: </a:t>
            </a:r>
          </a:p>
          <a:p>
            <a:r>
              <a:rPr lang="en-CA" b="0" dirty="0">
                <a:solidFill>
                  <a:schemeClr val="tx1"/>
                </a:solidFill>
                <a:latin typeface="Arial" panose="020B0604020202020204" pitchFamily="34" charset="0"/>
              </a:rPr>
              <a:t>Jim Wayman</a:t>
            </a:r>
          </a:p>
        </p:txBody>
      </p:sp>
    </p:spTree>
    <p:extLst>
      <p:ext uri="{BB962C8B-B14F-4D97-AF65-F5344CB8AC3E}">
        <p14:creationId xmlns:p14="http://schemas.microsoft.com/office/powerpoint/2010/main" val="68565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CI Slide Template">
  <a:themeElements>
    <a:clrScheme name="PRCI">
      <a:dk1>
        <a:sysClr val="windowText" lastClr="000000"/>
      </a:dk1>
      <a:lt1>
        <a:sysClr val="window" lastClr="FFFFFF"/>
      </a:lt1>
      <a:dk2>
        <a:srgbClr val="1F497D"/>
      </a:dk2>
      <a:lt2>
        <a:srgbClr val="E7E6E6"/>
      </a:lt2>
      <a:accent1>
        <a:srgbClr val="1F497D"/>
      </a:accent1>
      <a:accent2>
        <a:srgbClr val="00B3B5"/>
      </a:accent2>
      <a:accent3>
        <a:srgbClr val="A5A5A5"/>
      </a:accent3>
      <a:accent4>
        <a:srgbClr val="ED7D31"/>
      </a:accent4>
      <a:accent5>
        <a:srgbClr val="FFC000"/>
      </a:accent5>
      <a:accent6>
        <a:srgbClr val="D3D3D3"/>
      </a:accent6>
      <a:hlink>
        <a:srgbClr val="548DD4"/>
      </a:hlink>
      <a:folHlink>
        <a:srgbClr val="833C0B"/>
      </a:folHlink>
    </a:clrScheme>
    <a:fontScheme name="PRCI 2023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txDef>
      <a:spPr>
        <a:noFill/>
      </a:spPr>
      <a:bodyPr wrap="square" rtlCol="0">
        <a:spAutoFit/>
      </a:bodyPr>
      <a:lstStyle>
        <a:defPPr>
          <a:defRPr b="0" smtClean="0">
            <a:latin typeface="Arial" panose="020B0604020202020204" pitchFamily="34" charset="0"/>
          </a:defRPr>
        </a:defPPr>
      </a:lstStyle>
    </a:tx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CI Presentation Template.potx" id="{73813954-C7C0-4BBC-9DF8-C575422914B6}" vid="{F2138C62-9B7B-413B-AA3A-EE8F85FAEA96}"/>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5D03AD0E0C28741A7A8332C9061DBBA" ma:contentTypeVersion="8" ma:contentTypeDescription="Create a new document." ma:contentTypeScope="" ma:versionID="2e8eff407aef21193ee03920baaa32e5">
  <xsd:schema xmlns:xsd="http://www.w3.org/2001/XMLSchema" xmlns:xs="http://www.w3.org/2001/XMLSchema" xmlns:p="http://schemas.microsoft.com/office/2006/metadata/properties" xmlns:ns2="3c7da3da-0625-4765-81a5-a34e011e85cf" targetNamespace="http://schemas.microsoft.com/office/2006/metadata/properties" ma:root="true" ma:fieldsID="94adf6cca9e20d9eb046db332eb29d82" ns2:_="">
    <xsd:import namespace="3c7da3da-0625-4765-81a5-a34e011e85c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7da3da-0625-4765-81a5-a34e011e85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A373DF-84A3-4845-A52E-652B99CD320F}">
  <ds:schemaRefs>
    <ds:schemaRef ds:uri="http://schemas.microsoft.com/sharepoint/v3/contenttype/forms"/>
  </ds:schemaRefs>
</ds:datastoreItem>
</file>

<file path=customXml/itemProps2.xml><?xml version="1.0" encoding="utf-8"?>
<ds:datastoreItem xmlns:ds="http://schemas.openxmlformats.org/officeDocument/2006/customXml" ds:itemID="{4BDF8AA8-DBA4-441D-B3C1-5D950ECB5DF0}">
  <ds:schemaRefs>
    <ds:schemaRef ds:uri="http://schemas.openxmlformats.org/package/2006/metadata/core-properties"/>
    <ds:schemaRef ds:uri="http://www.w3.org/XML/1998/namespace"/>
    <ds:schemaRef ds:uri="http://schemas.microsoft.com/office/2006/metadata/properties"/>
    <ds:schemaRef ds:uri="3c7da3da-0625-4765-81a5-a34e011e85cf"/>
    <ds:schemaRef ds:uri="http://purl.org/dc/dcmitype/"/>
    <ds:schemaRef ds:uri="http://schemas.microsoft.com/office/2006/documentManagement/types"/>
    <ds:schemaRef ds:uri="http://purl.org/dc/elements/1.1/"/>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4072CC90-C64E-435D-A5A2-912C38E392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7da3da-0625-4765-81a5-a34e011e85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b0cee36c-225c-4f48-b60b-921f444b5698}" enabled="0" method="" siteId="{b0cee36c-225c-4f48-b60b-921f444b5698}" removed="1"/>
</clbl:labelList>
</file>

<file path=docProps/app.xml><?xml version="1.0" encoding="utf-8"?>
<Properties xmlns="http://schemas.openxmlformats.org/officeDocument/2006/extended-properties" xmlns:vt="http://schemas.openxmlformats.org/officeDocument/2006/docPropsVTypes">
  <Template>PRCI Presentation Template</Template>
  <TotalTime>3022</TotalTime>
  <Words>856</Words>
  <Application>Microsoft Office PowerPoint</Application>
  <PresentationFormat>Widescreen</PresentationFormat>
  <Paragraphs>60</Paragraphs>
  <Slides>8</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 Narrow</vt:lpstr>
      <vt:lpstr>Times New Roman</vt:lpstr>
      <vt:lpstr>Wingdings</vt:lpstr>
      <vt:lpstr>PRCI Slide Template</vt:lpstr>
      <vt:lpstr>Pipeline Risk Management SRP</vt:lpstr>
      <vt:lpstr>Strategic Research Priority Value</vt:lpstr>
      <vt:lpstr>Roadmap</vt:lpstr>
      <vt:lpstr>2025 and 2026 Projects </vt:lpstr>
      <vt:lpstr>2027 Projects </vt:lpstr>
      <vt:lpstr>2028 Projects </vt:lpstr>
      <vt:lpstr>2029 Capstone Project </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Gary Choquette</dc:creator>
  <cp:lastModifiedBy>Raimondi, Justin</cp:lastModifiedBy>
  <cp:revision>36</cp:revision>
  <cp:lastPrinted>2021-10-01T14:40:57Z</cp:lastPrinted>
  <dcterms:created xsi:type="dcterms:W3CDTF">2025-05-16T18:00:23Z</dcterms:created>
  <dcterms:modified xsi:type="dcterms:W3CDTF">2025-09-21T23:31:39Z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0x010100D5D03AD0E0C28741A7A8332C9061DBBA</vt:lpwstr>
  </property>
  <property fmtid="{D5CDD505-2E9C-101B-9397-08002B2CF9AE}" pid="3" name="MediaServiceImageTags">
    <vt:lpwstr/>
  </property>
</Properties>
</file>