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7714" r:id="rId5"/>
    <p:sldMasterId id="2147484025" r:id="rId6"/>
    <p:sldMasterId id="2147484038" r:id="rId7"/>
    <p:sldMasterId id="2147484129" r:id="rId8"/>
    <p:sldMasterId id="2147484402" r:id="rId9"/>
    <p:sldMasterId id="2147484415" r:id="rId10"/>
  </p:sldMasterIdLst>
  <p:notesMasterIdLst>
    <p:notesMasterId r:id="rId17"/>
  </p:notesMasterIdLst>
  <p:handoutMasterIdLst>
    <p:handoutMasterId r:id="rId18"/>
  </p:handoutMasterIdLst>
  <p:sldIdLst>
    <p:sldId id="737" r:id="rId11"/>
    <p:sldId id="729" r:id="rId12"/>
    <p:sldId id="735" r:id="rId13"/>
    <p:sldId id="734" r:id="rId14"/>
    <p:sldId id="738" r:id="rId15"/>
    <p:sldId id="732" r:id="rId16"/>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2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4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6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800"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60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2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4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600" algn="l" defTabSz="914400"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211" userDrawn="1">
          <p15:clr>
            <a:srgbClr val="A4A3A4"/>
          </p15:clr>
        </p15:guide>
        <p15:guide id="2" pos="293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y Merchant" initials="AM" lastIdx="7" clrIdx="0">
    <p:extLst>
      <p:ext uri="{19B8F6BF-5375-455C-9EA6-DF929625EA0E}">
        <p15:presenceInfo xmlns:p15="http://schemas.microsoft.com/office/powerpoint/2012/main" userId="S::amerchant@prci.org::1ca30e06-75f6-4e0c-bebc-04e1d022b477" providerId="AD"/>
      </p:ext>
    </p:extLst>
  </p:cmAuthor>
  <p:cmAuthor id="2" name="Thomas Marlow" initials="TM" lastIdx="6" clrIdx="1">
    <p:extLst>
      <p:ext uri="{19B8F6BF-5375-455C-9EA6-DF929625EA0E}">
        <p15:presenceInfo xmlns:p15="http://schemas.microsoft.com/office/powerpoint/2012/main" userId="S::tmarlow@prci.org::d04748e8-ca74-4d0a-aaeb-854d9f29448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EA1"/>
    <a:srgbClr val="C9E7FD"/>
    <a:srgbClr val="00B3B5"/>
    <a:srgbClr val="E8F8F8"/>
    <a:srgbClr val="DDDDFF"/>
    <a:srgbClr val="C1E296"/>
    <a:srgbClr val="B9DE88"/>
    <a:srgbClr val="ADD874"/>
    <a:srgbClr val="FF0000"/>
    <a:srgbClr val="54B2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19DA04-1E7D-4098-8367-0EC06E0E23FC}" v="11" dt="2025-10-13T14:21:19.213"/>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349" autoAdjust="0"/>
    <p:restoredTop sz="95193" autoAdjust="0"/>
  </p:normalViewPr>
  <p:slideViewPr>
    <p:cSldViewPr>
      <p:cViewPr varScale="1">
        <p:scale>
          <a:sx n="82" d="100"/>
          <a:sy n="82" d="100"/>
        </p:scale>
        <p:origin x="990" y="30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112" d="100"/>
          <a:sy n="112" d="100"/>
        </p:scale>
        <p:origin x="2442" y="102"/>
      </p:cViewPr>
      <p:guideLst>
        <p:guide orient="horz" pos="2211"/>
        <p:guide pos="2932"/>
      </p:guideLst>
    </p:cSldViewPr>
  </p:notes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notesMaster" Target="notesMasters/notesMaster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e Norton" userId="671d20b5-7669-4134-b93f-7ed9bb4666d3" providerId="ADAL" clId="{FF19DA04-1E7D-4098-8367-0EC06E0E23FC}"/>
    <pc:docChg chg="undo custSel addSld delSld modSld sldOrd">
      <pc:chgData name="Janie Norton" userId="671d20b5-7669-4134-b93f-7ed9bb4666d3" providerId="ADAL" clId="{FF19DA04-1E7D-4098-8367-0EC06E0E23FC}" dt="2025-10-13T14:22:57.760" v="714" actId="20577"/>
      <pc:docMkLst>
        <pc:docMk/>
      </pc:docMkLst>
      <pc:sldChg chg="modSp mod">
        <pc:chgData name="Janie Norton" userId="671d20b5-7669-4134-b93f-7ed9bb4666d3" providerId="ADAL" clId="{FF19DA04-1E7D-4098-8367-0EC06E0E23FC}" dt="2025-10-13T14:22:45.521" v="695" actId="20577"/>
        <pc:sldMkLst>
          <pc:docMk/>
          <pc:sldMk cId="3218471495" sldId="729"/>
        </pc:sldMkLst>
        <pc:spChg chg="mod">
          <ac:chgData name="Janie Norton" userId="671d20b5-7669-4134-b93f-7ed9bb4666d3" providerId="ADAL" clId="{FF19DA04-1E7D-4098-8367-0EC06E0E23FC}" dt="2025-10-13T13:44:38.581" v="16" actId="115"/>
          <ac:spMkLst>
            <pc:docMk/>
            <pc:sldMk cId="3218471495" sldId="729"/>
            <ac:spMk id="2" creationId="{E642D05A-1C58-43E2-85E2-93620410F985}"/>
          </ac:spMkLst>
        </pc:spChg>
        <pc:spChg chg="mod">
          <ac:chgData name="Janie Norton" userId="671d20b5-7669-4134-b93f-7ed9bb4666d3" providerId="ADAL" clId="{FF19DA04-1E7D-4098-8367-0EC06E0E23FC}" dt="2025-10-13T13:53:44.020" v="133" actId="20577"/>
          <ac:spMkLst>
            <pc:docMk/>
            <pc:sldMk cId="3218471495" sldId="729"/>
            <ac:spMk id="5" creationId="{64A1FBD1-6DDD-4BC4-BEAC-4E7BB332C265}"/>
          </ac:spMkLst>
        </pc:spChg>
        <pc:spChg chg="mod">
          <ac:chgData name="Janie Norton" userId="671d20b5-7669-4134-b93f-7ed9bb4666d3" providerId="ADAL" clId="{FF19DA04-1E7D-4098-8367-0EC06E0E23FC}" dt="2025-10-13T14:05:12.006" v="188" actId="20577"/>
          <ac:spMkLst>
            <pc:docMk/>
            <pc:sldMk cId="3218471495" sldId="729"/>
            <ac:spMk id="6" creationId="{88F809CD-64BC-4C09-AB65-45BFABC0ADEB}"/>
          </ac:spMkLst>
        </pc:spChg>
        <pc:spChg chg="mod">
          <ac:chgData name="Janie Norton" userId="671d20b5-7669-4134-b93f-7ed9bb4666d3" providerId="ADAL" clId="{FF19DA04-1E7D-4098-8367-0EC06E0E23FC}" dt="2025-10-13T14:05:23.151" v="190" actId="1076"/>
          <ac:spMkLst>
            <pc:docMk/>
            <pc:sldMk cId="3218471495" sldId="729"/>
            <ac:spMk id="8" creationId="{A7D56749-7564-44EF-AD7E-ABF80F4D2CD1}"/>
          </ac:spMkLst>
        </pc:spChg>
        <pc:graphicFrameChg chg="modGraphic">
          <ac:chgData name="Janie Norton" userId="671d20b5-7669-4134-b93f-7ed9bb4666d3" providerId="ADAL" clId="{FF19DA04-1E7D-4098-8367-0EC06E0E23FC}" dt="2025-10-13T14:22:45.521" v="695" actId="20577"/>
          <ac:graphicFrameMkLst>
            <pc:docMk/>
            <pc:sldMk cId="3218471495" sldId="729"/>
            <ac:graphicFrameMk id="11" creationId="{CACFBF96-976E-4FB8-AD25-301AA8F87812}"/>
          </ac:graphicFrameMkLst>
        </pc:graphicFrameChg>
      </pc:sldChg>
      <pc:sldChg chg="modSp mod ord">
        <pc:chgData name="Janie Norton" userId="671d20b5-7669-4134-b93f-7ed9bb4666d3" providerId="ADAL" clId="{FF19DA04-1E7D-4098-8367-0EC06E0E23FC}" dt="2025-10-13T14:22:01.703" v="656"/>
        <pc:sldMkLst>
          <pc:docMk/>
          <pc:sldMk cId="1506731066" sldId="732"/>
        </pc:sldMkLst>
        <pc:spChg chg="mod">
          <ac:chgData name="Janie Norton" userId="671d20b5-7669-4134-b93f-7ed9bb4666d3" providerId="ADAL" clId="{FF19DA04-1E7D-4098-8367-0EC06E0E23FC}" dt="2025-10-13T13:44:43.562" v="17" actId="115"/>
          <ac:spMkLst>
            <pc:docMk/>
            <pc:sldMk cId="1506731066" sldId="732"/>
            <ac:spMk id="2" creationId="{E642D05A-1C58-43E2-85E2-93620410F985}"/>
          </ac:spMkLst>
        </pc:spChg>
      </pc:sldChg>
      <pc:sldChg chg="modSp mod">
        <pc:chgData name="Janie Norton" userId="671d20b5-7669-4134-b93f-7ed9bb4666d3" providerId="ADAL" clId="{FF19DA04-1E7D-4098-8367-0EC06E0E23FC}" dt="2025-10-13T14:22:57.760" v="714" actId="20577"/>
        <pc:sldMkLst>
          <pc:docMk/>
          <pc:sldMk cId="1390582284" sldId="734"/>
        </pc:sldMkLst>
        <pc:spChg chg="mod">
          <ac:chgData name="Janie Norton" userId="671d20b5-7669-4134-b93f-7ed9bb4666d3" providerId="ADAL" clId="{FF19DA04-1E7D-4098-8367-0EC06E0E23FC}" dt="2025-10-13T13:47:39.761" v="47" actId="207"/>
          <ac:spMkLst>
            <pc:docMk/>
            <pc:sldMk cId="1390582284" sldId="734"/>
            <ac:spMk id="2" creationId="{E642D05A-1C58-43E2-85E2-93620410F985}"/>
          </ac:spMkLst>
        </pc:spChg>
        <pc:spChg chg="mod">
          <ac:chgData name="Janie Norton" userId="671d20b5-7669-4134-b93f-7ed9bb4666d3" providerId="ADAL" clId="{FF19DA04-1E7D-4098-8367-0EC06E0E23FC}" dt="2025-10-13T13:54:01.009" v="134" actId="113"/>
          <ac:spMkLst>
            <pc:docMk/>
            <pc:sldMk cId="1390582284" sldId="734"/>
            <ac:spMk id="5" creationId="{64A1FBD1-6DDD-4BC4-BEAC-4E7BB332C265}"/>
          </ac:spMkLst>
        </pc:spChg>
        <pc:spChg chg="mod">
          <ac:chgData name="Janie Norton" userId="671d20b5-7669-4134-b93f-7ed9bb4666d3" providerId="ADAL" clId="{FF19DA04-1E7D-4098-8367-0EC06E0E23FC}" dt="2025-10-13T14:06:23.281" v="198" actId="14100"/>
          <ac:spMkLst>
            <pc:docMk/>
            <pc:sldMk cId="1390582284" sldId="734"/>
            <ac:spMk id="6" creationId="{88F809CD-64BC-4C09-AB65-45BFABC0ADEB}"/>
          </ac:spMkLst>
        </pc:spChg>
        <pc:spChg chg="mod">
          <ac:chgData name="Janie Norton" userId="671d20b5-7669-4134-b93f-7ed9bb4666d3" providerId="ADAL" clId="{FF19DA04-1E7D-4098-8367-0EC06E0E23FC}" dt="2025-10-13T14:06:14.430" v="197" actId="1076"/>
          <ac:spMkLst>
            <pc:docMk/>
            <pc:sldMk cId="1390582284" sldId="734"/>
            <ac:spMk id="8" creationId="{A7D56749-7564-44EF-AD7E-ABF80F4D2CD1}"/>
          </ac:spMkLst>
        </pc:spChg>
        <pc:graphicFrameChg chg="modGraphic">
          <ac:chgData name="Janie Norton" userId="671d20b5-7669-4134-b93f-7ed9bb4666d3" providerId="ADAL" clId="{FF19DA04-1E7D-4098-8367-0EC06E0E23FC}" dt="2025-10-13T14:22:57.760" v="714" actId="20577"/>
          <ac:graphicFrameMkLst>
            <pc:docMk/>
            <pc:sldMk cId="1390582284" sldId="734"/>
            <ac:graphicFrameMk id="11" creationId="{CACFBF96-976E-4FB8-AD25-301AA8F87812}"/>
          </ac:graphicFrameMkLst>
        </pc:graphicFrameChg>
      </pc:sldChg>
      <pc:sldChg chg="modSp mod ord">
        <pc:chgData name="Janie Norton" userId="671d20b5-7669-4134-b93f-7ed9bb4666d3" providerId="ADAL" clId="{FF19DA04-1E7D-4098-8367-0EC06E0E23FC}" dt="2025-10-13T14:22:51.974" v="706" actId="20577"/>
        <pc:sldMkLst>
          <pc:docMk/>
          <pc:sldMk cId="1914753358" sldId="735"/>
        </pc:sldMkLst>
        <pc:spChg chg="mod">
          <ac:chgData name="Janie Norton" userId="671d20b5-7669-4134-b93f-7ed9bb4666d3" providerId="ADAL" clId="{FF19DA04-1E7D-4098-8367-0EC06E0E23FC}" dt="2025-10-13T13:50:39.560" v="52" actId="255"/>
          <ac:spMkLst>
            <pc:docMk/>
            <pc:sldMk cId="1914753358" sldId="735"/>
            <ac:spMk id="2" creationId="{E642D05A-1C58-43E2-85E2-93620410F985}"/>
          </ac:spMkLst>
        </pc:spChg>
        <pc:spChg chg="mod">
          <ac:chgData name="Janie Norton" userId="671d20b5-7669-4134-b93f-7ed9bb4666d3" providerId="ADAL" clId="{FF19DA04-1E7D-4098-8367-0EC06E0E23FC}" dt="2025-10-13T14:04:51.096" v="185" actId="1076"/>
          <ac:spMkLst>
            <pc:docMk/>
            <pc:sldMk cId="1914753358" sldId="735"/>
            <ac:spMk id="6" creationId="{88F809CD-64BC-4C09-AB65-45BFABC0ADEB}"/>
          </ac:spMkLst>
        </pc:spChg>
        <pc:spChg chg="mod">
          <ac:chgData name="Janie Norton" userId="671d20b5-7669-4134-b93f-7ed9bb4666d3" providerId="ADAL" clId="{FF19DA04-1E7D-4098-8367-0EC06E0E23FC}" dt="2025-10-13T14:04:54.772" v="186" actId="1076"/>
          <ac:spMkLst>
            <pc:docMk/>
            <pc:sldMk cId="1914753358" sldId="735"/>
            <ac:spMk id="8" creationId="{A7D56749-7564-44EF-AD7E-ABF80F4D2CD1}"/>
          </ac:spMkLst>
        </pc:spChg>
        <pc:graphicFrameChg chg="mod modGraphic">
          <ac:chgData name="Janie Norton" userId="671d20b5-7669-4134-b93f-7ed9bb4666d3" providerId="ADAL" clId="{FF19DA04-1E7D-4098-8367-0EC06E0E23FC}" dt="2025-10-13T14:22:51.974" v="706" actId="20577"/>
          <ac:graphicFrameMkLst>
            <pc:docMk/>
            <pc:sldMk cId="1914753358" sldId="735"/>
            <ac:graphicFrameMk id="11" creationId="{CACFBF96-976E-4FB8-AD25-301AA8F87812}"/>
          </ac:graphicFrameMkLst>
        </pc:graphicFrameChg>
      </pc:sldChg>
      <pc:sldChg chg="modSp mod">
        <pc:chgData name="Janie Norton" userId="671d20b5-7669-4134-b93f-7ed9bb4666d3" providerId="ADAL" clId="{FF19DA04-1E7D-4098-8367-0EC06E0E23FC}" dt="2025-10-13T14:22:32.624" v="685" actId="20577"/>
        <pc:sldMkLst>
          <pc:docMk/>
          <pc:sldMk cId="4027066601" sldId="737"/>
        </pc:sldMkLst>
        <pc:spChg chg="mod">
          <ac:chgData name="Janie Norton" userId="671d20b5-7669-4134-b93f-7ed9bb4666d3" providerId="ADAL" clId="{FF19DA04-1E7D-4098-8367-0EC06E0E23FC}" dt="2025-10-13T14:22:32.624" v="685" actId="20577"/>
          <ac:spMkLst>
            <pc:docMk/>
            <pc:sldMk cId="4027066601" sldId="737"/>
            <ac:spMk id="2" creationId="{D930AD66-6042-483B-A35A-AC11B0545E8D}"/>
          </ac:spMkLst>
        </pc:spChg>
      </pc:sldChg>
      <pc:sldChg chg="modSp add mod">
        <pc:chgData name="Janie Norton" userId="671d20b5-7669-4134-b93f-7ed9bb4666d3" providerId="ADAL" clId="{FF19DA04-1E7D-4098-8367-0EC06E0E23FC}" dt="2025-10-13T14:21:49.218" v="654" actId="20577"/>
        <pc:sldMkLst>
          <pc:docMk/>
          <pc:sldMk cId="2003854690" sldId="738"/>
        </pc:sldMkLst>
        <pc:spChg chg="mod">
          <ac:chgData name="Janie Norton" userId="671d20b5-7669-4134-b93f-7ed9bb4666d3" providerId="ADAL" clId="{FF19DA04-1E7D-4098-8367-0EC06E0E23FC}" dt="2025-10-13T14:03:15.677" v="160" actId="207"/>
          <ac:spMkLst>
            <pc:docMk/>
            <pc:sldMk cId="2003854690" sldId="738"/>
            <ac:spMk id="2" creationId="{E642D05A-1C58-43E2-85E2-93620410F985}"/>
          </ac:spMkLst>
        </pc:spChg>
        <pc:spChg chg="mod">
          <ac:chgData name="Janie Norton" userId="671d20b5-7669-4134-b93f-7ed9bb4666d3" providerId="ADAL" clId="{FF19DA04-1E7D-4098-8367-0EC06E0E23FC}" dt="2025-10-13T14:21:40.742" v="650" actId="20577"/>
          <ac:spMkLst>
            <pc:docMk/>
            <pc:sldMk cId="2003854690" sldId="738"/>
            <ac:spMk id="5" creationId="{64A1FBD1-6DDD-4BC4-BEAC-4E7BB332C265}"/>
          </ac:spMkLst>
        </pc:spChg>
        <pc:spChg chg="mod">
          <ac:chgData name="Janie Norton" userId="671d20b5-7669-4134-b93f-7ed9bb4666d3" providerId="ADAL" clId="{FF19DA04-1E7D-4098-8367-0EC06E0E23FC}" dt="2025-10-13T14:16:48.497" v="361" actId="6549"/>
          <ac:spMkLst>
            <pc:docMk/>
            <pc:sldMk cId="2003854690" sldId="738"/>
            <ac:spMk id="6" creationId="{88F809CD-64BC-4C09-AB65-45BFABC0ADEB}"/>
          </ac:spMkLst>
        </pc:spChg>
        <pc:spChg chg="mod">
          <ac:chgData name="Janie Norton" userId="671d20b5-7669-4134-b93f-7ed9bb4666d3" providerId="ADAL" clId="{FF19DA04-1E7D-4098-8367-0EC06E0E23FC}" dt="2025-10-13T14:21:49.218" v="654" actId="20577"/>
          <ac:spMkLst>
            <pc:docMk/>
            <pc:sldMk cId="2003854690" sldId="738"/>
            <ac:spMk id="8" creationId="{A7D56749-7564-44EF-AD7E-ABF80F4D2CD1}"/>
          </ac:spMkLst>
        </pc:spChg>
        <pc:graphicFrameChg chg="mod modGraphic">
          <ac:chgData name="Janie Norton" userId="671d20b5-7669-4134-b93f-7ed9bb4666d3" providerId="ADAL" clId="{FF19DA04-1E7D-4098-8367-0EC06E0E23FC}" dt="2025-10-13T14:12:29.022" v="267" actId="255"/>
          <ac:graphicFrameMkLst>
            <pc:docMk/>
            <pc:sldMk cId="2003854690" sldId="738"/>
            <ac:graphicFrameMk id="11" creationId="{CACFBF96-976E-4FB8-AD25-301AA8F87812}"/>
          </ac:graphicFrameMkLst>
        </pc:graphicFrameChg>
      </pc:sldChg>
      <pc:sldChg chg="add del">
        <pc:chgData name="Janie Norton" userId="671d20b5-7669-4134-b93f-7ed9bb4666d3" providerId="ADAL" clId="{FF19DA04-1E7D-4098-8367-0EC06E0E23FC}" dt="2025-10-13T13:59:12.434" v="142" actId="2696"/>
        <pc:sldMkLst>
          <pc:docMk/>
          <pc:sldMk cId="2706067473" sldId="738"/>
        </pc:sldMkLst>
      </pc:sldChg>
      <pc:sldChg chg="new del">
        <pc:chgData name="Janie Norton" userId="671d20b5-7669-4134-b93f-7ed9bb4666d3" providerId="ADAL" clId="{FF19DA04-1E7D-4098-8367-0EC06E0E23FC}" dt="2025-10-13T13:58:03.571" v="140" actId="680"/>
        <pc:sldMkLst>
          <pc:docMk/>
          <pc:sldMk cId="3890206244" sldId="73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a:t>
            </a:fld>
            <a:endParaRPr lang="en-US" altLang="en-US"/>
          </a:p>
        </p:txBody>
      </p:sp>
    </p:spTree>
    <p:extLst>
      <p:ext uri="{BB962C8B-B14F-4D97-AF65-F5344CB8AC3E}">
        <p14:creationId xmlns:p14="http://schemas.microsoft.com/office/powerpoint/2010/main" val="4563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2</a:t>
            </a:fld>
            <a:endParaRPr lang="en-US" altLang="en-US"/>
          </a:p>
        </p:txBody>
      </p:sp>
    </p:spTree>
    <p:extLst>
      <p:ext uri="{BB962C8B-B14F-4D97-AF65-F5344CB8AC3E}">
        <p14:creationId xmlns:p14="http://schemas.microsoft.com/office/powerpoint/2010/main" val="254916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9163" rtl="0" eaLnBrk="1" fontAlgn="base" latinLnBrk="0" hangingPunct="1">
              <a:lnSpc>
                <a:spcPct val="100000"/>
              </a:lnSpc>
              <a:spcBef>
                <a:spcPct val="0"/>
              </a:spcBef>
              <a:spcAft>
                <a:spcPct val="0"/>
              </a:spcAft>
              <a:buClrTx/>
              <a:buSzTx/>
              <a:buFontTx/>
              <a:buNone/>
              <a:tabLst/>
              <a:defRPr/>
            </a:pPr>
            <a:fld id="{34D23C46-A5FD-4973-8409-2B7F122DDC9A}"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9163"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2549166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9163" rtl="0" eaLnBrk="1" fontAlgn="base" latinLnBrk="0" hangingPunct="1">
              <a:lnSpc>
                <a:spcPct val="100000"/>
              </a:lnSpc>
              <a:spcBef>
                <a:spcPct val="0"/>
              </a:spcBef>
              <a:spcAft>
                <a:spcPct val="0"/>
              </a:spcAft>
              <a:buClrTx/>
              <a:buSzTx/>
              <a:buFontTx/>
              <a:buNone/>
              <a:tabLst/>
              <a:defRPr/>
            </a:pPr>
            <a:fld id="{34D23C46-A5FD-4973-8409-2B7F122DDC9A}"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91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2549166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5</a:t>
            </a:fld>
            <a:endParaRPr lang="en-US" altLang="en-US"/>
          </a:p>
        </p:txBody>
      </p:sp>
    </p:spTree>
    <p:extLst>
      <p:ext uri="{BB962C8B-B14F-4D97-AF65-F5344CB8AC3E}">
        <p14:creationId xmlns:p14="http://schemas.microsoft.com/office/powerpoint/2010/main" val="2549166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A one pager is required – it is to be </a:t>
            </a:r>
            <a:r>
              <a:rPr lang="en-US" sz="1200" b="1" u="sng" kern="1200" dirty="0">
                <a:solidFill>
                  <a:schemeClr val="tx1"/>
                </a:solidFill>
                <a:effectLst/>
                <a:latin typeface="Arial" panose="020B0604020202020204" pitchFamily="34" charset="0"/>
                <a:cs typeface="Arial" panose="020B0604020202020204" pitchFamily="34" charset="0"/>
              </a:rPr>
              <a:t>one page </a:t>
            </a:r>
            <a:r>
              <a:rPr lang="en-US" sz="1200" kern="1200" dirty="0">
                <a:solidFill>
                  <a:schemeClr val="tx1"/>
                </a:solidFill>
                <a:effectLst/>
                <a:latin typeface="Arial" panose="020B0604020202020204" pitchFamily="34" charset="0"/>
                <a:cs typeface="Arial" panose="020B0604020202020204" pitchFamily="34" charset="0"/>
              </a:rPr>
              <a:t>so you need to be concise in your message.</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Technology Readiness level (TRL) stage needs to be projected out to the end of the current year under review – let the peer reviewers understand what progress you intend to make this year. If possible show movement from to……………….</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Pilot/Field trial – this is intended to be who or what member will benefit or trial the technology first – who is in effect your launch customer.</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If there are risks explain them and what mitigation you have or may need to address them. Statements that say no risk are acceptable but be prepared to be challenged if there is zero risk especially at low TRL’s where is the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Goal/Deliverables – explain concisely what the project aims to and will deliver as tangible results – explain in terms of how the industry will use the output from your R&amp;D</a:t>
            </a:r>
          </a:p>
          <a:p>
            <a:pPr marL="171450" indent="-171450">
              <a:buFont typeface="Arial" panose="020B0604020202020204" pitchFamily="34" charset="0"/>
              <a:buChar char="•"/>
            </a:pPr>
            <a:r>
              <a:rPr lang="en-US" sz="1200" kern="1200" dirty="0">
                <a:solidFill>
                  <a:schemeClr val="tx1"/>
                </a:solidFill>
                <a:effectLst/>
                <a:latin typeface="Arial" panose="020B0604020202020204" pitchFamily="34" charset="0"/>
                <a:cs typeface="Arial" panose="020B0604020202020204" pitchFamily="34" charset="0"/>
              </a:rPr>
              <a:t>Total Investment table – show all years unless project has been very long then show current year, out years and before current year you can show total to date. Note this example has no 2017 as the project should end in 2016. Funding shall be shown in US Dollars (k = thousands).</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9163" rtl="0" eaLnBrk="1" fontAlgn="base" latinLnBrk="0" hangingPunct="1">
              <a:lnSpc>
                <a:spcPct val="100000"/>
              </a:lnSpc>
              <a:spcBef>
                <a:spcPct val="0"/>
              </a:spcBef>
              <a:spcAft>
                <a:spcPct val="0"/>
              </a:spcAft>
              <a:buClrTx/>
              <a:buSzTx/>
              <a:buFontTx/>
              <a:buNone/>
              <a:tabLst/>
              <a:defRPr/>
            </a:pPr>
            <a:fld id="{34D23C46-A5FD-4973-8409-2B7F122DDC9A}"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9163"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extLst>
      <p:ext uri="{BB962C8B-B14F-4D97-AF65-F5344CB8AC3E}">
        <p14:creationId xmlns:p14="http://schemas.microsoft.com/office/powerpoint/2010/main" val="25491660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0"/>
            <a:ext cx="2999317"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50"/>
            <a:ext cx="2999317" cy="3513138"/>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485775"/>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65501" y="1924050"/>
            <a:ext cx="8318500" cy="914400"/>
          </a:xfrm>
        </p:spPr>
        <p:txBody>
          <a:bodyPr/>
          <a:lstStyle>
            <a:lvl1pPr>
              <a:lnSpc>
                <a:spcPct val="95000"/>
              </a:lnSpc>
              <a:defRPr/>
            </a:lvl1pPr>
          </a:lstStyle>
          <a:p>
            <a:r>
              <a:rPr lang="en-US"/>
              <a:t>Click to edit Master title style</a:t>
            </a:r>
          </a:p>
        </p:txBody>
      </p:sp>
      <p:sp>
        <p:nvSpPr>
          <p:cNvPr id="4104" name="Rectangle 8"/>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2083059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5780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4213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1484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899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5096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201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91636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0570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4661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255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076991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6D5B2-079A-44FA-AEE6-317020C32E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9B5F98-22B8-430E-B22B-E25B8FCE95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4E76228-C303-4B0F-A207-AD4F9F751614}"/>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5" name="Footer Placeholder 4">
            <a:extLst>
              <a:ext uri="{FF2B5EF4-FFF2-40B4-BE49-F238E27FC236}">
                <a16:creationId xmlns:a16="http://schemas.microsoft.com/office/drawing/2014/main" id="{91665D52-93F4-40D3-8716-5BEAB59055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412913-2F30-4EC4-AE2C-DD3052C8B2B5}"/>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8919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8658A-5686-438C-A4B4-CE05B73501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71C132-3A19-441C-A3F2-B98C443632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D2B2A3-F150-44CF-B61F-9E9953E2A5D1}"/>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5" name="Footer Placeholder 4">
            <a:extLst>
              <a:ext uri="{FF2B5EF4-FFF2-40B4-BE49-F238E27FC236}">
                <a16:creationId xmlns:a16="http://schemas.microsoft.com/office/drawing/2014/main" id="{569C1FA5-1238-40AC-A024-2D864B9C08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35B605-39EC-4067-8E82-887236AC8201}"/>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677387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23F2B-E5C6-4FBB-A823-6F8A6DEDE8BD}"/>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CFE5BC4-8AC4-4266-AC83-040A11AF3196}"/>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B15CAC9-5F19-42D9-9D09-266BA260B719}"/>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5" name="Footer Placeholder 4">
            <a:extLst>
              <a:ext uri="{FF2B5EF4-FFF2-40B4-BE49-F238E27FC236}">
                <a16:creationId xmlns:a16="http://schemas.microsoft.com/office/drawing/2014/main" id="{47F8D3C7-00F6-4A18-9B90-506B1F1A73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1399CB-1219-44B8-914D-19EAD5E489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8755670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516BC-345C-4587-BC9D-E3FF521230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21C515-8CBF-48AB-8F4F-51D028D4373A}"/>
              </a:ext>
            </a:extLst>
          </p:cNvPr>
          <p:cNvSpPr>
            <a:spLocks noGrp="1"/>
          </p:cNvSpPr>
          <p:nvPr>
            <p:ph sz="half" idx="1"/>
          </p:nvPr>
        </p:nvSpPr>
        <p:spPr>
          <a:xfrm>
            <a:off x="8382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8737E2-515B-4D37-B679-5E520785DAFC}"/>
              </a:ext>
            </a:extLst>
          </p:cNvPr>
          <p:cNvSpPr>
            <a:spLocks noGrp="1"/>
          </p:cNvSpPr>
          <p:nvPr>
            <p:ph sz="half" idx="2"/>
          </p:nvPr>
        </p:nvSpPr>
        <p:spPr>
          <a:xfrm>
            <a:off x="61976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369AC4-C9B2-40E2-A018-39FD94BA24C1}"/>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6" name="Footer Placeholder 5">
            <a:extLst>
              <a:ext uri="{FF2B5EF4-FFF2-40B4-BE49-F238E27FC236}">
                <a16:creationId xmlns:a16="http://schemas.microsoft.com/office/drawing/2014/main" id="{1D801E2D-1935-461D-8449-BD682FD081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24A7E0-92DD-4DEA-B9E6-93E15ED9B207}"/>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255403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CA52E-8858-4E8B-9EA3-9B889EC17BC7}"/>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F8F00F-4155-4B62-96F3-06D0BCCFF5C3}"/>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F1BC447-EAA4-4704-86AA-885C9B7734BB}"/>
              </a:ext>
            </a:extLst>
          </p:cNvPr>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6DDF0A6-2E35-4361-8A83-C25ACFF72994}"/>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E4E440-2511-49CF-83FB-4DD7586F76AF}"/>
              </a:ext>
            </a:extLst>
          </p:cNvPr>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1FF682B-832A-4E31-B8FB-7342B947D0F8}"/>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8" name="Footer Placeholder 7">
            <a:extLst>
              <a:ext uri="{FF2B5EF4-FFF2-40B4-BE49-F238E27FC236}">
                <a16:creationId xmlns:a16="http://schemas.microsoft.com/office/drawing/2014/main" id="{126E1E4F-EC72-49A0-B9AA-B4F0A18405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65AFF3-65F2-4D9E-AA73-2CF345EF7DE2}"/>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520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39C90-E12C-4C24-B9E3-782C314D5A3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A939A46-DF7E-4145-8297-EEA2517BCB74}"/>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4" name="Footer Placeholder 3">
            <a:extLst>
              <a:ext uri="{FF2B5EF4-FFF2-40B4-BE49-F238E27FC236}">
                <a16:creationId xmlns:a16="http://schemas.microsoft.com/office/drawing/2014/main" id="{5D18ED09-E78A-4AE7-8A9F-4B35D183E61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814ECBC-1E02-4F14-9EA6-42C044883BD6}"/>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553179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43CA02-9FF5-46E3-8EE4-3DCCED811271}"/>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3" name="Footer Placeholder 2">
            <a:extLst>
              <a:ext uri="{FF2B5EF4-FFF2-40B4-BE49-F238E27FC236}">
                <a16:creationId xmlns:a16="http://schemas.microsoft.com/office/drawing/2014/main" id="{24C27C2F-3E53-4D05-A3E7-72E69CC5854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5DD1631-9094-4C48-9130-14C71A78A6F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22445437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DD57C-1158-4E72-892E-BB9D7FD6D345}"/>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A1371A9-F4AD-40E0-839A-6A9715627A02}"/>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6484799-9FF8-4DE3-AD46-147418583547}"/>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786002-C3A5-43EF-B715-FC8A353F371C}"/>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6" name="Footer Placeholder 5">
            <a:extLst>
              <a:ext uri="{FF2B5EF4-FFF2-40B4-BE49-F238E27FC236}">
                <a16:creationId xmlns:a16="http://schemas.microsoft.com/office/drawing/2014/main" id="{8049E62B-DBA3-4B0B-B2E1-39A07EF2CB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B59CE0-FEAA-40F2-B63B-42E7F5D4C9CE}"/>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6996984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4AE3A-1463-4FBE-927F-EB1DCD8D3243}"/>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D59A910-0997-4F00-8A0A-FEAAF94529B5}"/>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17E9D9-79A5-4A65-B012-E6EB2CF3D6DF}"/>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85E7FA-301D-4E76-B0C3-E7511E40C496}"/>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6" name="Footer Placeholder 5">
            <a:extLst>
              <a:ext uri="{FF2B5EF4-FFF2-40B4-BE49-F238E27FC236}">
                <a16:creationId xmlns:a16="http://schemas.microsoft.com/office/drawing/2014/main" id="{7DEEC565-8C16-4ABA-87B5-6921049580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FDB74-F742-4079-8236-88912F31E1C4}"/>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31397865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A5164-B96F-4C53-91AA-BF3694AD9B9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D96D43D-5100-4BF9-932F-9F5D211E4F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2BEA4D-3DF3-459D-B185-51E63A150894}"/>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5" name="Footer Placeholder 4">
            <a:extLst>
              <a:ext uri="{FF2B5EF4-FFF2-40B4-BE49-F238E27FC236}">
                <a16:creationId xmlns:a16="http://schemas.microsoft.com/office/drawing/2014/main" id="{0308B558-2CC8-423D-B039-72994DE9F3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9E03AF-ABBC-4EA2-90D3-EFF911C6B61D}"/>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14915334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1F31B-FA8B-445E-9A37-3FF49A1A0AD6}"/>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91845B1-5569-4B4D-83E3-F6F718BA8A80}"/>
              </a:ext>
            </a:extLst>
          </p:cNvPr>
          <p:cNvSpPr>
            <a:spLocks noGrp="1"/>
          </p:cNvSpPr>
          <p:nvPr>
            <p:ph type="body" orient="vert" idx="1"/>
          </p:nvPr>
        </p:nvSpPr>
        <p:spPr>
          <a:xfrm>
            <a:off x="838201" y="365125"/>
            <a:ext cx="76835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C519B7-C9CA-4078-8528-B3CAB783FD54}"/>
              </a:ext>
            </a:extLst>
          </p:cNvPr>
          <p:cNvSpPr>
            <a:spLocks noGrp="1"/>
          </p:cNvSpPr>
          <p:nvPr>
            <p:ph type="dt" sz="half" idx="10"/>
          </p:nvPr>
        </p:nvSpPr>
        <p:spPr/>
        <p:txBody>
          <a:bodyPr/>
          <a:lstStyle/>
          <a:p>
            <a:fld id="{98DDB34A-90C2-4624-8A63-9E4D8FF13C4C}" type="datetimeFigureOut">
              <a:rPr lang="en-US" smtClean="0"/>
              <a:t>10/13/2025</a:t>
            </a:fld>
            <a:endParaRPr lang="en-US"/>
          </a:p>
        </p:txBody>
      </p:sp>
      <p:sp>
        <p:nvSpPr>
          <p:cNvPr id="5" name="Footer Placeholder 4">
            <a:extLst>
              <a:ext uri="{FF2B5EF4-FFF2-40B4-BE49-F238E27FC236}">
                <a16:creationId xmlns:a16="http://schemas.microsoft.com/office/drawing/2014/main" id="{F22FE00D-E06F-4DA9-9B43-E689D4BA0D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58D99-6C4E-4856-8785-3AD8E8399908}"/>
              </a:ext>
            </a:extLst>
          </p:cNvPr>
          <p:cNvSpPr>
            <a:spLocks noGrp="1"/>
          </p:cNvSpPr>
          <p:nvPr>
            <p:ph type="sldNum" sz="quarter" idx="12"/>
          </p:nvPr>
        </p:nvSpPr>
        <p:spPr/>
        <p:txBody>
          <a:bodyPr/>
          <a:lstStyle/>
          <a:p>
            <a:fld id="{8965118F-E7A4-40C0-8047-5631BF8E9113}" type="slidenum">
              <a:rPr lang="en-US" smtClean="0"/>
              <a:t>‹#›</a:t>
            </a:fld>
            <a:endParaRPr lang="en-US"/>
          </a:p>
        </p:txBody>
      </p:sp>
    </p:spTree>
    <p:extLst>
      <p:ext uri="{BB962C8B-B14F-4D97-AF65-F5344CB8AC3E}">
        <p14:creationId xmlns:p14="http://schemas.microsoft.com/office/powerpoint/2010/main" val="7851620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AC8C3999-E1F2-46D5-B1A7-0FE2291992F8}"/>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2FF5485A-43A3-4D78-A435-E286281273A3}"/>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47056680-3444-41EC-87EA-2FE4277B95E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1FE3B037-AE6B-4861-AA02-25B8530F0E0B}"/>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7ED6DE9A-6FA7-4712-8B72-9712473B95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8490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3847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8789394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56910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57218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51403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77607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693820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812833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19952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75252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7890305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8630940E-D012-4CC7-8F5A-D06B281023E5}"/>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818D04AC-CAB0-4B99-A557-29BD7AB90C7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934F0F8A-261E-442D-A956-3FE49834C95D}"/>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4A99F3B3-D042-472C-A9E3-0D1DFAEB00D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0" dirty="0">
                <a:solidFill>
                  <a:srgbClr val="065590"/>
                </a:solidFill>
                <a:latin typeface="Arial" pitchFamily="34" charset="0"/>
                <a:cs typeface="+mn-cs"/>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6905F7E-5DE6-49E9-899E-880734205D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6543528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016705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120048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90214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712646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005585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41434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91484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008319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939058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87287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18461917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27FBC473-19E0-41BD-BE41-950D9815C67C}"/>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1D5311ED-BCC8-43E6-AB39-BE0B21FD2DDB}"/>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8F13231D-471E-4CB8-BD94-FEC038476FCA}"/>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808005A9-BE48-4D1D-BC5E-77F2E28FDCC2}"/>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0E1FDBDC-1E0D-4032-A973-35F0AD9D5E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5233029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45614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335572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03634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1930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92580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62426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4521781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254452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93086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38798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8203305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7137C3FA-498E-44B7-87A8-59DA5978E066}"/>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749A10A0-89DD-4300-9ECB-19E57409F30D}"/>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B77185D-93CB-422A-8D5E-460B85EEFD25}"/>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A2644D51-5824-4C01-AFC1-3930EEB67785}"/>
              </a:ext>
            </a:extLst>
          </p:cNvPr>
          <p:cNvSpPr txBox="1">
            <a:spLocks noChangeArrowheads="1"/>
          </p:cNvSpPr>
          <p:nvPr userDrawn="1"/>
        </p:nvSpPr>
        <p:spPr bwMode="auto">
          <a:xfrm>
            <a:off x="3365500" y="485775"/>
            <a:ext cx="8128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0" dirty="0">
                <a:solidFill>
                  <a:srgbClr val="065590"/>
                </a:solidFill>
              </a:rPr>
              <a:t>Pipeline Research Council International</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B946B7D4-0CDF-46B4-8369-E35BD6F704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360010353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77803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6327603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284577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2302489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6795768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64961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487410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8951906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74465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876758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26198636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17E05891-C241-46FA-952B-4FA3CDB311BA}"/>
              </a:ext>
            </a:extLst>
          </p:cNvPr>
          <p:cNvSpPr>
            <a:spLocks noChangeArrowheads="1"/>
          </p:cNvSpPr>
          <p:nvPr userDrawn="1"/>
        </p:nvSpPr>
        <p:spPr bwMode="auto">
          <a:xfrm>
            <a:off x="0" y="0"/>
            <a:ext cx="2999317" cy="2857500"/>
          </a:xfrm>
          <a:prstGeom prst="rect">
            <a:avLst/>
          </a:prstGeom>
          <a:solidFill>
            <a:srgbClr val="06559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 name="Rectangle 5">
            <a:extLst>
              <a:ext uri="{FF2B5EF4-FFF2-40B4-BE49-F238E27FC236}">
                <a16:creationId xmlns:a16="http://schemas.microsoft.com/office/drawing/2014/main" id="{BC91C07A-306F-44C9-A8F9-A752F0423511}"/>
              </a:ext>
            </a:extLst>
          </p:cNvPr>
          <p:cNvSpPr>
            <a:spLocks noChangeArrowheads="1"/>
          </p:cNvSpPr>
          <p:nvPr userDrawn="1"/>
        </p:nvSpPr>
        <p:spPr bwMode="auto">
          <a:xfrm>
            <a:off x="0" y="2000250"/>
            <a:ext cx="2999317" cy="3513138"/>
          </a:xfrm>
          <a:prstGeom prst="rect">
            <a:avLst/>
          </a:prstGeom>
          <a:gradFill rotWithShape="0">
            <a:gsLst>
              <a:gs pos="0">
                <a:srgbClr val="065590"/>
              </a:gs>
              <a:gs pos="100000">
                <a:schemeClr val="bg1"/>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 name="Line 6">
            <a:extLst>
              <a:ext uri="{FF2B5EF4-FFF2-40B4-BE49-F238E27FC236}">
                <a16:creationId xmlns:a16="http://schemas.microsoft.com/office/drawing/2014/main" id="{ECD06E9C-F2F7-47EB-9D89-44AA51405F42}"/>
              </a:ext>
            </a:extLst>
          </p:cNvPr>
          <p:cNvSpPr>
            <a:spLocks noChangeShapeType="1"/>
          </p:cNvSpPr>
          <p:nvPr userDrawn="1"/>
        </p:nvSpPr>
        <p:spPr bwMode="auto">
          <a:xfrm flipH="1">
            <a:off x="3484033" y="1585913"/>
            <a:ext cx="8223251" cy="0"/>
          </a:xfrm>
          <a:prstGeom prst="line">
            <a:avLst/>
          </a:prstGeom>
          <a:noFill/>
          <a:ln w="254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8" name="Text Box 8">
            <a:extLst>
              <a:ext uri="{FF2B5EF4-FFF2-40B4-BE49-F238E27FC236}">
                <a16:creationId xmlns:a16="http://schemas.microsoft.com/office/drawing/2014/main" id="{55D64A15-1B35-469A-8135-992F41A8E070}"/>
              </a:ext>
            </a:extLst>
          </p:cNvPr>
          <p:cNvSpPr txBox="1">
            <a:spLocks noChangeArrowheads="1"/>
          </p:cNvSpPr>
          <p:nvPr userDrawn="1"/>
        </p:nvSpPr>
        <p:spPr bwMode="auto">
          <a:xfrm>
            <a:off x="3365500" y="485775"/>
            <a:ext cx="8128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Arial" charset="0"/>
                <a:cs typeface="Arial" charset="0"/>
              </a:defRPr>
            </a:lvl1pPr>
            <a:lvl2pPr marL="742950" indent="-285750">
              <a:defRPr sz="2800" b="1">
                <a:solidFill>
                  <a:schemeClr val="tx1"/>
                </a:solidFill>
                <a:latin typeface="Arial" charset="0"/>
                <a:cs typeface="Arial" charset="0"/>
              </a:defRPr>
            </a:lvl2pPr>
            <a:lvl3pPr marL="1143000" indent="-228600">
              <a:defRPr sz="2800" b="1">
                <a:solidFill>
                  <a:schemeClr val="tx1"/>
                </a:solidFill>
                <a:latin typeface="Arial" charset="0"/>
                <a:cs typeface="Arial" charset="0"/>
              </a:defRPr>
            </a:lvl3pPr>
            <a:lvl4pPr marL="1600200" indent="-228600">
              <a:defRPr sz="2800" b="1">
                <a:solidFill>
                  <a:schemeClr val="tx1"/>
                </a:solidFill>
                <a:latin typeface="Arial" charset="0"/>
                <a:cs typeface="Arial" charset="0"/>
              </a:defRPr>
            </a:lvl4pPr>
            <a:lvl5pPr marL="2057400" indent="-228600">
              <a:defRPr sz="2800" b="1">
                <a:solidFill>
                  <a:schemeClr val="tx1"/>
                </a:solidFill>
                <a:latin typeface="Arial" charset="0"/>
                <a:cs typeface="Arial" charset="0"/>
              </a:defRPr>
            </a:lvl5pPr>
            <a:lvl6pPr marL="2514600" indent="-228600" eaLnBrk="0" fontAlgn="base" hangingPunct="0">
              <a:spcBef>
                <a:spcPct val="0"/>
              </a:spcBef>
              <a:spcAft>
                <a:spcPct val="0"/>
              </a:spcAft>
              <a:defRPr sz="2800" b="1">
                <a:solidFill>
                  <a:schemeClr val="tx1"/>
                </a:solidFill>
                <a:latin typeface="Arial" charset="0"/>
                <a:cs typeface="Arial" charset="0"/>
              </a:defRPr>
            </a:lvl6pPr>
            <a:lvl7pPr marL="2971800" indent="-228600" eaLnBrk="0" fontAlgn="base" hangingPunct="0">
              <a:spcBef>
                <a:spcPct val="0"/>
              </a:spcBef>
              <a:spcAft>
                <a:spcPct val="0"/>
              </a:spcAft>
              <a:defRPr sz="2800" b="1">
                <a:solidFill>
                  <a:schemeClr val="tx1"/>
                </a:solidFill>
                <a:latin typeface="Arial" charset="0"/>
                <a:cs typeface="Arial" charset="0"/>
              </a:defRPr>
            </a:lvl7pPr>
            <a:lvl8pPr marL="3429000" indent="-228600" eaLnBrk="0" fontAlgn="base" hangingPunct="0">
              <a:spcBef>
                <a:spcPct val="0"/>
              </a:spcBef>
              <a:spcAft>
                <a:spcPct val="0"/>
              </a:spcAft>
              <a:defRPr sz="2800" b="1">
                <a:solidFill>
                  <a:schemeClr val="tx1"/>
                </a:solidFill>
                <a:latin typeface="Arial" charset="0"/>
                <a:cs typeface="Arial" charset="0"/>
              </a:defRPr>
            </a:lvl8pPr>
            <a:lvl9pPr marL="3886200" indent="-228600" eaLnBrk="0" fontAlgn="base" hangingPunct="0">
              <a:spcBef>
                <a:spcPct val="0"/>
              </a:spcBef>
              <a:spcAft>
                <a:spcPct val="0"/>
              </a:spcAft>
              <a:defRPr sz="2800" b="1">
                <a:solidFill>
                  <a:schemeClr val="tx1"/>
                </a:solidFill>
                <a:latin typeface="Arial" charset="0"/>
                <a:cs typeface="Arial" charset="0"/>
              </a:defRPr>
            </a:lvl9pPr>
          </a:lstStyle>
          <a:p>
            <a:pPr>
              <a:spcBef>
                <a:spcPct val="50000"/>
              </a:spcBef>
              <a:defRPr/>
            </a:pPr>
            <a:r>
              <a:rPr lang="en-US" sz="3200" i="1">
                <a:solidFill>
                  <a:srgbClr val="065590"/>
                </a:solidFill>
              </a:rPr>
              <a:t>Pipeline Research Council International, Inc.</a:t>
            </a:r>
          </a:p>
        </p:txBody>
      </p:sp>
      <p:sp>
        <p:nvSpPr>
          <p:cNvPr id="513026" name="Rectangle 2"/>
          <p:cNvSpPr>
            <a:spLocks noGrp="1" noChangeArrowheads="1"/>
          </p:cNvSpPr>
          <p:nvPr>
            <p:ph type="ctrTitle"/>
          </p:nvPr>
        </p:nvSpPr>
        <p:spPr>
          <a:xfrm>
            <a:off x="3365501" y="1924050"/>
            <a:ext cx="8318500" cy="914400"/>
          </a:xfrm>
        </p:spPr>
        <p:txBody>
          <a:bodyPr/>
          <a:lstStyle>
            <a:lvl1pPr>
              <a:lnSpc>
                <a:spcPct val="95000"/>
              </a:lnSpc>
              <a:defRPr/>
            </a:lvl1pPr>
          </a:lstStyle>
          <a:p>
            <a:pPr lvl="0"/>
            <a:r>
              <a:rPr lang="en-US" noProof="0"/>
              <a:t>Click to edit Master title style</a:t>
            </a:r>
          </a:p>
        </p:txBody>
      </p:sp>
      <p:sp>
        <p:nvSpPr>
          <p:cNvPr id="513027" name="Rectangle 3"/>
          <p:cNvSpPr>
            <a:spLocks noGrp="1" noChangeArrowheads="1"/>
          </p:cNvSpPr>
          <p:nvPr>
            <p:ph type="subTitle" sz="quarter" idx="1"/>
          </p:nvPr>
        </p:nvSpPr>
        <p:spPr>
          <a:xfrm>
            <a:off x="3390900" y="3048000"/>
            <a:ext cx="8305800" cy="609600"/>
          </a:xfrm>
        </p:spPr>
        <p:txBody>
          <a:bodyPr/>
          <a:lstStyle>
            <a:lvl1pPr marL="0" indent="0">
              <a:buFont typeface="Wingdings" pitchFamily="2" charset="2"/>
              <a:buNone/>
              <a:defRPr sz="2400" b="0" i="1"/>
            </a:lvl1pPr>
          </a:lstStyle>
          <a:p>
            <a:pPr lvl="0"/>
            <a:r>
              <a:rPr lang="en-US" noProof="0"/>
              <a:t>Click to edit Master subtitle style</a:t>
            </a:r>
          </a:p>
        </p:txBody>
      </p:sp>
      <p:pic>
        <p:nvPicPr>
          <p:cNvPr id="9" name="Picture 8">
            <a:extLst>
              <a:ext uri="{FF2B5EF4-FFF2-40B4-BE49-F238E27FC236}">
                <a16:creationId xmlns:a16="http://schemas.microsoft.com/office/drawing/2014/main" id="{1ACBD5DB-3900-4969-BC5D-D2BEA07F21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50465" y="4855930"/>
            <a:ext cx="2149391" cy="1578551"/>
          </a:xfrm>
          <a:prstGeom prst="rect">
            <a:avLst/>
          </a:prstGeom>
        </p:spPr>
      </p:pic>
    </p:spTree>
    <p:extLst>
      <p:ext uri="{BB962C8B-B14F-4D97-AF65-F5344CB8AC3E}">
        <p14:creationId xmlns:p14="http://schemas.microsoft.com/office/powerpoint/2010/main" val="17525305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292183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5582128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4" y="1498600"/>
            <a:ext cx="5187951"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616082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1431011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884677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978092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131788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5287088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02511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94800" y="620714"/>
            <a:ext cx="2770717" cy="5780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533" y="620714"/>
            <a:ext cx="8111067" cy="5780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612951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4" y="1498600"/>
            <a:ext cx="10579100" cy="4902200"/>
          </a:xfrm>
        </p:spPr>
        <p:txBody>
          <a:bodyPr/>
          <a:lstStyle/>
          <a:p>
            <a:pPr lvl="0"/>
            <a:endParaRPr lang="en-US" noProof="0"/>
          </a:p>
        </p:txBody>
      </p:sp>
    </p:spTree>
    <p:extLst>
      <p:ext uri="{BB962C8B-B14F-4D97-AF65-F5344CB8AC3E}">
        <p14:creationId xmlns:p14="http://schemas.microsoft.com/office/powerpoint/2010/main" val="3715368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theme" Target="../theme/theme6.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theme" Target="../theme/theme7.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4"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4" y="165100"/>
            <a:ext cx="10088033"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79466"/>
            <a:ext cx="157094"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000">
                <a:latin typeface="Arial" panose="020B0604020202020204" pitchFamily="34" charset="0"/>
              </a:rPr>
              <a:pPr>
                <a:lnSpc>
                  <a:spcPct val="97000"/>
                </a:lnSpc>
              </a:pPr>
              <a:t>‹#›</a:t>
            </a:fld>
            <a:endParaRPr lang="en-US" altLang="en-US" sz="10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4" y="1366838"/>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932585" y="247603"/>
            <a:ext cx="665247" cy="149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a:solidFill>
                  <a:srgbClr val="DDDDFF"/>
                </a:solidFill>
                <a:cs typeface="+mn-cs"/>
              </a:rPr>
              <a:t>www.prci.org</a:t>
            </a:r>
          </a:p>
        </p:txBody>
      </p:sp>
      <p:pic>
        <p:nvPicPr>
          <p:cNvPr id="3" name="Picture 2">
            <a:extLst>
              <a:ext uri="{FF2B5EF4-FFF2-40B4-BE49-F238E27FC236}">
                <a16:creationId xmlns:a16="http://schemas.microsoft.com/office/drawing/2014/main" id="{AD67FD32-1282-40DF-8ED2-C70FCD1751D4}"/>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3" r:id="rId1"/>
    <p:sldLayoutId id="2147487579" r:id="rId2"/>
    <p:sldLayoutId id="2147487580" r:id="rId3"/>
    <p:sldLayoutId id="2147487581" r:id="rId4"/>
    <p:sldLayoutId id="2147487582" r:id="rId5"/>
    <p:sldLayoutId id="2147487583" r:id="rId6"/>
    <p:sldLayoutId id="2147487584" r:id="rId7"/>
    <p:sldLayoutId id="2147487585" r:id="rId8"/>
    <p:sldLayoutId id="2147487586" r:id="rId9"/>
    <p:sldLayoutId id="2147487587" r:id="rId10"/>
    <p:sldLayoutId id="2147487588" r:id="rId11"/>
    <p:sldLayoutId id="2147487589"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200" algn="l" rtl="0" fontAlgn="base">
        <a:spcBef>
          <a:spcPct val="0"/>
        </a:spcBef>
        <a:spcAft>
          <a:spcPct val="0"/>
        </a:spcAft>
        <a:defRPr sz="2800" b="1">
          <a:solidFill>
            <a:schemeClr val="tx1"/>
          </a:solidFill>
          <a:latin typeface="Arial" charset="0"/>
        </a:defRPr>
      </a:lvl6pPr>
      <a:lvl7pPr marL="914400" algn="l" rtl="0" fontAlgn="base">
        <a:spcBef>
          <a:spcPct val="0"/>
        </a:spcBef>
        <a:spcAft>
          <a:spcPct val="0"/>
        </a:spcAft>
        <a:defRPr sz="2800" b="1">
          <a:solidFill>
            <a:schemeClr val="tx1"/>
          </a:solidFill>
          <a:latin typeface="Arial" charset="0"/>
        </a:defRPr>
      </a:lvl7pPr>
      <a:lvl8pPr marL="1371600" algn="l" rtl="0" fontAlgn="base">
        <a:spcBef>
          <a:spcPct val="0"/>
        </a:spcBef>
        <a:spcAft>
          <a:spcPct val="0"/>
        </a:spcAft>
        <a:defRPr sz="2800" b="1">
          <a:solidFill>
            <a:schemeClr val="tx1"/>
          </a:solidFill>
          <a:latin typeface="Arial" charset="0"/>
        </a:defRPr>
      </a:lvl8pPr>
      <a:lvl9pPr marL="1828800" algn="l" rtl="0" fontAlgn="base">
        <a:spcBef>
          <a:spcPct val="0"/>
        </a:spcBef>
        <a:spcAft>
          <a:spcPct val="0"/>
        </a:spcAft>
        <a:defRPr sz="2800" b="1">
          <a:solidFill>
            <a:schemeClr val="tx1"/>
          </a:solidFill>
          <a:latin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defRPr>
      </a:lvl5pPr>
      <a:lvl6pPr marL="2057400" indent="-171450" algn="l" rtl="0" fontAlgn="base">
        <a:spcBef>
          <a:spcPct val="20000"/>
        </a:spcBef>
        <a:spcAft>
          <a:spcPct val="0"/>
        </a:spcAft>
        <a:buChar char="»"/>
        <a:tabLst>
          <a:tab pos="1600200" algn="l"/>
        </a:tabLst>
        <a:defRPr sz="1200" i="1">
          <a:solidFill>
            <a:schemeClr val="tx1"/>
          </a:solidFill>
          <a:latin typeface="+mn-lt"/>
        </a:defRPr>
      </a:lvl6pPr>
      <a:lvl7pPr marL="2514600" indent="-171450" algn="l" rtl="0" fontAlgn="base">
        <a:spcBef>
          <a:spcPct val="20000"/>
        </a:spcBef>
        <a:spcAft>
          <a:spcPct val="0"/>
        </a:spcAft>
        <a:buChar char="»"/>
        <a:tabLst>
          <a:tab pos="1600200" algn="l"/>
        </a:tabLst>
        <a:defRPr sz="1200" i="1">
          <a:solidFill>
            <a:schemeClr val="tx1"/>
          </a:solidFill>
          <a:latin typeface="+mn-lt"/>
        </a:defRPr>
      </a:lvl7pPr>
      <a:lvl8pPr marL="2971800" indent="-171450" algn="l" rtl="0" fontAlgn="base">
        <a:spcBef>
          <a:spcPct val="20000"/>
        </a:spcBef>
        <a:spcAft>
          <a:spcPct val="0"/>
        </a:spcAft>
        <a:buChar char="»"/>
        <a:tabLst>
          <a:tab pos="1600200" algn="l"/>
        </a:tabLst>
        <a:defRPr sz="1200" i="1">
          <a:solidFill>
            <a:schemeClr val="tx1"/>
          </a:solidFill>
          <a:latin typeface="+mn-lt"/>
        </a:defRPr>
      </a:lvl8pPr>
      <a:lvl9pPr marL="3429000" indent="-171450" algn="l" rtl="0" fontAlgn="base">
        <a:spcBef>
          <a:spcPct val="20000"/>
        </a:spcBef>
        <a:spcAft>
          <a:spcPct val="0"/>
        </a:spcAft>
        <a:buChar char="»"/>
        <a:tabLst>
          <a:tab pos="1600200" algn="l"/>
        </a:tabLst>
        <a:defRPr sz="1200"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BA096A-E2D9-48EC-B9D7-9F2630B0D7EC}"/>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FFFCC4F-77F2-45DF-B7B2-381E1DABE3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2A98EC-54AD-4254-A219-ECB917674200}"/>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DDB34A-90C2-4624-8A63-9E4D8FF13C4C}" type="datetimeFigureOut">
              <a:rPr lang="en-US" smtClean="0"/>
              <a:t>10/13/2025</a:t>
            </a:fld>
            <a:endParaRPr lang="en-US"/>
          </a:p>
        </p:txBody>
      </p:sp>
      <p:sp>
        <p:nvSpPr>
          <p:cNvPr id="5" name="Footer Placeholder 4">
            <a:extLst>
              <a:ext uri="{FF2B5EF4-FFF2-40B4-BE49-F238E27FC236}">
                <a16:creationId xmlns:a16="http://schemas.microsoft.com/office/drawing/2014/main" id="{D130F9E8-F386-41B7-A836-B2AACB9BDB5C}"/>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221E4DA-24DA-42CD-8CCF-D761C2401EA2}"/>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5118F-E7A4-40C0-8047-5631BF8E9113}" type="slidenum">
              <a:rPr lang="en-US" smtClean="0"/>
              <a:t>‹#›</a:t>
            </a:fld>
            <a:endParaRPr lang="en-US"/>
          </a:p>
        </p:txBody>
      </p:sp>
    </p:spTree>
    <p:extLst>
      <p:ext uri="{BB962C8B-B14F-4D97-AF65-F5344CB8AC3E}">
        <p14:creationId xmlns:p14="http://schemas.microsoft.com/office/powerpoint/2010/main" val="2765898975"/>
      </p:ext>
    </p:extLst>
  </p:cSld>
  <p:clrMap bg1="lt1" tx1="dk1" bg2="lt2" tx2="dk2" accent1="accent1" accent2="accent2" accent3="accent3" accent4="accent4" accent5="accent5" accent6="accent6" hlink="hlink" folHlink="folHlink"/>
  <p:sldLayoutIdLst>
    <p:sldLayoutId id="2147487715" r:id="rId1"/>
    <p:sldLayoutId id="2147487716" r:id="rId2"/>
    <p:sldLayoutId id="2147487717" r:id="rId3"/>
    <p:sldLayoutId id="2147487718" r:id="rId4"/>
    <p:sldLayoutId id="2147487719" r:id="rId5"/>
    <p:sldLayoutId id="2147487720" r:id="rId6"/>
    <p:sldLayoutId id="2147487721" r:id="rId7"/>
    <p:sldLayoutId id="2147487722" r:id="rId8"/>
    <p:sldLayoutId id="2147487723" r:id="rId9"/>
    <p:sldLayoutId id="2147487724" r:id="rId10"/>
    <p:sldLayoutId id="2147487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2D2C601-8DD9-4B31-826F-33004A7C9448}"/>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C156A82E-8807-4386-B25E-53FEE3243C5A}"/>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2052" name="Rectangle 4">
            <a:extLst>
              <a:ext uri="{FF2B5EF4-FFF2-40B4-BE49-F238E27FC236}">
                <a16:creationId xmlns:a16="http://schemas.microsoft.com/office/drawing/2014/main" id="{4FAFF64A-869B-437C-A7A5-44FDBC379A79}"/>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2053" name="Rectangle 5">
            <a:extLst>
              <a:ext uri="{FF2B5EF4-FFF2-40B4-BE49-F238E27FC236}">
                <a16:creationId xmlns:a16="http://schemas.microsoft.com/office/drawing/2014/main" id="{D3094957-2D33-4CB2-B49B-9C8B6085B440}"/>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DC947043-E94C-4ABD-B46E-77CDCEA65877}"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2054" name="Line 6">
            <a:extLst>
              <a:ext uri="{FF2B5EF4-FFF2-40B4-BE49-F238E27FC236}">
                <a16:creationId xmlns:a16="http://schemas.microsoft.com/office/drawing/2014/main" id="{00285D2C-ADBB-4EB3-8BFE-71F684D850E5}"/>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2056" name="Rectangle 8">
            <a:extLst>
              <a:ext uri="{FF2B5EF4-FFF2-40B4-BE49-F238E27FC236}">
                <a16:creationId xmlns:a16="http://schemas.microsoft.com/office/drawing/2014/main" id="{90816A39-CB61-4597-A45F-CDAC123105F4}"/>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10" name="Picture 9">
            <a:extLst>
              <a:ext uri="{FF2B5EF4-FFF2-40B4-BE49-F238E27FC236}">
                <a16:creationId xmlns:a16="http://schemas.microsoft.com/office/drawing/2014/main" id="{77272A59-675E-43F1-B078-CC695007937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4" r:id="rId1"/>
    <p:sldLayoutId id="2147487590" r:id="rId2"/>
    <p:sldLayoutId id="2147487591" r:id="rId3"/>
    <p:sldLayoutId id="2147487592" r:id="rId4"/>
    <p:sldLayoutId id="2147487593" r:id="rId5"/>
    <p:sldLayoutId id="2147487594" r:id="rId6"/>
    <p:sldLayoutId id="2147487595" r:id="rId7"/>
    <p:sldLayoutId id="2147487596" r:id="rId8"/>
    <p:sldLayoutId id="2147487597" r:id="rId9"/>
    <p:sldLayoutId id="2147487598" r:id="rId10"/>
    <p:sldLayoutId id="2147487599" r:id="rId11"/>
    <p:sldLayoutId id="2147487600"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D917D779-5742-4F61-96A3-EB9A88512329}"/>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Rectangle 3">
            <a:extLst>
              <a:ext uri="{FF2B5EF4-FFF2-40B4-BE49-F238E27FC236}">
                <a16:creationId xmlns:a16="http://schemas.microsoft.com/office/drawing/2014/main" id="{BFF2974C-CD06-4D6E-90F6-B7C14CC3BDD9}"/>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3076" name="Rectangle 4">
            <a:extLst>
              <a:ext uri="{FF2B5EF4-FFF2-40B4-BE49-F238E27FC236}">
                <a16:creationId xmlns:a16="http://schemas.microsoft.com/office/drawing/2014/main" id="{6D628347-247A-4B52-B33F-4E7152D4CE4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3077" name="Rectangle 5">
            <a:extLst>
              <a:ext uri="{FF2B5EF4-FFF2-40B4-BE49-F238E27FC236}">
                <a16:creationId xmlns:a16="http://schemas.microsoft.com/office/drawing/2014/main" id="{3DFA51DF-3C31-496C-A71A-2D4C157D9E34}"/>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B061B2D2-FC63-47FB-923E-B3D17F7D0EAE}"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3078" name="Line 6">
            <a:extLst>
              <a:ext uri="{FF2B5EF4-FFF2-40B4-BE49-F238E27FC236}">
                <a16:creationId xmlns:a16="http://schemas.microsoft.com/office/drawing/2014/main" id="{A9717E6F-6EB5-4F8F-A118-A9155329C90F}"/>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3080" name="Rectangle 8">
            <a:extLst>
              <a:ext uri="{FF2B5EF4-FFF2-40B4-BE49-F238E27FC236}">
                <a16:creationId xmlns:a16="http://schemas.microsoft.com/office/drawing/2014/main" id="{8E44E21B-46E2-4C2C-A0F7-398DD49D3F6C}"/>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90F5C5A6-F63E-471D-B376-9A6225706DBC}"/>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5" r:id="rId1"/>
    <p:sldLayoutId id="2147487601" r:id="rId2"/>
    <p:sldLayoutId id="2147487602" r:id="rId3"/>
    <p:sldLayoutId id="2147487603" r:id="rId4"/>
    <p:sldLayoutId id="2147487604" r:id="rId5"/>
    <p:sldLayoutId id="2147487605" r:id="rId6"/>
    <p:sldLayoutId id="2147487606" r:id="rId7"/>
    <p:sldLayoutId id="2147487607" r:id="rId8"/>
    <p:sldLayoutId id="2147487608" r:id="rId9"/>
    <p:sldLayoutId id="2147487609" r:id="rId10"/>
    <p:sldLayoutId id="2147487610" r:id="rId11"/>
    <p:sldLayoutId id="2147487611"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493FAA1-F56A-41AF-819A-A134AB745A6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Rectangle 3">
            <a:extLst>
              <a:ext uri="{FF2B5EF4-FFF2-40B4-BE49-F238E27FC236}">
                <a16:creationId xmlns:a16="http://schemas.microsoft.com/office/drawing/2014/main" id="{65DB8609-E5A6-464E-B967-686D37DF70C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4100" name="Rectangle 4">
            <a:extLst>
              <a:ext uri="{FF2B5EF4-FFF2-40B4-BE49-F238E27FC236}">
                <a16:creationId xmlns:a16="http://schemas.microsoft.com/office/drawing/2014/main" id="{F5E83DC1-9E4E-4EA6-9AC2-AAB648F270D4}"/>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4101" name="Rectangle 5">
            <a:extLst>
              <a:ext uri="{FF2B5EF4-FFF2-40B4-BE49-F238E27FC236}">
                <a16:creationId xmlns:a16="http://schemas.microsoft.com/office/drawing/2014/main" id="{5B8B49B2-6068-4263-981A-DB4C3CEFABE6}"/>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75078698-DF49-402D-A48F-5D2E71FA5029}"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4102" name="Line 6">
            <a:extLst>
              <a:ext uri="{FF2B5EF4-FFF2-40B4-BE49-F238E27FC236}">
                <a16:creationId xmlns:a16="http://schemas.microsoft.com/office/drawing/2014/main" id="{0C19ABEF-C651-4046-B4ED-4B3822D1C7F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4104" name="Rectangle 8">
            <a:extLst>
              <a:ext uri="{FF2B5EF4-FFF2-40B4-BE49-F238E27FC236}">
                <a16:creationId xmlns:a16="http://schemas.microsoft.com/office/drawing/2014/main" id="{9FFD8AE2-6054-4B26-904D-5A4D2B231912}"/>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C0DC12AC-F8E8-4EBD-A940-FFAE8363C6ED}"/>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6" r:id="rId1"/>
    <p:sldLayoutId id="2147487612" r:id="rId2"/>
    <p:sldLayoutId id="2147487613" r:id="rId3"/>
    <p:sldLayoutId id="2147487614" r:id="rId4"/>
    <p:sldLayoutId id="2147487615" r:id="rId5"/>
    <p:sldLayoutId id="2147487616" r:id="rId6"/>
    <p:sldLayoutId id="2147487617" r:id="rId7"/>
    <p:sldLayoutId id="2147487618" r:id="rId8"/>
    <p:sldLayoutId id="2147487619" r:id="rId9"/>
    <p:sldLayoutId id="2147487620" r:id="rId10"/>
    <p:sldLayoutId id="2147487621" r:id="rId11"/>
    <p:sldLayoutId id="2147487622"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5C435FE-8A6F-419C-81B7-0A7A1DAEA195}"/>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a:extLst>
              <a:ext uri="{FF2B5EF4-FFF2-40B4-BE49-F238E27FC236}">
                <a16:creationId xmlns:a16="http://schemas.microsoft.com/office/drawing/2014/main" id="{5D239BB4-CA4B-4878-9617-F23F5F775905}"/>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a:p>
            <a:pPr lvl="4"/>
            <a:endParaRPr lang="en-US" altLang="en-US" dirty="0"/>
          </a:p>
        </p:txBody>
      </p:sp>
      <p:sp>
        <p:nvSpPr>
          <p:cNvPr id="5124" name="Rectangle 4">
            <a:extLst>
              <a:ext uri="{FF2B5EF4-FFF2-40B4-BE49-F238E27FC236}">
                <a16:creationId xmlns:a16="http://schemas.microsoft.com/office/drawing/2014/main" id="{FC94968B-4D52-49D6-A95B-DC2DE2406DCA}"/>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5125" name="Rectangle 5">
            <a:extLst>
              <a:ext uri="{FF2B5EF4-FFF2-40B4-BE49-F238E27FC236}">
                <a16:creationId xmlns:a16="http://schemas.microsoft.com/office/drawing/2014/main" id="{2B0E5255-13A0-417F-91E4-C88038A631A5}"/>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E081310D-99C3-4814-A130-50922177280A}"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5126" name="Line 6">
            <a:extLst>
              <a:ext uri="{FF2B5EF4-FFF2-40B4-BE49-F238E27FC236}">
                <a16:creationId xmlns:a16="http://schemas.microsoft.com/office/drawing/2014/main" id="{17EDC25A-AFE8-4FBE-973F-050E630052B2}"/>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5128" name="Rectangle 8">
            <a:extLst>
              <a:ext uri="{FF2B5EF4-FFF2-40B4-BE49-F238E27FC236}">
                <a16:creationId xmlns:a16="http://schemas.microsoft.com/office/drawing/2014/main" id="{38804B5C-298C-4868-A8EA-E5A4E30FDB20}"/>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451611F0-727B-44A6-A19C-13C00ABC45A1}"/>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7" r:id="rId1"/>
    <p:sldLayoutId id="2147487623" r:id="rId2"/>
    <p:sldLayoutId id="2147487624" r:id="rId3"/>
    <p:sldLayoutId id="2147487625" r:id="rId4"/>
    <p:sldLayoutId id="2147487626" r:id="rId5"/>
    <p:sldLayoutId id="2147487627" r:id="rId6"/>
    <p:sldLayoutId id="2147487628" r:id="rId7"/>
    <p:sldLayoutId id="2147487629" r:id="rId8"/>
    <p:sldLayoutId id="2147487630" r:id="rId9"/>
    <p:sldLayoutId id="2147487631" r:id="rId10"/>
    <p:sldLayoutId id="2147487632" r:id="rId11"/>
    <p:sldLayoutId id="2147487633"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04084C07-8165-4211-85D2-7485A2896A4F}"/>
              </a:ext>
            </a:extLst>
          </p:cNvPr>
          <p:cNvSpPr>
            <a:spLocks noGrp="1" noChangeArrowheads="1"/>
          </p:cNvSpPr>
          <p:nvPr>
            <p:ph type="title"/>
          </p:nvPr>
        </p:nvSpPr>
        <p:spPr bwMode="auto">
          <a:xfrm>
            <a:off x="2108200" y="620713"/>
            <a:ext cx="985731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Rectangle 3">
            <a:extLst>
              <a:ext uri="{FF2B5EF4-FFF2-40B4-BE49-F238E27FC236}">
                <a16:creationId xmlns:a16="http://schemas.microsoft.com/office/drawing/2014/main" id="{AED378B5-F4BD-4555-9402-975EA6AE3058}"/>
              </a:ext>
            </a:extLst>
          </p:cNvPr>
          <p:cNvSpPr>
            <a:spLocks noGrp="1" noChangeArrowheads="1"/>
          </p:cNvSpPr>
          <p:nvPr>
            <p:ph type="body" idx="1"/>
          </p:nvPr>
        </p:nvSpPr>
        <p:spPr bwMode="auto">
          <a:xfrm>
            <a:off x="880534" y="1498600"/>
            <a:ext cx="10579100" cy="490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a:p>
            <a:pPr lvl="4"/>
            <a:endParaRPr lang="en-US" altLang="en-US"/>
          </a:p>
        </p:txBody>
      </p:sp>
      <p:sp>
        <p:nvSpPr>
          <p:cNvPr id="6148" name="Rectangle 4">
            <a:extLst>
              <a:ext uri="{FF2B5EF4-FFF2-40B4-BE49-F238E27FC236}">
                <a16:creationId xmlns:a16="http://schemas.microsoft.com/office/drawing/2014/main" id="{3E8117A3-785E-4979-8BB5-33A35152278C}"/>
              </a:ext>
            </a:extLst>
          </p:cNvPr>
          <p:cNvSpPr>
            <a:spLocks noChangeArrowheads="1"/>
          </p:cNvSpPr>
          <p:nvPr userDrawn="1"/>
        </p:nvSpPr>
        <p:spPr bwMode="auto">
          <a:xfrm>
            <a:off x="2087034" y="165100"/>
            <a:ext cx="10088033" cy="304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defRPr/>
            </a:pPr>
            <a:endParaRPr lang="en-US" altLang="en-US" sz="2800">
              <a:solidFill>
                <a:srgbClr val="000000"/>
              </a:solidFill>
              <a:latin typeface="Arial" charset="0"/>
              <a:cs typeface="+mn-cs"/>
            </a:endParaRPr>
          </a:p>
        </p:txBody>
      </p:sp>
      <p:sp>
        <p:nvSpPr>
          <p:cNvPr id="6149" name="Rectangle 5">
            <a:extLst>
              <a:ext uri="{FF2B5EF4-FFF2-40B4-BE49-F238E27FC236}">
                <a16:creationId xmlns:a16="http://schemas.microsoft.com/office/drawing/2014/main" id="{6A0BEA0E-9FBC-4CD9-B089-133D63B14FE2}"/>
              </a:ext>
            </a:extLst>
          </p:cNvPr>
          <p:cNvSpPr>
            <a:spLocks noChangeArrowheads="1"/>
          </p:cNvSpPr>
          <p:nvPr userDrawn="1"/>
        </p:nvSpPr>
        <p:spPr bwMode="auto">
          <a:xfrm>
            <a:off x="186267" y="1179466"/>
            <a:ext cx="157094"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95EE836A-D062-4185-97EF-CF5184C8025F}" type="slidenum">
              <a:rPr lang="en-US" altLang="en-US" sz="1000">
                <a:solidFill>
                  <a:srgbClr val="065590"/>
                </a:solidFill>
                <a:latin typeface="Arial" panose="020B0604020202020204" pitchFamily="34" charset="0"/>
              </a:rPr>
              <a:pPr>
                <a:lnSpc>
                  <a:spcPct val="97000"/>
                </a:lnSpc>
              </a:pPr>
              <a:t>‹#›</a:t>
            </a:fld>
            <a:endParaRPr lang="en-US" altLang="en-US" sz="1000">
              <a:solidFill>
                <a:srgbClr val="065590"/>
              </a:solidFill>
              <a:latin typeface="Arial" panose="020B0604020202020204" pitchFamily="34" charset="0"/>
            </a:endParaRPr>
          </a:p>
        </p:txBody>
      </p:sp>
      <p:sp>
        <p:nvSpPr>
          <p:cNvPr id="6150" name="Line 6">
            <a:extLst>
              <a:ext uri="{FF2B5EF4-FFF2-40B4-BE49-F238E27FC236}">
                <a16:creationId xmlns:a16="http://schemas.microsoft.com/office/drawing/2014/main" id="{0D16598F-0640-434B-B9E7-40BE0B54C010}"/>
              </a:ext>
            </a:extLst>
          </p:cNvPr>
          <p:cNvSpPr>
            <a:spLocks noChangeShapeType="1"/>
          </p:cNvSpPr>
          <p:nvPr userDrawn="1"/>
        </p:nvSpPr>
        <p:spPr bwMode="auto">
          <a:xfrm>
            <a:off x="169334" y="1366838"/>
            <a:ext cx="11914717" cy="0"/>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000"/>
          </a:p>
        </p:txBody>
      </p:sp>
      <p:sp>
        <p:nvSpPr>
          <p:cNvPr id="6152" name="Rectangle 8">
            <a:extLst>
              <a:ext uri="{FF2B5EF4-FFF2-40B4-BE49-F238E27FC236}">
                <a16:creationId xmlns:a16="http://schemas.microsoft.com/office/drawing/2014/main" id="{C181A1AA-7469-4BC2-9256-7D59BFECF701}"/>
              </a:ext>
            </a:extLst>
          </p:cNvPr>
          <p:cNvSpPr>
            <a:spLocks noChangeArrowheads="1"/>
          </p:cNvSpPr>
          <p:nvPr userDrawn="1"/>
        </p:nvSpPr>
        <p:spPr bwMode="auto">
          <a:xfrm>
            <a:off x="10932585" y="247603"/>
            <a:ext cx="809517" cy="149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000" i="0" dirty="0">
                <a:solidFill>
                  <a:srgbClr val="DDDDFF"/>
                </a:solidFill>
                <a:latin typeface="Arial" charset="0"/>
                <a:cs typeface="+mn-cs"/>
              </a:rPr>
              <a:t>www.prci.org</a:t>
            </a:r>
          </a:p>
        </p:txBody>
      </p:sp>
      <p:pic>
        <p:nvPicPr>
          <p:cNvPr id="9" name="Picture 8">
            <a:extLst>
              <a:ext uri="{FF2B5EF4-FFF2-40B4-BE49-F238E27FC236}">
                <a16:creationId xmlns:a16="http://schemas.microsoft.com/office/drawing/2014/main" id="{B3311091-6E37-479E-8644-D133950D8F2B}"/>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213441" y="139701"/>
            <a:ext cx="1566906" cy="962024"/>
          </a:xfrm>
          <a:prstGeom prst="rect">
            <a:avLst/>
          </a:prstGeom>
        </p:spPr>
      </p:pic>
    </p:spTree>
  </p:cSld>
  <p:clrMap bg1="lt1" tx1="dk1" bg2="lt2" tx2="dk2" accent1="accent1" accent2="accent2" accent3="accent3" accent4="accent4" accent5="accent5" accent6="accent6" hlink="hlink" folHlink="folHlink"/>
  <p:sldLayoutIdLst>
    <p:sldLayoutId id="2147487708" r:id="rId1"/>
    <p:sldLayoutId id="2147487634" r:id="rId2"/>
    <p:sldLayoutId id="2147487635" r:id="rId3"/>
    <p:sldLayoutId id="2147487636" r:id="rId4"/>
    <p:sldLayoutId id="2147487637" r:id="rId5"/>
    <p:sldLayoutId id="2147487638" r:id="rId6"/>
    <p:sldLayoutId id="2147487639" r:id="rId7"/>
    <p:sldLayoutId id="2147487640" r:id="rId8"/>
    <p:sldLayoutId id="2147487641" r:id="rId9"/>
    <p:sldLayoutId id="2147487642" r:id="rId10"/>
    <p:sldLayoutId id="2147487643" r:id="rId11"/>
    <p:sldLayoutId id="2147487644" r:id="rId12"/>
  </p:sldLayoutIdLst>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charset="0"/>
          <a:cs typeface="Arial" charset="0"/>
        </a:defRPr>
      </a:lvl2pPr>
      <a:lvl3pPr algn="l" rtl="0" eaLnBrk="0" fontAlgn="base" hangingPunct="0">
        <a:spcBef>
          <a:spcPct val="0"/>
        </a:spcBef>
        <a:spcAft>
          <a:spcPct val="0"/>
        </a:spcAft>
        <a:defRPr sz="2800" b="1">
          <a:solidFill>
            <a:schemeClr val="tx1"/>
          </a:solidFill>
          <a:latin typeface="Arial" charset="0"/>
          <a:cs typeface="Arial" charset="0"/>
        </a:defRPr>
      </a:lvl3pPr>
      <a:lvl4pPr algn="l" rtl="0" eaLnBrk="0" fontAlgn="base" hangingPunct="0">
        <a:spcBef>
          <a:spcPct val="0"/>
        </a:spcBef>
        <a:spcAft>
          <a:spcPct val="0"/>
        </a:spcAft>
        <a:defRPr sz="2800" b="1">
          <a:solidFill>
            <a:schemeClr val="tx1"/>
          </a:solidFill>
          <a:latin typeface="Arial" charset="0"/>
          <a:cs typeface="Arial" charset="0"/>
        </a:defRPr>
      </a:lvl4pPr>
      <a:lvl5pPr algn="l" rtl="0" eaLnBrk="0" fontAlgn="base" hangingPunct="0">
        <a:spcBef>
          <a:spcPct val="0"/>
        </a:spcBef>
        <a:spcAft>
          <a:spcPct val="0"/>
        </a:spcAft>
        <a:defRPr sz="2800" b="1">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228600" indent="-228600" algn="l" rtl="0" eaLnBrk="0" fontAlgn="base" hangingPunct="0">
        <a:spcBef>
          <a:spcPct val="20000"/>
        </a:spcBef>
        <a:spcAft>
          <a:spcPct val="0"/>
        </a:spcAft>
        <a:buFont typeface="Wingdings" panose="05000000000000000000" pitchFamily="2" charset="2"/>
        <a:buChar char="§"/>
        <a:tabLst>
          <a:tab pos="1600200" algn="l"/>
        </a:tabLst>
        <a:defRPr sz="2000" b="1">
          <a:solidFill>
            <a:schemeClr val="tx2"/>
          </a:solidFill>
          <a:latin typeface="+mn-lt"/>
          <a:ea typeface="+mn-ea"/>
          <a:cs typeface="+mn-cs"/>
        </a:defRPr>
      </a:lvl1pPr>
      <a:lvl2pPr marL="628650" indent="-171450" algn="l" rtl="0" eaLnBrk="0" fontAlgn="base" hangingPunct="0">
        <a:spcBef>
          <a:spcPct val="20000"/>
        </a:spcBef>
        <a:spcAft>
          <a:spcPct val="0"/>
        </a:spcAft>
        <a:buFont typeface="Wingdings" panose="05000000000000000000" pitchFamily="2" charset="2"/>
        <a:buChar char="§"/>
        <a:tabLst>
          <a:tab pos="1600200" algn="l"/>
        </a:tabLst>
        <a:defRPr>
          <a:solidFill>
            <a:schemeClr val="tx1"/>
          </a:solidFill>
          <a:latin typeface="+mn-lt"/>
          <a:cs typeface="+mn-cs"/>
        </a:defRPr>
      </a:lvl2pPr>
      <a:lvl3pPr marL="914400" indent="-171450" algn="l" rtl="0" eaLnBrk="0" fontAlgn="base" hangingPunct="0">
        <a:spcBef>
          <a:spcPct val="20000"/>
        </a:spcBef>
        <a:spcAft>
          <a:spcPct val="0"/>
        </a:spcAft>
        <a:buChar char="•"/>
        <a:tabLst>
          <a:tab pos="1600200" algn="l"/>
        </a:tabLst>
        <a:defRPr sz="1600" i="1">
          <a:solidFill>
            <a:schemeClr val="tx1"/>
          </a:solidFill>
          <a:latin typeface="+mn-lt"/>
          <a:cs typeface="+mn-cs"/>
        </a:defRPr>
      </a:lvl3pPr>
      <a:lvl4pPr marL="1257300" indent="-171450" algn="l" rtl="0" eaLnBrk="0" fontAlgn="base" hangingPunct="0">
        <a:spcBef>
          <a:spcPct val="20000"/>
        </a:spcBef>
        <a:spcAft>
          <a:spcPct val="0"/>
        </a:spcAft>
        <a:buChar char="–"/>
        <a:tabLst>
          <a:tab pos="1600200" algn="l"/>
        </a:tabLst>
        <a:defRPr sz="1400">
          <a:solidFill>
            <a:schemeClr val="tx1"/>
          </a:solidFill>
          <a:latin typeface="+mn-lt"/>
          <a:cs typeface="+mn-cs"/>
        </a:defRPr>
      </a:lvl4pPr>
      <a:lvl5pPr marL="1600200" indent="-171450" algn="l" rtl="0" eaLnBrk="0" fontAlgn="base" hangingPunct="0">
        <a:spcBef>
          <a:spcPct val="20000"/>
        </a:spcBef>
        <a:spcAft>
          <a:spcPct val="0"/>
        </a:spcAft>
        <a:buChar char="»"/>
        <a:tabLst>
          <a:tab pos="1600200" algn="l"/>
        </a:tabLst>
        <a:defRPr sz="1200" i="1">
          <a:solidFill>
            <a:schemeClr val="tx1"/>
          </a:solidFill>
          <a:latin typeface="+mn-lt"/>
          <a:cs typeface="+mn-cs"/>
        </a:defRPr>
      </a:lvl5pPr>
      <a:lvl6pPr marL="2057400" indent="-171450" algn="l" rtl="0" fontAlgn="base">
        <a:spcBef>
          <a:spcPct val="20000"/>
        </a:spcBef>
        <a:spcAft>
          <a:spcPct val="0"/>
        </a:spcAft>
        <a:buChar char="»"/>
        <a:tabLst>
          <a:tab pos="1600200" algn="l"/>
        </a:tabLst>
        <a:defRPr sz="1200" i="1">
          <a:solidFill>
            <a:schemeClr val="tx1"/>
          </a:solidFill>
          <a:latin typeface="+mn-lt"/>
          <a:cs typeface="+mn-cs"/>
        </a:defRPr>
      </a:lvl6pPr>
      <a:lvl7pPr marL="2514600" indent="-171450" algn="l" rtl="0" fontAlgn="base">
        <a:spcBef>
          <a:spcPct val="20000"/>
        </a:spcBef>
        <a:spcAft>
          <a:spcPct val="0"/>
        </a:spcAft>
        <a:buChar char="»"/>
        <a:tabLst>
          <a:tab pos="1600200" algn="l"/>
        </a:tabLst>
        <a:defRPr sz="1200" i="1">
          <a:solidFill>
            <a:schemeClr val="tx1"/>
          </a:solidFill>
          <a:latin typeface="+mn-lt"/>
          <a:cs typeface="+mn-cs"/>
        </a:defRPr>
      </a:lvl7pPr>
      <a:lvl8pPr marL="2971800" indent="-171450" algn="l" rtl="0" fontAlgn="base">
        <a:spcBef>
          <a:spcPct val="20000"/>
        </a:spcBef>
        <a:spcAft>
          <a:spcPct val="0"/>
        </a:spcAft>
        <a:buChar char="»"/>
        <a:tabLst>
          <a:tab pos="1600200" algn="l"/>
        </a:tabLst>
        <a:defRPr sz="1200" i="1">
          <a:solidFill>
            <a:schemeClr val="tx1"/>
          </a:solidFill>
          <a:latin typeface="+mn-lt"/>
          <a:cs typeface="+mn-cs"/>
        </a:defRPr>
      </a:lvl8pPr>
      <a:lvl9pPr marL="3429000" indent="-171450" algn="l" rtl="0" fontAlgn="base">
        <a:spcBef>
          <a:spcPct val="20000"/>
        </a:spcBef>
        <a:spcAft>
          <a:spcPct val="0"/>
        </a:spcAft>
        <a:buChar char="»"/>
        <a:tabLst>
          <a:tab pos="1600200" algn="l"/>
        </a:tabLst>
        <a:defRPr sz="1200" i="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AD66-6042-483B-A35A-AC11B0545E8D}"/>
              </a:ext>
            </a:extLst>
          </p:cNvPr>
          <p:cNvSpPr>
            <a:spLocks noGrp="1"/>
          </p:cNvSpPr>
          <p:nvPr>
            <p:ph type="ctrTitle"/>
          </p:nvPr>
        </p:nvSpPr>
        <p:spPr/>
        <p:txBody>
          <a:bodyPr/>
          <a:lstStyle/>
          <a:p>
            <a:pPr algn="ctr"/>
            <a:r>
              <a:rPr lang="en-US" altLang="en-US" sz="2800" dirty="0">
                <a:solidFill>
                  <a:srgbClr val="000000"/>
                </a:solidFill>
              </a:rPr>
              <a:t>Current Project and New Idea Review</a:t>
            </a:r>
            <a:br>
              <a:rPr lang="en-US" altLang="en-US" sz="2800" b="0" dirty="0">
                <a:solidFill>
                  <a:srgbClr val="000000"/>
                </a:solidFill>
              </a:rPr>
            </a:br>
            <a:endParaRPr lang="en-US" dirty="0"/>
          </a:p>
        </p:txBody>
      </p:sp>
      <p:sp>
        <p:nvSpPr>
          <p:cNvPr id="3" name="Subtitle 2">
            <a:extLst>
              <a:ext uri="{FF2B5EF4-FFF2-40B4-BE49-F238E27FC236}">
                <a16:creationId xmlns:a16="http://schemas.microsoft.com/office/drawing/2014/main" id="{2163C9AC-E2AE-4448-BC39-1D4E775B598D}"/>
              </a:ext>
            </a:extLst>
          </p:cNvPr>
          <p:cNvSpPr>
            <a:spLocks noGrp="1"/>
          </p:cNvSpPr>
          <p:nvPr>
            <p:ph type="subTitle" sz="quarter" idx="1"/>
          </p:nvPr>
        </p:nvSpPr>
        <p:spPr>
          <a:xfrm>
            <a:off x="3390900" y="3048000"/>
            <a:ext cx="8305800" cy="2762110"/>
          </a:xfrm>
        </p:spPr>
        <p:txBody>
          <a:bodyPr/>
          <a:lstStyle/>
          <a:p>
            <a:pPr algn="ctr">
              <a:spcBef>
                <a:spcPct val="0"/>
              </a:spcBef>
              <a:buNone/>
            </a:pPr>
            <a:r>
              <a:rPr lang="en-US" altLang="en-US" sz="2400" b="0" i="0" dirty="0">
                <a:solidFill>
                  <a:srgbClr val="000000"/>
                </a:solidFill>
              </a:rPr>
              <a:t>2026-10-22</a:t>
            </a:r>
            <a:endParaRPr lang="en-US" altLang="en-US" sz="2400" i="0" dirty="0">
              <a:solidFill>
                <a:srgbClr val="000000"/>
              </a:solidFill>
            </a:endParaRPr>
          </a:p>
          <a:p>
            <a:pPr algn="ctr">
              <a:spcBef>
                <a:spcPct val="0"/>
              </a:spcBef>
              <a:buFontTx/>
              <a:buNone/>
            </a:pPr>
            <a:r>
              <a:rPr lang="en-US" altLang="en-US" sz="2800" b="1" i="0" dirty="0">
                <a:solidFill>
                  <a:srgbClr val="000000"/>
                </a:solidFill>
              </a:rPr>
              <a:t>Corrosion Technical Committee Name</a:t>
            </a:r>
          </a:p>
          <a:p>
            <a:pPr>
              <a:spcBef>
                <a:spcPct val="0"/>
              </a:spcBef>
              <a:buFontTx/>
              <a:buNone/>
            </a:pPr>
            <a:endParaRPr lang="en-US" altLang="en-US" sz="2800" dirty="0">
              <a:solidFill>
                <a:srgbClr val="000000"/>
              </a:solidFill>
            </a:endParaRPr>
          </a:p>
          <a:p>
            <a:pPr>
              <a:spcBef>
                <a:spcPct val="0"/>
              </a:spcBef>
              <a:buFontTx/>
              <a:buNone/>
            </a:pPr>
            <a:r>
              <a:rPr lang="en-US" altLang="en-US" b="0" i="0" dirty="0">
                <a:solidFill>
                  <a:srgbClr val="000000"/>
                </a:solidFill>
              </a:rPr>
              <a:t>Committee Chair: Mohsen Achour, </a:t>
            </a:r>
            <a:r>
              <a:rPr lang="en-US" altLang="en-US" b="0" i="0" dirty="0" err="1">
                <a:solidFill>
                  <a:srgbClr val="000000"/>
                </a:solidFill>
              </a:rPr>
              <a:t>ConocoPhilips</a:t>
            </a:r>
            <a:endParaRPr lang="en-US" altLang="en-US" b="0" i="0" dirty="0">
              <a:solidFill>
                <a:srgbClr val="000000"/>
              </a:solidFill>
            </a:endParaRPr>
          </a:p>
          <a:p>
            <a:pPr>
              <a:spcBef>
                <a:spcPct val="0"/>
              </a:spcBef>
              <a:buFontTx/>
              <a:buNone/>
            </a:pPr>
            <a:r>
              <a:rPr lang="en-US" altLang="en-US" b="0" i="0" dirty="0">
                <a:solidFill>
                  <a:srgbClr val="000000"/>
                </a:solidFill>
              </a:rPr>
              <a:t>PRCI Support Staff: </a:t>
            </a:r>
            <a:r>
              <a:rPr lang="en-US" altLang="en-US" i="0" dirty="0">
                <a:solidFill>
                  <a:srgbClr val="000000"/>
                </a:solidFill>
              </a:rPr>
              <a:t>Janie Norton</a:t>
            </a:r>
            <a:endParaRPr lang="en-US" altLang="en-US" b="0" i="0" dirty="0">
              <a:solidFill>
                <a:srgbClr val="000000"/>
              </a:solidFill>
            </a:endParaRPr>
          </a:p>
          <a:p>
            <a:endParaRPr lang="en-US" dirty="0"/>
          </a:p>
        </p:txBody>
      </p:sp>
    </p:spTree>
    <p:extLst>
      <p:ext uri="{BB962C8B-B14F-4D97-AF65-F5344CB8AC3E}">
        <p14:creationId xmlns:p14="http://schemas.microsoft.com/office/powerpoint/2010/main" val="4027066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2D05A-1C58-43E2-85E2-93620410F985}"/>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b="1" dirty="0">
                <a:latin typeface="+mn-lt"/>
                <a:ea typeface="Verdana" panose="020B0604030504040204" pitchFamily="34" charset="0"/>
                <a:cs typeface="Verdana" panose="020B0604030504040204" pitchFamily="34" charset="0"/>
              </a:rPr>
              <a:t>CORR – Crack Management (Part of SRP)</a:t>
            </a:r>
            <a:br>
              <a:rPr lang="en-US" sz="1400" b="1" dirty="0">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Idea/Project Name: </a:t>
            </a:r>
            <a:r>
              <a:rPr lang="en-US" sz="1400" b="1" u="sng" dirty="0">
                <a:latin typeface="+mn-lt"/>
                <a:ea typeface="Verdana" panose="020B0604030504040204" pitchFamily="34" charset="0"/>
                <a:cs typeface="Verdana" panose="020B0604030504040204" pitchFamily="34" charset="0"/>
              </a:rPr>
              <a:t>EC-08-13</a:t>
            </a:r>
            <a:r>
              <a:rPr lang="en-US" sz="1400" b="1" dirty="0">
                <a:latin typeface="+mn-lt"/>
                <a:ea typeface="Verdana" panose="020B0604030504040204" pitchFamily="34" charset="0"/>
                <a:cs typeface="Verdana" panose="020B0604030504040204" pitchFamily="34" charset="0"/>
              </a:rPr>
              <a:t> Influence of External Hydrogen on Crack Growth</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dirty="0">
                <a:latin typeface="+mn-lt"/>
                <a:ea typeface="Verdana" panose="020B0604030504040204" pitchFamily="34" charset="0"/>
              </a:rPr>
              <a:t>Confirm the fundamental integrity and safe operation of vintage pipelines</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8F809CD-64BC-4C09-AB65-45BFABC0ADEB}"/>
              </a:ext>
            </a:extLst>
          </p:cNvPr>
          <p:cNvSpPr txBox="1">
            <a:spLocks noChangeArrowheads="1"/>
          </p:cNvSpPr>
          <p:nvPr/>
        </p:nvSpPr>
        <p:spPr bwMode="auto">
          <a:xfrm>
            <a:off x="182876" y="2988988"/>
            <a:ext cx="5945710" cy="3431697"/>
          </a:xfrm>
          <a:prstGeom prst="rect">
            <a:avLst/>
          </a:prstGeom>
          <a:noFill/>
          <a:ln w="9525">
            <a:noFill/>
            <a:miter lim="800000"/>
            <a:headEnd/>
            <a:tailEnd/>
          </a:ln>
        </p:spPr>
        <p:txBody>
          <a:bodyPr wrap="square" lIns="91429" tIns="45714" rIns="91429" bIns="45714">
            <a:spAutoFit/>
          </a:bodyPr>
          <a:lstStyle/>
          <a:p>
            <a:pPr defTabSz="914293" fontAlgn="auto">
              <a:spcBef>
                <a:spcPts val="0"/>
              </a:spcBef>
              <a:spcAft>
                <a:spcPts val="0"/>
              </a:spcAft>
            </a:pPr>
            <a:r>
              <a:rPr lang="en-US" sz="1100" dirty="0">
                <a:solidFill>
                  <a:srgbClr val="004EA4"/>
                </a:solidFill>
                <a:latin typeface="+mn-lt"/>
                <a:ea typeface="Verdana" panose="020B0604030504040204" pitchFamily="34" charset="0"/>
                <a:cs typeface="Verdana" panose="020B0604030504040204" pitchFamily="34" charset="0"/>
              </a:rPr>
              <a:t>Idea/Project</a:t>
            </a:r>
            <a:r>
              <a:rPr lang="en-US" sz="1100" b="1" dirty="0">
                <a:solidFill>
                  <a:srgbClr val="004EA4"/>
                </a:solidFill>
                <a:latin typeface="+mn-lt"/>
                <a:ea typeface="Verdana" panose="020B0604030504040204" pitchFamily="34" charset="0"/>
                <a:cs typeface="Verdana" panose="020B0604030504040204" pitchFamily="34" charset="0"/>
              </a:rPr>
              <a:t> Overview</a:t>
            </a:r>
          </a:p>
          <a:p>
            <a:pPr defTabSz="914293" fontAlgn="auto">
              <a:spcBef>
                <a:spcPts val="0"/>
              </a:spcBef>
              <a:spcAft>
                <a:spcPts val="0"/>
              </a:spcAft>
            </a:pPr>
            <a:endParaRPr lang="en-US" sz="1100" b="1" dirty="0">
              <a:solidFill>
                <a:srgbClr val="004EA4"/>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Brief description of technology: </a:t>
            </a:r>
            <a:r>
              <a:rPr lang="en-US" sz="1100" b="0" dirty="0">
                <a:solidFill>
                  <a:prstClr val="black"/>
                </a:solidFill>
                <a:latin typeface="+mn-lt"/>
                <a:ea typeface="Verdana" panose="020B0604030504040204" pitchFamily="34" charset="0"/>
                <a:cs typeface="Verdana" panose="020B0604030504040204" pitchFamily="34" charset="0"/>
              </a:rPr>
              <a:t>Project aims to address knowledge gaps relating to the impact of external (CP) hydrogen charging on material properties and hard spot cracking of pipelines.</a:t>
            </a:r>
          </a:p>
          <a:p>
            <a:pPr defTabSz="914293" fontAlgn="auto">
              <a:spcBef>
                <a:spcPts val="0"/>
              </a:spcBef>
              <a:spcAft>
                <a:spcPts val="600"/>
              </a:spcAft>
            </a:pPr>
            <a:r>
              <a:rPr lang="en-US" sz="1100" b="1" dirty="0">
                <a:solidFill>
                  <a:prstClr val="black"/>
                </a:solidFill>
                <a:latin typeface="+mn-lt"/>
                <a:ea typeface="Verdana" panose="020B0604030504040204" pitchFamily="34" charset="0"/>
                <a:cs typeface="Verdana" panose="020B0604030504040204" pitchFamily="34" charset="0"/>
              </a:rPr>
              <a:t> </a:t>
            </a:r>
          </a:p>
          <a:p>
            <a:pPr marL="171430"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Goal/Deliverables:  </a:t>
            </a:r>
            <a:r>
              <a:rPr lang="en-US" sz="1100" b="0" dirty="0">
                <a:solidFill>
                  <a:prstClr val="black"/>
                </a:solidFill>
                <a:latin typeface="+mn-lt"/>
                <a:ea typeface="Verdana" panose="020B0604030504040204" pitchFamily="34" charset="0"/>
                <a:cs typeface="Verdana" panose="020B0604030504040204" pitchFamily="34" charset="0"/>
              </a:rPr>
              <a:t>Report outlining results of laboratory testing that was conducted under conditions considered representative of real-life pipe soil exposure to CP.</a:t>
            </a:r>
            <a:endParaRPr lang="en-US" sz="1100" b="1" dirty="0">
              <a:solidFill>
                <a:prstClr val="black"/>
              </a:solidFill>
              <a:latin typeface="+mn-lt"/>
              <a:ea typeface="Verdana" panose="020B0604030504040204" pitchFamily="34" charset="0"/>
              <a:cs typeface="Verdana" panose="020B0604030504040204" pitchFamily="34" charset="0"/>
            </a:endParaRPr>
          </a:p>
          <a:p>
            <a:pPr defTabSz="914293" fontAlgn="auto">
              <a:spcBef>
                <a:spcPts val="0"/>
              </a:spcBef>
              <a:spcAft>
                <a:spcPts val="600"/>
              </a:spcAft>
            </a:pPr>
            <a:endParaRPr lang="en-US" sz="1100" dirty="0">
              <a:latin typeface="+mn-lt"/>
            </a:endParaRPr>
          </a:p>
          <a:p>
            <a:pPr marL="171430" indent="-171430" defTabSz="914293" fontAlgn="auto">
              <a:spcBef>
                <a:spcPts val="0"/>
              </a:spcBef>
              <a:spcAft>
                <a:spcPts val="600"/>
              </a:spcAft>
              <a:buFont typeface="Wingdings" pitchFamily="2" charset="2"/>
              <a:buChar char="§"/>
            </a:pPr>
            <a:r>
              <a:rPr lang="en-US" sz="1100" dirty="0">
                <a:latin typeface="+mn-lt"/>
              </a:rPr>
              <a:t> </a:t>
            </a:r>
            <a:r>
              <a:rPr lang="en-US" sz="1100" b="1" dirty="0">
                <a:solidFill>
                  <a:prstClr val="black"/>
                </a:solidFill>
                <a:latin typeface="+mn-lt"/>
                <a:ea typeface="Verdana" panose="020B0604030504040204" pitchFamily="34" charset="0"/>
                <a:cs typeface="Verdana" panose="020B0604030504040204" pitchFamily="34" charset="0"/>
              </a:rPr>
              <a:t>Challenges Risks &amp; Mitigations:  </a:t>
            </a:r>
            <a:r>
              <a:rPr lang="en-US" sz="1100" b="0" dirty="0">
                <a:solidFill>
                  <a:prstClr val="black"/>
                </a:solidFill>
                <a:latin typeface="+mn-lt"/>
                <a:ea typeface="Verdana" panose="020B0604030504040204" pitchFamily="34" charset="0"/>
                <a:cs typeface="Verdana" panose="020B0604030504040204" pitchFamily="34" charset="0"/>
              </a:rPr>
              <a:t>Creation of laboratory crack failures of hardened tension specimens proved more difficult than anticipated.  Project pivoted with increased focus on assessment of hydrogen charge rate, and modifications to enhance crack probability.</a:t>
            </a:r>
          </a:p>
          <a:p>
            <a:pPr marL="171430" indent="-171430" defTabSz="914293" fontAlgn="auto">
              <a:spcBef>
                <a:spcPts val="0"/>
              </a:spcBef>
              <a:spcAft>
                <a:spcPts val="600"/>
              </a:spcAft>
              <a:buFont typeface="Wingdings" pitchFamily="2" charset="2"/>
              <a:buChar char="§"/>
            </a:pPr>
            <a:endParaRPr lang="en-US" sz="1100" b="1" dirty="0">
              <a:solidFill>
                <a:prstClr val="black"/>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Strategic Driver Alignment</a:t>
            </a:r>
            <a:r>
              <a:rPr lang="en-US" sz="1100" dirty="0">
                <a:solidFill>
                  <a:prstClr val="black"/>
                </a:solidFill>
                <a:ea typeface="Verdana" panose="020B0604030504040204" pitchFamily="34" charset="0"/>
                <a:cs typeface="Verdana" panose="020B0604030504040204" pitchFamily="34" charset="0"/>
              </a:rPr>
              <a:t>:  </a:t>
            </a:r>
            <a:r>
              <a:rPr lang="en-US" sz="1100" b="0" dirty="0">
                <a:solidFill>
                  <a:prstClr val="black"/>
                </a:solidFill>
                <a:latin typeface="+mn-lt"/>
                <a:ea typeface="Verdana" panose="020B0604030504040204" pitchFamily="34" charset="0"/>
              </a:rPr>
              <a:t>Confirm the fundamental integrity and safe operation of vintage pipelines by reducing the uncertainty of fitness for purpose methodologies, including defining critical feature dimensions, associated models and response criteria.    </a:t>
            </a:r>
          </a:p>
        </p:txBody>
      </p:sp>
      <p:sp>
        <p:nvSpPr>
          <p:cNvPr id="8" name="Rectangle 7">
            <a:extLst>
              <a:ext uri="{FF2B5EF4-FFF2-40B4-BE49-F238E27FC236}">
                <a16:creationId xmlns:a16="http://schemas.microsoft.com/office/drawing/2014/main" id="{A7D56749-7564-44EF-AD7E-ABF80F4D2CD1}"/>
              </a:ext>
            </a:extLst>
          </p:cNvPr>
          <p:cNvSpPr/>
          <p:nvPr/>
        </p:nvSpPr>
        <p:spPr>
          <a:xfrm>
            <a:off x="6323300" y="2988988"/>
            <a:ext cx="4199055" cy="1931298"/>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 Line</a:t>
            </a:r>
            <a:endParaRPr lang="en-US" sz="1100" dirty="0">
              <a:solidFill>
                <a:srgbClr val="034EA1"/>
              </a:solidFill>
              <a:latin typeface="+mn-lt"/>
              <a:ea typeface="Verdana" panose="020B0604030504040204" pitchFamily="34" charset="0"/>
              <a:cs typeface="Verdana" panose="020B0604030504040204" pitchFamily="34" charset="0"/>
            </a:endParaRPr>
          </a:p>
          <a:p>
            <a:pPr marL="0" indent="0">
              <a:buNone/>
            </a:pPr>
            <a:r>
              <a:rPr lang="en-US" sz="1100" b="1" dirty="0">
                <a:solidFill>
                  <a:schemeClr val="tx1"/>
                </a:solidFill>
                <a:latin typeface="+mn-lt"/>
              </a:rPr>
              <a:t>Stage one, duration 4-6 months </a:t>
            </a:r>
          </a:p>
          <a:p>
            <a:pPr marL="171450" indent="-171450">
              <a:buFont typeface="Arial" panose="020B0604020202020204" pitchFamily="34" charset="0"/>
              <a:buChar char="•"/>
            </a:pPr>
            <a:r>
              <a:rPr lang="en-US" sz="1100" b="0" dirty="0">
                <a:solidFill>
                  <a:schemeClr val="tx1"/>
                </a:solidFill>
                <a:latin typeface="+mn-lt"/>
              </a:rPr>
              <a:t>Revised accelerated testing of notched specimens in hydrogen promoting soil conditions</a:t>
            </a:r>
          </a:p>
          <a:p>
            <a:pPr marL="0" indent="0">
              <a:buNone/>
            </a:pPr>
            <a:endParaRPr lang="en-US" sz="1100" dirty="0">
              <a:solidFill>
                <a:schemeClr val="tx1"/>
              </a:solidFill>
              <a:latin typeface="+mn-lt"/>
            </a:endParaRPr>
          </a:p>
          <a:p>
            <a:pPr marL="0" indent="0">
              <a:buNone/>
            </a:pPr>
            <a:r>
              <a:rPr lang="en-US" sz="1100" b="1" dirty="0">
                <a:solidFill>
                  <a:schemeClr val="tx1"/>
                </a:solidFill>
                <a:latin typeface="+mn-lt"/>
              </a:rPr>
              <a:t>Stage two, duration 6-14 months </a:t>
            </a:r>
          </a:p>
          <a:p>
            <a:pPr marL="171450" indent="-171450" defTabSz="914293" fontAlgn="auto">
              <a:spcBef>
                <a:spcPts val="0"/>
              </a:spcBef>
              <a:spcAft>
                <a:spcPts val="600"/>
              </a:spcAft>
              <a:buFont typeface="Arial" panose="020B0604020202020204" pitchFamily="34" charset="0"/>
              <a:buChar char="•"/>
            </a:pPr>
            <a:r>
              <a:rPr lang="en-US" sz="1100" b="0" dirty="0">
                <a:solidFill>
                  <a:schemeClr val="tx1"/>
                </a:solidFill>
                <a:latin typeface="+mn-lt"/>
              </a:rPr>
              <a:t>Further development of Phase 2 and 3 work on material property impacts of natural hydrogen charging of susceptible specimens.  Refinement of CP impact/potential limits.</a:t>
            </a:r>
          </a:p>
          <a:p>
            <a:pPr marL="171450" indent="-171450" defTabSz="914293" fontAlgn="auto">
              <a:spcBef>
                <a:spcPts val="0"/>
              </a:spcBef>
              <a:spcAft>
                <a:spcPts val="600"/>
              </a:spcAft>
              <a:buFont typeface="Arial" panose="020B0604020202020204" pitchFamily="34" charset="0"/>
              <a:buChar char="•"/>
            </a:pPr>
            <a:endParaRPr lang="en-US" sz="105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64A1FBD1-6DDD-4BC4-BEAC-4E7BB332C265}"/>
              </a:ext>
            </a:extLst>
          </p:cNvPr>
          <p:cNvSpPr>
            <a:spLocks noGrp="1"/>
          </p:cNvSpPr>
          <p:nvPr>
            <p:ph idx="1"/>
          </p:nvPr>
        </p:nvSpPr>
        <p:spPr>
          <a:xfrm>
            <a:off x="6323300" y="5125323"/>
            <a:ext cx="4611730" cy="268835"/>
          </a:xfrm>
        </p:spPr>
        <p:txBody>
          <a:bodyPr/>
          <a:lstStyle/>
          <a:p>
            <a:pPr marL="0" indent="0">
              <a:buNone/>
            </a:pPr>
            <a:r>
              <a:rPr lang="en-US" sz="1100" dirty="0">
                <a:solidFill>
                  <a:srgbClr val="034EA1"/>
                </a:solidFill>
              </a:rPr>
              <a:t>Budget = </a:t>
            </a:r>
            <a:r>
              <a:rPr lang="en-US" sz="1100" b="0" dirty="0">
                <a:solidFill>
                  <a:schemeClr val="tx1"/>
                </a:solidFill>
              </a:rPr>
              <a:t>$479,238 – Invoiced to date $133,772.96</a:t>
            </a:r>
          </a:p>
          <a:p>
            <a:pPr marL="0" indent="0">
              <a:buNone/>
            </a:pPr>
            <a:r>
              <a:rPr lang="en-US" sz="1100" dirty="0">
                <a:solidFill>
                  <a:schemeClr val="tx1"/>
                </a:solidFill>
              </a:rPr>
              <a:t>Overbudget </a:t>
            </a:r>
            <a:r>
              <a:rPr lang="en-US" sz="1100" dirty="0" err="1">
                <a:solidFill>
                  <a:schemeClr val="tx1"/>
                </a:solidFill>
              </a:rPr>
              <a:t>w.r.t.</a:t>
            </a:r>
            <a:r>
              <a:rPr lang="en-US" sz="1100" dirty="0">
                <a:solidFill>
                  <a:schemeClr val="tx1"/>
                </a:solidFill>
              </a:rPr>
              <a:t> original work scope</a:t>
            </a:r>
          </a:p>
          <a:p>
            <a:pPr marL="171450" indent="-171450">
              <a:buFont typeface="Arial" panose="020B0604020202020204" pitchFamily="34" charset="0"/>
              <a:buChar char="•"/>
            </a:pPr>
            <a:r>
              <a:rPr lang="en-US" sz="1100" b="0" dirty="0">
                <a:solidFill>
                  <a:schemeClr val="tx1"/>
                </a:solidFill>
              </a:rPr>
              <a:t>Project plans to modify scope to fit original budget</a:t>
            </a:r>
          </a:p>
          <a:p>
            <a:pPr marL="571500" lvl="1">
              <a:buFont typeface="Arial" panose="020B0604020202020204" pitchFamily="34" charset="0"/>
              <a:buChar char="•"/>
            </a:pPr>
            <a:r>
              <a:rPr lang="en-US" sz="1050" dirty="0"/>
              <a:t>Specifically, reduction of evaluation matrix</a:t>
            </a:r>
          </a:p>
          <a:p>
            <a:pPr marL="571500" lvl="1">
              <a:buFont typeface="Arial" panose="020B0604020202020204" pitchFamily="34" charset="0"/>
              <a:buChar char="•"/>
            </a:pPr>
            <a:r>
              <a:rPr lang="en-US" sz="1050" b="0" dirty="0">
                <a:solidFill>
                  <a:schemeClr val="tx1"/>
                </a:solidFill>
              </a:rPr>
              <a:t>Other modification</a:t>
            </a:r>
            <a:r>
              <a:rPr lang="en-US" sz="1050" dirty="0"/>
              <a:t>s A/R</a:t>
            </a:r>
            <a:endParaRPr lang="en-US" sz="1050" b="0" dirty="0">
              <a:solidFill>
                <a:schemeClr val="tx1"/>
              </a:solidFill>
            </a:endParaRPr>
          </a:p>
          <a:p>
            <a:pPr marL="0" indent="0">
              <a:buNone/>
            </a:pPr>
            <a:endParaRPr lang="en-US" sz="1100" dirty="0">
              <a:solidFill>
                <a:srgbClr val="034EA1"/>
              </a:solidFill>
            </a:endParaRPr>
          </a:p>
        </p:txBody>
      </p:sp>
      <p:graphicFrame>
        <p:nvGraphicFramePr>
          <p:cNvPr id="11" name="Group 780">
            <a:extLst>
              <a:ext uri="{FF2B5EF4-FFF2-40B4-BE49-F238E27FC236}">
                <a16:creationId xmlns:a16="http://schemas.microsoft.com/office/drawing/2014/main" id="{CACFBF96-976E-4FB8-AD25-301AA8F87812}"/>
              </a:ext>
            </a:extLst>
          </p:cNvPr>
          <p:cNvGraphicFramePr>
            <a:graphicFrameLocks noGrp="1"/>
          </p:cNvGraphicFramePr>
          <p:nvPr>
            <p:extLst>
              <p:ext uri="{D42A27DB-BD31-4B8C-83A1-F6EECF244321}">
                <p14:modId xmlns:p14="http://schemas.microsoft.com/office/powerpoint/2010/main" val="228487409"/>
              </p:ext>
            </p:extLst>
          </p:nvPr>
        </p:nvGraphicFramePr>
        <p:xfrm>
          <a:off x="154532" y="1463842"/>
          <a:ext cx="11932648" cy="1464178"/>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Trevor Place, Enbridge</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Q4 2026</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Mohsen Achour, ConocoPhillips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cap="none" normalizeH="0" baseline="0" dirty="0">
                          <a:ln>
                            <a:noFill/>
                          </a:ln>
                          <a:solidFill>
                            <a:schemeClr val="tx1"/>
                          </a:solidFill>
                          <a:effectLst/>
                          <a:latin typeface="+mn-lt"/>
                        </a:rPr>
                        <a:t>4-5: Operators will be able to make better informed integrity management decisions about HSC at conclusion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tx1"/>
                          </a:solidFill>
                          <a:effectLst/>
                          <a:latin typeface="+mn-lt"/>
                          <a:ea typeface="+mn-ea"/>
                          <a:cs typeface="+mn-cs"/>
                        </a:rPr>
                        <a:t>Project was intended to guide CP systems managers.  Project data will help pre-empt prescriptive regulation of HSC susceptible pipe with respect to CP operating limits.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No pilot, this is laboratory research</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7" name="Rectangle 3">
            <a:extLst>
              <a:ext uri="{FF2B5EF4-FFF2-40B4-BE49-F238E27FC236}">
                <a16:creationId xmlns:a16="http://schemas.microsoft.com/office/drawing/2014/main" id="{5A44B449-ED20-D08D-F255-1D1AD4268A03}"/>
              </a:ext>
            </a:extLst>
          </p:cNvPr>
          <p:cNvSpPr>
            <a:spLocks noChangeArrowheads="1"/>
          </p:cNvSpPr>
          <p:nvPr/>
        </p:nvSpPr>
        <p:spPr bwMode="auto">
          <a:xfrm>
            <a:off x="0" y="0"/>
            <a:ext cx="954405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rgbClr val="333333"/>
                </a:solidFill>
                <a:effectLst/>
                <a:latin typeface="open-sans"/>
              </a:rPr>
              <a:t>Confirm the fundamental integrity and safe operation of vintage pipelines by expanding the applicability and reducing the uncertainty of Fitness for Service methodologies, including defining critical feature dimensions, associated models &amp; response criteria.</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900" b="0" i="0" u="none" strike="noStrike" cap="none" normalizeH="0" baseline="0">
                <a:ln>
                  <a:noFill/>
                </a:ln>
                <a:solidFill>
                  <a:srgbClr val="333333"/>
                </a:solidFill>
                <a:effectLst/>
                <a:latin typeface="open-sans"/>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18471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2D05A-1C58-43E2-85E2-93620410F985}"/>
              </a:ext>
            </a:extLst>
          </p:cNvPr>
          <p:cNvSpPr>
            <a:spLocks noGrp="1"/>
          </p:cNvSpPr>
          <p:nvPr>
            <p:ph type="title"/>
          </p:nvPr>
        </p:nvSpPr>
        <p:spPr>
          <a:xfrm>
            <a:off x="1970716" y="662042"/>
            <a:ext cx="10116464" cy="851986"/>
          </a:xfrm>
        </p:spPr>
        <p:txBody>
          <a:bodyPr/>
          <a:lstStyle/>
          <a:p>
            <a:r>
              <a:rPr lang="en-US" sz="1200" b="1" dirty="0">
                <a:solidFill>
                  <a:srgbClr val="0050AA"/>
                </a:solidFill>
                <a:latin typeface="+mn-lt"/>
                <a:ea typeface="Verdana" panose="020B0604030504040204" pitchFamily="34" charset="0"/>
                <a:cs typeface="Verdana" panose="020B0604030504040204" pitchFamily="34" charset="0"/>
              </a:rPr>
              <a:t>TC Research Area Name: </a:t>
            </a:r>
            <a:r>
              <a:rPr lang="en-US" sz="1200" dirty="0">
                <a:ea typeface="Verdana" panose="020B0604030504040204" pitchFamily="34" charset="0"/>
                <a:cs typeface="Verdana" panose="020B0604030504040204" pitchFamily="34" charset="0"/>
              </a:rPr>
              <a:t>CORR – Crack Management (Part of SRP)</a:t>
            </a:r>
            <a:br>
              <a:rPr lang="en-US" sz="1200" b="1" dirty="0">
                <a:solidFill>
                  <a:srgbClr val="0050AA"/>
                </a:solidFill>
                <a:latin typeface="+mn-lt"/>
                <a:ea typeface="Verdana" panose="020B0604030504040204" pitchFamily="34" charset="0"/>
                <a:cs typeface="Verdana" panose="020B0604030504040204" pitchFamily="34" charset="0"/>
              </a:rPr>
            </a:br>
            <a:r>
              <a:rPr lang="en-US" sz="1200" b="1" dirty="0">
                <a:solidFill>
                  <a:srgbClr val="0050AA"/>
                </a:solidFill>
                <a:latin typeface="+mn-lt"/>
                <a:ea typeface="Verdana" panose="020B0604030504040204" pitchFamily="34" charset="0"/>
                <a:cs typeface="Verdana" panose="020B0604030504040204" pitchFamily="34" charset="0"/>
              </a:rPr>
              <a:t>Idea/Project Name: </a:t>
            </a:r>
            <a:r>
              <a:rPr lang="en-US" sz="1200" b="1" u="sng" dirty="0">
                <a:latin typeface="+mn-lt"/>
                <a:ea typeface="Verdana" panose="020B0604030504040204" pitchFamily="34" charset="0"/>
                <a:cs typeface="Verdana" panose="020B0604030504040204" pitchFamily="34" charset="0"/>
              </a:rPr>
              <a:t>EC-02-14</a:t>
            </a:r>
            <a:r>
              <a:rPr lang="en-US" sz="1200" b="1" dirty="0">
                <a:latin typeface="+mn-lt"/>
                <a:ea typeface="Verdana" panose="020B0604030504040204" pitchFamily="34" charset="0"/>
                <a:cs typeface="Verdana" panose="020B0604030504040204" pitchFamily="34" charset="0"/>
              </a:rPr>
              <a:t> </a:t>
            </a:r>
            <a:r>
              <a:rPr lang="en-US" altLang="en-US" sz="1200" dirty="0">
                <a:solidFill>
                  <a:srgbClr val="000000"/>
                </a:solidFill>
              </a:rPr>
              <a:t>Develop Best Practice Guidelines for Application of Machine Learning in Integrity Management Decisions </a:t>
            </a:r>
            <a:br>
              <a:rPr lang="en-US" sz="1200" b="1" dirty="0">
                <a:solidFill>
                  <a:srgbClr val="0050AA"/>
                </a:solidFill>
                <a:latin typeface="+mn-lt"/>
                <a:ea typeface="Verdana" panose="020B0604030504040204" pitchFamily="34" charset="0"/>
                <a:cs typeface="Verdana" panose="020B0604030504040204" pitchFamily="34" charset="0"/>
              </a:rPr>
            </a:br>
            <a:r>
              <a:rPr lang="en-US" sz="1200" b="1" dirty="0">
                <a:solidFill>
                  <a:srgbClr val="0050AA"/>
                </a:solidFill>
                <a:latin typeface="+mn-lt"/>
                <a:ea typeface="Verdana" panose="020B0604030504040204" pitchFamily="34" charset="0"/>
                <a:cs typeface="Verdana" panose="020B0604030504040204" pitchFamily="34" charset="0"/>
              </a:rPr>
              <a:t>Research Objective Alignment: </a:t>
            </a:r>
            <a:r>
              <a:rPr lang="en-US" sz="1200" b="1" dirty="0">
                <a:latin typeface="+mn-lt"/>
                <a:ea typeface="Verdana" panose="020B0604030504040204" pitchFamily="34" charset="0"/>
                <a:cs typeface="Verdana" panose="020B0604030504040204" pitchFamily="34" charset="0"/>
              </a:rPr>
              <a:t>Define, understand, and improve the key practices, including models, involved with the design, construction, and integrity management of pipelines and related facilities.  </a:t>
            </a:r>
            <a:br>
              <a:rPr lang="en-US" sz="1200" b="1" dirty="0">
                <a:latin typeface="+mn-lt"/>
                <a:ea typeface="Verdana" panose="020B0604030504040204" pitchFamily="34" charset="0"/>
                <a:cs typeface="Verdana" panose="020B0604030504040204" pitchFamily="34" charset="0"/>
              </a:rPr>
            </a:br>
            <a:endParaRPr lang="en-US" sz="1200" dirty="0"/>
          </a:p>
        </p:txBody>
      </p:sp>
      <p:sp>
        <p:nvSpPr>
          <p:cNvPr id="6" name="Text Box 773">
            <a:extLst>
              <a:ext uri="{FF2B5EF4-FFF2-40B4-BE49-F238E27FC236}">
                <a16:creationId xmlns:a16="http://schemas.microsoft.com/office/drawing/2014/main" id="{88F809CD-64BC-4C09-AB65-45BFABC0ADEB}"/>
              </a:ext>
            </a:extLst>
          </p:cNvPr>
          <p:cNvSpPr txBox="1">
            <a:spLocks noChangeArrowheads="1"/>
          </p:cNvSpPr>
          <p:nvPr/>
        </p:nvSpPr>
        <p:spPr bwMode="auto">
          <a:xfrm>
            <a:off x="154532" y="3180082"/>
            <a:ext cx="5484850" cy="3677918"/>
          </a:xfrm>
          <a:prstGeom prst="rect">
            <a:avLst/>
          </a:prstGeom>
          <a:noFill/>
          <a:ln w="9525">
            <a:noFill/>
            <a:miter lim="800000"/>
            <a:headEnd/>
            <a:tailEnd/>
          </a:ln>
        </p:spPr>
        <p:txBody>
          <a:bodyPr wrap="square" lIns="91429" tIns="45714" rIns="91429" bIns="45714">
            <a:spAutoFit/>
          </a:bodyPr>
          <a:lstStyle/>
          <a:p>
            <a:pPr marL="0" marR="0" lvl="0" indent="0" algn="l" defTabSz="914293"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4EA4"/>
                </a:solidFill>
                <a:effectLst/>
                <a:uLnTx/>
                <a:uFillTx/>
                <a:latin typeface="Arial"/>
                <a:ea typeface="Verdana" panose="020B0604030504040204" pitchFamily="34" charset="0"/>
                <a:cs typeface="Verdana" panose="020B0604030504040204" pitchFamily="34" charset="0"/>
              </a:rPr>
              <a:t>Idea/Project Overview</a:t>
            </a:r>
          </a:p>
          <a:p>
            <a:pPr marL="0" marR="0" lvl="0" indent="0" algn="l" defTabSz="914293"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04EA4"/>
              </a:solidFill>
              <a:effectLst/>
              <a:uLnTx/>
              <a:uFillTx/>
              <a:latin typeface="Arial"/>
              <a:ea typeface="Verdana" panose="020B0604030504040204" pitchFamily="34" charset="0"/>
              <a:cs typeface="Verdana" panose="020B0604030504040204" pitchFamily="34" charset="0"/>
            </a:endParaRP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Brief description of technology: </a:t>
            </a: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Arial" panose="020B0604020202020204" pitchFamily="34" charset="0"/>
              </a:rPr>
              <a:t>The main objective of this project is to develop a guidance document on the application of ML for integrity related decision making. This will include specific use cases, example implementations, and interpretation/visualization of results, of ML methods.  </a:t>
            </a:r>
          </a:p>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 </a:t>
            </a: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Goal/Deliverables: </a:t>
            </a: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Guidance document on the application of machine learning with demonstrated case study.</a:t>
            </a:r>
          </a:p>
          <a:p>
            <a:pPr marL="0" marR="0" lvl="0" indent="0" algn="l" defTabSz="914293" rtl="0" eaLnBrk="1" fontAlgn="auto" latinLnBrk="0" hangingPunct="1">
              <a:lnSpc>
                <a:spcPct val="100000"/>
              </a:lnSpc>
              <a:spcBef>
                <a:spcPts val="0"/>
              </a:spcBef>
              <a:spcAft>
                <a:spcPts val="600"/>
              </a:spcAft>
              <a:buClrTx/>
              <a:buSzTx/>
              <a:buFontTx/>
              <a:buNone/>
              <a:tabLst/>
              <a:defRPr/>
            </a:pPr>
            <a:endParaRPr kumimoji="0" lang="en-US" sz="1100" b="1" i="0" u="none" strike="noStrike" kern="1200" cap="none" spc="0" normalizeH="0" baseline="0" noProof="0" dirty="0">
              <a:ln>
                <a:noFill/>
              </a:ln>
              <a:solidFill>
                <a:srgbClr val="1F497D"/>
              </a:solidFill>
              <a:effectLst/>
              <a:uLnTx/>
              <a:uFillTx/>
              <a:latin typeface="Arial"/>
              <a:ea typeface="+mn-ea"/>
              <a:cs typeface="Arial" panose="020B0604020202020204" pitchFamily="34" charset="0"/>
            </a:endParaRP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srgbClr val="1F497D"/>
                </a:solidFill>
                <a:effectLst/>
                <a:uLnTx/>
                <a:uFillTx/>
                <a:latin typeface="Arial"/>
                <a:ea typeface="+mn-ea"/>
                <a:cs typeface="Arial" panose="020B0604020202020204" pitchFamily="34" charset="0"/>
              </a:rPr>
              <a:t> </a:t>
            </a: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Challenges Risks &amp; Mitigations: </a:t>
            </a: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Case study requires data from operator members, adds some uncertainty to timelines given differences in internal processes to share data. Sufficient amount of data has been collected to allow the case study. </a:t>
            </a:r>
            <a:endPar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endParaRPr>
          </a:p>
          <a:p>
            <a:pPr marL="0" marR="0" lvl="0" indent="0" algn="l" defTabSz="914293" rtl="0" eaLnBrk="1" fontAlgn="auto" latinLnBrk="0" hangingPunct="1">
              <a:lnSpc>
                <a:spcPct val="100000"/>
              </a:lnSpc>
              <a:spcBef>
                <a:spcPts val="0"/>
              </a:spcBef>
              <a:spcAft>
                <a:spcPts val="600"/>
              </a:spcAft>
              <a:buClrTx/>
              <a:buSzTx/>
              <a:buFontTx/>
              <a:buNone/>
              <a:tabLst/>
              <a:defRPr/>
            </a:pPr>
            <a:endPar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endParaRP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Strategic Driver Alignment: </a:t>
            </a: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Arial" panose="020B0604020202020204" pitchFamily="34" charset="0"/>
              </a:rPr>
              <a:t>This project is part of Crack Management SRP. Application of the case study is on SCC susceptibility.</a:t>
            </a:r>
          </a:p>
          <a:p>
            <a:pPr marL="0" marR="0" lvl="0" indent="0" algn="l" defTabSz="914293" rtl="0" eaLnBrk="1" fontAlgn="auto" latinLnBrk="0" hangingPunct="1">
              <a:lnSpc>
                <a:spcPct val="100000"/>
              </a:lnSpc>
              <a:spcBef>
                <a:spcPts val="0"/>
              </a:spcBef>
              <a:spcAft>
                <a:spcPts val="600"/>
              </a:spcAft>
              <a:buClrTx/>
              <a:buSzTx/>
              <a:buFontTx/>
              <a:buNone/>
              <a:tabLst/>
              <a:defRPr/>
            </a:pPr>
            <a:endParaRPr kumimoji="0" lang="en-US" sz="1100" b="1" i="0" u="none" strike="noStrike" kern="1200" cap="none" spc="0" normalizeH="0" baseline="0" noProof="0" dirty="0">
              <a:ln>
                <a:noFill/>
              </a:ln>
              <a:solidFill>
                <a:srgbClr val="0070C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A7D56749-7564-44EF-AD7E-ABF80F4D2CD1}"/>
              </a:ext>
            </a:extLst>
          </p:cNvPr>
          <p:cNvSpPr/>
          <p:nvPr/>
        </p:nvSpPr>
        <p:spPr>
          <a:xfrm>
            <a:off x="6337652" y="3180082"/>
            <a:ext cx="4199055" cy="1669688"/>
          </a:xfrm>
          <a:prstGeom prst="rect">
            <a:avLst/>
          </a:prstGeom>
        </p:spPr>
        <p:txBody>
          <a:bodyPr wrap="square">
            <a:spAutoFit/>
          </a:bodyPr>
          <a:lstStyle/>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100" b="1" i="0" u="none" strike="noStrike" kern="1200" cap="none" spc="0" normalizeH="0" baseline="0" noProof="0" dirty="0">
                <a:ln>
                  <a:noFill/>
                </a:ln>
                <a:solidFill>
                  <a:srgbClr val="034EA1"/>
                </a:solidFill>
                <a:effectLst/>
                <a:uLnTx/>
                <a:uFillTx/>
                <a:latin typeface="Arial"/>
                <a:ea typeface="Verdana" panose="020B0604030504040204" pitchFamily="34" charset="0"/>
                <a:cs typeface="Verdana" panose="020B0604030504040204" pitchFamily="34" charset="0"/>
              </a:rPr>
              <a:t>Time Line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Stage one, duration 6-8 months </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Drafting the machine learning guidance document</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Collect data for the case study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100" b="1" i="0" u="none" strike="noStrike" kern="1200" cap="none" spc="0" normalizeH="0" baseline="0" noProof="0" dirty="0">
              <a:ln>
                <a:noFill/>
              </a:ln>
              <a:solidFill>
                <a:prstClr val="black"/>
              </a:solidFill>
              <a:effectLst/>
              <a:uLnTx/>
              <a:uFillTx/>
              <a:latin typeface="Arial"/>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Stage two, duration 16-18 months </a:t>
            </a:r>
          </a:p>
          <a:p>
            <a:pPr marL="171450" marR="0" lvl="0" indent="-171450" algn="l" defTabSz="914293"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Expert peer review of guidance document</a:t>
            </a:r>
          </a:p>
          <a:p>
            <a:pPr marL="171450" marR="0" lvl="0" indent="-171450" algn="l" defTabSz="914293"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Perform the case study</a:t>
            </a:r>
          </a:p>
          <a:p>
            <a:pPr marL="171450" marR="0" lvl="0" indent="-171450" algn="l" defTabSz="914293"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5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Deliver the final report </a:t>
            </a:r>
          </a:p>
        </p:txBody>
      </p:sp>
      <p:sp>
        <p:nvSpPr>
          <p:cNvPr id="5" name="Content Placeholder 4">
            <a:extLst>
              <a:ext uri="{FF2B5EF4-FFF2-40B4-BE49-F238E27FC236}">
                <a16:creationId xmlns:a16="http://schemas.microsoft.com/office/drawing/2014/main" id="{64A1FBD1-6DDD-4BC4-BEAC-4E7BB332C265}"/>
              </a:ext>
            </a:extLst>
          </p:cNvPr>
          <p:cNvSpPr>
            <a:spLocks noGrp="1"/>
          </p:cNvSpPr>
          <p:nvPr>
            <p:ph idx="1"/>
          </p:nvPr>
        </p:nvSpPr>
        <p:spPr>
          <a:xfrm>
            <a:off x="6323300" y="5125323"/>
            <a:ext cx="3613200" cy="377547"/>
          </a:xfrm>
        </p:spPr>
        <p:txBody>
          <a:bodyPr/>
          <a:lstStyle/>
          <a:p>
            <a:pPr marL="0" indent="0">
              <a:buNone/>
            </a:pPr>
            <a:r>
              <a:rPr lang="en-US" sz="1050" dirty="0">
                <a:solidFill>
                  <a:srgbClr val="034EA1"/>
                </a:solidFill>
              </a:rPr>
              <a:t>  </a:t>
            </a:r>
            <a:r>
              <a:rPr lang="en-US" sz="1100" dirty="0">
                <a:solidFill>
                  <a:srgbClr val="034EA1"/>
                </a:solidFill>
              </a:rPr>
              <a:t>Budget: </a:t>
            </a:r>
            <a:r>
              <a:rPr lang="en-US" sz="1100" b="0" dirty="0">
                <a:solidFill>
                  <a:schemeClr val="tx1"/>
                </a:solidFill>
              </a:rPr>
              <a:t>$242,400 – Invoiced to date $107,742</a:t>
            </a:r>
          </a:p>
        </p:txBody>
      </p:sp>
      <p:graphicFrame>
        <p:nvGraphicFramePr>
          <p:cNvPr id="11" name="Group 780">
            <a:extLst>
              <a:ext uri="{FF2B5EF4-FFF2-40B4-BE49-F238E27FC236}">
                <a16:creationId xmlns:a16="http://schemas.microsoft.com/office/drawing/2014/main" id="{CACFBF96-976E-4FB8-AD25-301AA8F87812}"/>
              </a:ext>
            </a:extLst>
          </p:cNvPr>
          <p:cNvGraphicFramePr>
            <a:graphicFrameLocks noGrp="1"/>
          </p:cNvGraphicFramePr>
          <p:nvPr>
            <p:extLst>
              <p:ext uri="{D42A27DB-BD31-4B8C-83A1-F6EECF244321}">
                <p14:modId xmlns:p14="http://schemas.microsoft.com/office/powerpoint/2010/main" val="1434253812"/>
              </p:ext>
            </p:extLst>
          </p:nvPr>
        </p:nvGraphicFramePr>
        <p:xfrm>
          <a:off x="154532" y="1463842"/>
          <a:ext cx="11932648" cy="1631818"/>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Mohammad Al-Amin, TC Energy</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December 2025</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Mohsen Achour, ConocoPhillips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kern="1200" cap="none" normalizeH="0" baseline="0" dirty="0">
                          <a:ln>
                            <a:noFill/>
                          </a:ln>
                          <a:solidFill>
                            <a:schemeClr val="tx1"/>
                          </a:solidFill>
                          <a:effectLst/>
                          <a:latin typeface="+mn-lt"/>
                          <a:ea typeface="+mn-ea"/>
                          <a:cs typeface="+mn-cs"/>
                        </a:rPr>
                        <a:t>The final outcome of this project is a guidance document for application of machine learning for pipeline integrity management decisions.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tx1"/>
                          </a:solidFill>
                          <a:effectLst/>
                          <a:latin typeface="+mn-lt"/>
                          <a:ea typeface="+mn-ea"/>
                          <a:cs typeface="+mn-cs"/>
                        </a:rPr>
                        <a:t>Pipeline Integrity professionals can leverage the final report to develop ML models/methods for solving complex problems by utilizing the vast amount of data collected during pipeline system operation and maintenance activities.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No pilot needed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14753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2D05A-1C58-43E2-85E2-93620410F985}"/>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b="1" dirty="0">
                <a:latin typeface="+mn-lt"/>
                <a:ea typeface="Verdana" panose="020B0604030504040204" pitchFamily="34" charset="0"/>
                <a:cs typeface="Verdana" panose="020B0604030504040204" pitchFamily="34" charset="0"/>
              </a:rPr>
              <a:t>Internal Corrosion Management and Mitigation</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Idea/Project Name: </a:t>
            </a:r>
            <a:r>
              <a:rPr lang="en-US" sz="1400" b="1" u="sng" dirty="0">
                <a:latin typeface="+mn-lt"/>
                <a:ea typeface="Verdana" panose="020B0604030504040204" pitchFamily="34" charset="0"/>
                <a:cs typeface="Verdana" panose="020B0604030504040204" pitchFamily="34" charset="0"/>
              </a:rPr>
              <a:t>IC-07-07</a:t>
            </a:r>
            <a:r>
              <a:rPr lang="en-US" sz="1400" b="1" dirty="0">
                <a:latin typeface="+mn-lt"/>
                <a:ea typeface="Verdana" panose="020B0604030504040204" pitchFamily="34" charset="0"/>
                <a:cs typeface="Verdana" panose="020B0604030504040204" pitchFamily="34" charset="0"/>
              </a:rPr>
              <a:t> Gap analysis for internal corrosion management on deadlegs</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b="1" dirty="0">
                <a:latin typeface="+mn-lt"/>
                <a:ea typeface="Verdana" panose="020B0604030504040204" pitchFamily="34" charset="0"/>
                <a:cs typeface="Verdana" panose="020B0604030504040204" pitchFamily="34" charset="0"/>
              </a:rPr>
              <a:t>Define, understand and improve the key practices, including models, involved in the design, construction and integrity management of pipelines and related facilities.</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8F809CD-64BC-4C09-AB65-45BFABC0ADEB}"/>
              </a:ext>
            </a:extLst>
          </p:cNvPr>
          <p:cNvSpPr txBox="1">
            <a:spLocks noChangeArrowheads="1"/>
          </p:cNvSpPr>
          <p:nvPr/>
        </p:nvSpPr>
        <p:spPr bwMode="auto">
          <a:xfrm>
            <a:off x="105286" y="3117156"/>
            <a:ext cx="7795749" cy="3631751"/>
          </a:xfrm>
          <a:prstGeom prst="rect">
            <a:avLst/>
          </a:prstGeom>
          <a:noFill/>
          <a:ln w="9525">
            <a:noFill/>
            <a:miter lim="800000"/>
            <a:headEnd/>
            <a:tailEnd/>
          </a:ln>
        </p:spPr>
        <p:txBody>
          <a:bodyPr wrap="square" lIns="91429" tIns="45714" rIns="91429" bIns="45714">
            <a:spAutoFit/>
          </a:bodyPr>
          <a:lstStyle/>
          <a:p>
            <a:pPr marL="0" marR="0" lvl="0" indent="0" algn="l" defTabSz="914293"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4EA4"/>
                </a:solidFill>
                <a:effectLst/>
                <a:uLnTx/>
                <a:uFillTx/>
                <a:latin typeface="Arial"/>
                <a:ea typeface="Verdana" panose="020B0604030504040204" pitchFamily="34" charset="0"/>
                <a:cs typeface="Verdana" panose="020B0604030504040204" pitchFamily="34" charset="0"/>
              </a:rPr>
              <a:t>Idea/Project Overview</a:t>
            </a:r>
          </a:p>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Brief description of technology: </a:t>
            </a: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The project address internal corrosion management in pipeline dead legs (stagnant or low flow piping sections that pose significant corrosion risk). Through a three-phase approach, the research will establish a framework, conduct operator interview and literature review to identify gaps in current practice and develop a strategic roadmap of research projects. </a:t>
            </a:r>
          </a:p>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Goal/Deliverables:</a:t>
            </a: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A dead leg management framework</a:t>
            </a: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Report summarizing the findings from the operator interviews, including a summary of current industry practices, gaps identified and categorized by framework element, barrier and priority and any additional gaps identified</a:t>
            </a: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Catalog of literature and technology tagged to the specific parts of the dead leg management framework and identified gaps</a:t>
            </a: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A list of identified gaps organized and prioritized with a summary of the current state of each gap including relevant document &amp; technologies.</a:t>
            </a: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A written roadmap that details actions, timeline and responsivities</a:t>
            </a:r>
          </a:p>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Challenges Risks &amp; Mitigations:</a:t>
            </a: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Low Operator participation and Various dead leg configuration &amp; operation condition which shall be addressed through diverse interview and questionnaire approach and one to one discussion with operators</a:t>
            </a:r>
          </a:p>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Strategic Driver Alignment:</a:t>
            </a:r>
            <a:endParaRPr kumimoji="0" lang="en-US" sz="10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a:p>
            <a:pPr marL="171450" marR="0" lvl="0" indent="-171450" algn="l" defTabSz="914293"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Define, understand and improve the key practices involved in integrity management of dead legs and create roadmap  for future PRCI projects</a:t>
            </a:r>
            <a:endParaRPr kumimoji="0" lang="en-US" sz="1000" b="1" i="0" u="none" strike="noStrike" kern="1200" cap="none" spc="0" normalizeH="0" baseline="0" noProof="0" dirty="0">
              <a:ln>
                <a:noFill/>
              </a:ln>
              <a:solidFill>
                <a:srgbClr val="0070C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A7D56749-7564-44EF-AD7E-ABF80F4D2CD1}"/>
              </a:ext>
            </a:extLst>
          </p:cNvPr>
          <p:cNvSpPr/>
          <p:nvPr/>
        </p:nvSpPr>
        <p:spPr>
          <a:xfrm>
            <a:off x="7785819" y="3117156"/>
            <a:ext cx="4199055" cy="1931298"/>
          </a:xfrm>
          <a:prstGeom prst="rect">
            <a:avLst/>
          </a:prstGeom>
        </p:spPr>
        <p:txBody>
          <a:bodyPr wrap="square">
            <a:spAutoFit/>
          </a:bodyPr>
          <a:lstStyle/>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000" b="1" i="0" u="none" strike="noStrike" kern="1200" cap="none" spc="0" normalizeH="0" baseline="0" noProof="0" dirty="0">
                <a:ln>
                  <a:noFill/>
                </a:ln>
                <a:solidFill>
                  <a:srgbClr val="034EA1"/>
                </a:solidFill>
                <a:effectLst/>
                <a:uLnTx/>
                <a:uFillTx/>
                <a:latin typeface="Arial"/>
                <a:ea typeface="Verdana" panose="020B0604030504040204" pitchFamily="34" charset="0"/>
                <a:cs typeface="Verdana" panose="020B0604030504040204" pitchFamily="34" charset="0"/>
              </a:rPr>
              <a:t>Time Line</a:t>
            </a:r>
          </a:p>
          <a:p>
            <a:pPr marL="171450" marR="0" lvl="0" indent="-171450" algn="l" defTabSz="914293"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 project starts on June 2025 and end on Feb 2026</a:t>
            </a:r>
          </a:p>
          <a:p>
            <a:pPr marL="171450" marR="0" lvl="0" indent="-171450" algn="l" defTabSz="914293"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The project has five milestones:</a:t>
            </a:r>
          </a:p>
          <a:p>
            <a:pPr marL="685800" marR="0" lvl="1" indent="-228600" algn="l" defTabSz="914293" rtl="0" eaLnBrk="1" fontAlgn="auto" latinLnBrk="0" hangingPunct="1">
              <a:lnSpc>
                <a:spcPct val="100000"/>
              </a:lnSpc>
              <a:spcBef>
                <a:spcPts val="0"/>
              </a:spcBef>
              <a:spcAft>
                <a:spcPts val="600"/>
              </a:spcAft>
              <a:buClrTx/>
              <a:buSzTx/>
              <a:buFont typeface="+mj-lt"/>
              <a:buAutoNum type="arabicPeriod"/>
              <a:tabLst/>
              <a:defRPr/>
            </a:pPr>
            <a:r>
              <a:rPr kumimoji="0" lang="en-US"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Framework Development &amp; Operator Interview</a:t>
            </a:r>
          </a:p>
          <a:p>
            <a:pPr marL="685800" marR="0" lvl="1" indent="-228600" algn="l" defTabSz="914293" rtl="0" eaLnBrk="1" fontAlgn="auto" latinLnBrk="0" hangingPunct="1">
              <a:lnSpc>
                <a:spcPct val="100000"/>
              </a:lnSpc>
              <a:spcBef>
                <a:spcPts val="0"/>
              </a:spcBef>
              <a:spcAft>
                <a:spcPts val="600"/>
              </a:spcAft>
              <a:buClrTx/>
              <a:buSzTx/>
              <a:buFont typeface="+mj-lt"/>
              <a:buAutoNum type="arabicPeriod"/>
              <a:tabLst/>
              <a:defRPr/>
            </a:pPr>
            <a:r>
              <a:rPr kumimoji="0" lang="en-US"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Literature Review &amp; Cataloging</a:t>
            </a:r>
          </a:p>
          <a:p>
            <a:pPr marL="685800" marR="0" lvl="1" indent="-228600" algn="l" defTabSz="914293" rtl="0" eaLnBrk="1" fontAlgn="auto" latinLnBrk="0" hangingPunct="1">
              <a:lnSpc>
                <a:spcPct val="100000"/>
              </a:lnSpc>
              <a:spcBef>
                <a:spcPts val="0"/>
              </a:spcBef>
              <a:spcAft>
                <a:spcPts val="600"/>
              </a:spcAft>
              <a:buClrTx/>
              <a:buSzTx/>
              <a:buFont typeface="+mj-lt"/>
              <a:buAutoNum type="arabicPeriod"/>
              <a:tabLst/>
              <a:defRPr/>
            </a:pPr>
            <a:r>
              <a:rPr kumimoji="0" lang="en-US"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Roadmap Development</a:t>
            </a:r>
          </a:p>
          <a:p>
            <a:pPr marL="685800" marR="0" lvl="1" indent="-228600" algn="l" defTabSz="914293" rtl="0" eaLnBrk="1" fontAlgn="auto" latinLnBrk="0" hangingPunct="1">
              <a:lnSpc>
                <a:spcPct val="100000"/>
              </a:lnSpc>
              <a:spcBef>
                <a:spcPts val="0"/>
              </a:spcBef>
              <a:spcAft>
                <a:spcPts val="600"/>
              </a:spcAft>
              <a:buClrTx/>
              <a:buSzTx/>
              <a:buFont typeface="+mj-lt"/>
              <a:buAutoNum type="arabicPeriod"/>
              <a:tabLst/>
              <a:defRPr/>
            </a:pPr>
            <a:r>
              <a:rPr kumimoji="0" lang="en-US"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Draft Report</a:t>
            </a:r>
          </a:p>
          <a:p>
            <a:pPr marL="685800" marR="0" lvl="1" indent="-228600" algn="l" defTabSz="914293" rtl="0" eaLnBrk="1" fontAlgn="auto" latinLnBrk="0" hangingPunct="1">
              <a:lnSpc>
                <a:spcPct val="100000"/>
              </a:lnSpc>
              <a:spcBef>
                <a:spcPts val="0"/>
              </a:spcBef>
              <a:spcAft>
                <a:spcPts val="600"/>
              </a:spcAft>
              <a:buClrTx/>
              <a:buSzTx/>
              <a:buFont typeface="+mj-lt"/>
              <a:buAutoNum type="arabicPeriod"/>
              <a:tabLst/>
              <a:defRPr/>
            </a:pPr>
            <a:r>
              <a:rPr kumimoji="0" lang="en-US" sz="10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rPr>
              <a:t>Final Report</a:t>
            </a:r>
          </a:p>
        </p:txBody>
      </p:sp>
      <p:sp>
        <p:nvSpPr>
          <p:cNvPr id="5" name="Content Placeholder 4">
            <a:extLst>
              <a:ext uri="{FF2B5EF4-FFF2-40B4-BE49-F238E27FC236}">
                <a16:creationId xmlns:a16="http://schemas.microsoft.com/office/drawing/2014/main" id="{64A1FBD1-6DDD-4BC4-BEAC-4E7BB332C265}"/>
              </a:ext>
            </a:extLst>
          </p:cNvPr>
          <p:cNvSpPr>
            <a:spLocks noGrp="1"/>
          </p:cNvSpPr>
          <p:nvPr>
            <p:ph idx="1"/>
          </p:nvPr>
        </p:nvSpPr>
        <p:spPr>
          <a:xfrm>
            <a:off x="7785819" y="5140718"/>
            <a:ext cx="3840501" cy="1529697"/>
          </a:xfrm>
        </p:spPr>
        <p:txBody>
          <a:bodyPr/>
          <a:lstStyle/>
          <a:p>
            <a:pPr marL="0" indent="0">
              <a:buNone/>
            </a:pPr>
            <a:r>
              <a:rPr lang="en-US" sz="1000" dirty="0">
                <a:solidFill>
                  <a:srgbClr val="034EA1"/>
                </a:solidFill>
              </a:rPr>
              <a:t>  Budget</a:t>
            </a:r>
          </a:p>
          <a:p>
            <a:r>
              <a:rPr lang="en-US" sz="1000" dirty="0">
                <a:solidFill>
                  <a:schemeClr val="tx1"/>
                </a:solidFill>
              </a:rPr>
              <a:t>The budget is allocated for 2025 for a total of $75,000  </a:t>
            </a:r>
            <a:r>
              <a:rPr lang="en-US" sz="1000" b="0" dirty="0">
                <a:solidFill>
                  <a:schemeClr val="tx1"/>
                </a:solidFill>
              </a:rPr>
              <a:t>($0 invoiced to date)</a:t>
            </a:r>
          </a:p>
          <a:p>
            <a:pPr lvl="1"/>
            <a:r>
              <a:rPr lang="en-US" sz="1000" dirty="0"/>
              <a:t>Phase 1: Workshop &amp; Interviews - $20,000</a:t>
            </a:r>
          </a:p>
          <a:p>
            <a:pPr lvl="1"/>
            <a:r>
              <a:rPr lang="en-US" sz="1000" dirty="0">
                <a:solidFill>
                  <a:schemeClr val="tx1"/>
                </a:solidFill>
              </a:rPr>
              <a:t>Phase II: Literature &amp; Technology Review - $20,000</a:t>
            </a:r>
          </a:p>
          <a:p>
            <a:pPr lvl="1"/>
            <a:r>
              <a:rPr lang="en-US" sz="1000" dirty="0"/>
              <a:t>Phase III: Develop Roadmap - $14,000</a:t>
            </a:r>
          </a:p>
          <a:p>
            <a:pPr lvl="1"/>
            <a:r>
              <a:rPr lang="en-US" sz="1000" dirty="0">
                <a:solidFill>
                  <a:schemeClr val="tx1"/>
                </a:solidFill>
              </a:rPr>
              <a:t>Draft &amp; Final Report - $21,000  </a:t>
            </a:r>
          </a:p>
        </p:txBody>
      </p:sp>
      <p:graphicFrame>
        <p:nvGraphicFramePr>
          <p:cNvPr id="11" name="Group 780">
            <a:extLst>
              <a:ext uri="{FF2B5EF4-FFF2-40B4-BE49-F238E27FC236}">
                <a16:creationId xmlns:a16="http://schemas.microsoft.com/office/drawing/2014/main" id="{CACFBF96-976E-4FB8-AD25-301AA8F87812}"/>
              </a:ext>
            </a:extLst>
          </p:cNvPr>
          <p:cNvGraphicFramePr>
            <a:graphicFrameLocks noGrp="1"/>
          </p:cNvGraphicFramePr>
          <p:nvPr>
            <p:extLst>
              <p:ext uri="{D42A27DB-BD31-4B8C-83A1-F6EECF244321}">
                <p14:modId xmlns:p14="http://schemas.microsoft.com/office/powerpoint/2010/main" val="2855844545"/>
              </p:ext>
            </p:extLst>
          </p:nvPr>
        </p:nvGraphicFramePr>
        <p:xfrm>
          <a:off x="154532" y="1463842"/>
          <a:ext cx="11932648" cy="1631818"/>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Abdullah Aldulaijan, Aramco</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Q1 2026 (Shifted from original plan Q4 2025)</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Mohsen Achour, ConocoPhillips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kern="1200" cap="none" normalizeH="0" baseline="0" dirty="0">
                          <a:ln>
                            <a:noFill/>
                          </a:ln>
                          <a:solidFill>
                            <a:schemeClr val="tx1"/>
                          </a:solidFill>
                          <a:effectLst/>
                          <a:latin typeface="+mn-lt"/>
                          <a:ea typeface="+mn-ea"/>
                          <a:cs typeface="+mn-cs"/>
                        </a:rPr>
                        <a:t>4-5, operators will be able to make better informed decision on dead leg management</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tx1"/>
                          </a:solidFill>
                          <a:effectLst/>
                          <a:latin typeface="+mn-lt"/>
                          <a:ea typeface="+mn-ea"/>
                          <a:cs typeface="+mn-cs"/>
                        </a:rPr>
                        <a:t>Project is intended to conduct gap analysis and understand operators current practice and challenges associated with dead legs management and provide framework as a guide. This will be used to guide future PRCI research and aid operators in their day to day activates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No pilot or field work trial needed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390582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2D05A-1C58-43E2-85E2-93620410F985}"/>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b="1" dirty="0">
                <a:latin typeface="+mn-lt"/>
                <a:ea typeface="Verdana" panose="020B0604030504040204" pitchFamily="34" charset="0"/>
                <a:cs typeface="Verdana" panose="020B0604030504040204" pitchFamily="34" charset="0"/>
              </a:rPr>
              <a:t>Crack Management</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Idea/Project Name: </a:t>
            </a:r>
            <a:r>
              <a:rPr lang="en-US" sz="1400" b="1" u="sng" dirty="0">
                <a:latin typeface="+mn-lt"/>
                <a:ea typeface="Verdana" panose="020B0604030504040204" pitchFamily="34" charset="0"/>
                <a:cs typeface="Verdana" panose="020B0604030504040204" pitchFamily="34" charset="0"/>
              </a:rPr>
              <a:t>SCC-05-04</a:t>
            </a:r>
            <a:r>
              <a:rPr lang="en-US" sz="1400" b="1" dirty="0">
                <a:latin typeface="+mn-lt"/>
                <a:ea typeface="Verdana" panose="020B0604030504040204" pitchFamily="34" charset="0"/>
                <a:cs typeface="Verdana" panose="020B0604030504040204" pitchFamily="34" charset="0"/>
              </a:rPr>
              <a:t> Cathodic Protection Criteria in Relation to SCC</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b="1" dirty="0">
                <a:latin typeface="+mn-lt"/>
                <a:ea typeface="Verdana" panose="020B0604030504040204" pitchFamily="34" charset="0"/>
                <a:cs typeface="Verdana" panose="020B0604030504040204" pitchFamily="34" charset="0"/>
              </a:rPr>
              <a:t>Define, understand and improve the key practices, including models, involved in the design, construction and integrity management of pipelines and related facilities.</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8F809CD-64BC-4C09-AB65-45BFABC0ADEB}"/>
              </a:ext>
            </a:extLst>
          </p:cNvPr>
          <p:cNvSpPr txBox="1">
            <a:spLocks noChangeArrowheads="1"/>
          </p:cNvSpPr>
          <p:nvPr/>
        </p:nvSpPr>
        <p:spPr bwMode="auto">
          <a:xfrm>
            <a:off x="150290" y="2929735"/>
            <a:ext cx="5701861" cy="3770251"/>
          </a:xfrm>
          <a:prstGeom prst="rect">
            <a:avLst/>
          </a:prstGeom>
          <a:noFill/>
          <a:ln w="9525">
            <a:noFill/>
            <a:miter lim="800000"/>
            <a:headEnd/>
            <a:tailEnd/>
          </a:ln>
        </p:spPr>
        <p:txBody>
          <a:bodyPr wrap="square" lIns="91429" tIns="45714" rIns="91429" bIns="45714">
            <a:spAutoFit/>
          </a:bodyPr>
          <a:lstStyle/>
          <a:p>
            <a:pPr defTabSz="914293" fontAlgn="auto">
              <a:spcBef>
                <a:spcPts val="0"/>
              </a:spcBef>
              <a:spcAft>
                <a:spcPts val="0"/>
              </a:spcAft>
            </a:pPr>
            <a:r>
              <a:rPr lang="en-US" sz="1100" dirty="0">
                <a:solidFill>
                  <a:srgbClr val="004EA4"/>
                </a:solidFill>
                <a:latin typeface="+mn-lt"/>
                <a:ea typeface="Verdana" panose="020B0604030504040204" pitchFamily="34" charset="0"/>
                <a:cs typeface="Verdana" panose="020B0604030504040204" pitchFamily="34" charset="0"/>
              </a:rPr>
              <a:t>Idea/Project</a:t>
            </a:r>
            <a:r>
              <a:rPr lang="en-US" sz="1100" b="1" dirty="0">
                <a:solidFill>
                  <a:srgbClr val="004EA4"/>
                </a:solidFill>
                <a:latin typeface="+mn-lt"/>
                <a:ea typeface="Verdana" panose="020B0604030504040204" pitchFamily="34" charset="0"/>
                <a:cs typeface="Verdana" panose="020B0604030504040204" pitchFamily="34" charset="0"/>
              </a:rPr>
              <a:t> Overview</a:t>
            </a:r>
          </a:p>
          <a:p>
            <a:pPr defTabSz="914293" fontAlgn="auto">
              <a:spcBef>
                <a:spcPts val="0"/>
              </a:spcBef>
              <a:spcAft>
                <a:spcPts val="0"/>
              </a:spcAft>
            </a:pPr>
            <a:endParaRPr lang="en-US" sz="1100" b="1" dirty="0">
              <a:solidFill>
                <a:srgbClr val="004EA4"/>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Brief description: </a:t>
            </a:r>
            <a:r>
              <a:rPr lang="en-US" sz="1100" b="0" dirty="0">
                <a:solidFill>
                  <a:prstClr val="black"/>
                </a:solidFill>
                <a:latin typeface="+mn-lt"/>
                <a:ea typeface="Verdana" panose="020B0604030504040204" pitchFamily="34" charset="0"/>
                <a:cs typeface="Verdana" panose="020B0604030504040204" pitchFamily="34" charset="0"/>
              </a:rPr>
              <a:t>PRCI Project Team identified the need to better understand the operational and environmental conditions that are needed to successfully control corrosion using 100 mV shift criterion with high pH SCC (</a:t>
            </a:r>
            <a:r>
              <a:rPr lang="en-US" sz="1100" b="0" dirty="0" err="1">
                <a:solidFill>
                  <a:prstClr val="black"/>
                </a:solidFill>
                <a:latin typeface="+mn-lt"/>
                <a:ea typeface="Verdana" panose="020B0604030504040204" pitchFamily="34" charset="0"/>
                <a:cs typeface="Verdana" panose="020B0604030504040204" pitchFamily="34" charset="0"/>
              </a:rPr>
              <a:t>HpHSCC</a:t>
            </a:r>
            <a:r>
              <a:rPr lang="en-US" sz="1100" b="0" dirty="0">
                <a:solidFill>
                  <a:prstClr val="black"/>
                </a:solidFill>
                <a:latin typeface="+mn-lt"/>
                <a:ea typeface="Verdana" panose="020B0604030504040204" pitchFamily="34" charset="0"/>
                <a:cs typeface="Verdana" panose="020B0604030504040204" pitchFamily="34" charset="0"/>
              </a:rPr>
              <a:t>) susceptible pipe.</a:t>
            </a:r>
          </a:p>
          <a:p>
            <a:pPr defTabSz="914293" fontAlgn="auto">
              <a:spcBef>
                <a:spcPts val="0"/>
              </a:spcBef>
              <a:spcAft>
                <a:spcPts val="600"/>
              </a:spcAft>
            </a:pPr>
            <a:r>
              <a:rPr lang="en-US" sz="1100" b="1" dirty="0">
                <a:solidFill>
                  <a:prstClr val="black"/>
                </a:solidFill>
                <a:latin typeface="+mn-lt"/>
                <a:ea typeface="Verdana" panose="020B0604030504040204" pitchFamily="34" charset="0"/>
                <a:cs typeface="Verdana" panose="020B0604030504040204" pitchFamily="34" charset="0"/>
              </a:rPr>
              <a:t> </a:t>
            </a:r>
          </a:p>
          <a:p>
            <a:pPr marL="171430"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Goal/Deliverables: </a:t>
            </a:r>
            <a:r>
              <a:rPr lang="en-US" sz="1100" b="0" dirty="0">
                <a:solidFill>
                  <a:prstClr val="black"/>
                </a:solidFill>
                <a:latin typeface="+mn-lt"/>
                <a:ea typeface="Verdana" panose="020B0604030504040204" pitchFamily="34" charset="0"/>
                <a:cs typeface="Verdana" panose="020B0604030504040204" pitchFamily="34" charset="0"/>
              </a:rPr>
              <a:t>The primary objective of this Phase 1 project is to rigorously assess the 100-mV polarization criterion for controlling </a:t>
            </a:r>
            <a:r>
              <a:rPr lang="en-US" sz="1100" b="0" dirty="0" err="1">
                <a:solidFill>
                  <a:prstClr val="black"/>
                </a:solidFill>
                <a:latin typeface="+mn-lt"/>
                <a:ea typeface="Verdana" panose="020B0604030504040204" pitchFamily="34" charset="0"/>
                <a:cs typeface="Verdana" panose="020B0604030504040204" pitchFamily="34" charset="0"/>
              </a:rPr>
              <a:t>HpHSCC</a:t>
            </a:r>
            <a:r>
              <a:rPr lang="en-US" sz="1100" b="0" dirty="0">
                <a:solidFill>
                  <a:prstClr val="black"/>
                </a:solidFill>
                <a:latin typeface="+mn-lt"/>
                <a:ea typeface="Verdana" panose="020B0604030504040204" pitchFamily="34" charset="0"/>
                <a:cs typeface="Verdana" panose="020B0604030504040204" pitchFamily="34" charset="0"/>
              </a:rPr>
              <a:t> in pipelines. Current understanding suggests that the 100mV polarization shift, originally established to mitigate SCC at localized anodic sites, may play a role only during Stage 2 crack growth—if at all. However, Stage 2 represents only a small fraction of a pipeline’s total service life due to its high crack growth rate (~3 mm/yr at 10⁻⁷ mm/s). </a:t>
            </a:r>
          </a:p>
          <a:p>
            <a:pPr defTabSz="914293" fontAlgn="auto">
              <a:spcBef>
                <a:spcPts val="0"/>
              </a:spcBef>
              <a:spcAft>
                <a:spcPts val="600"/>
              </a:spcAft>
            </a:pPr>
            <a:endParaRPr lang="en-US" sz="1100" dirty="0">
              <a:latin typeface="+mn-lt"/>
            </a:endParaRPr>
          </a:p>
          <a:p>
            <a:pPr marL="171430" indent="-171430" defTabSz="914293" fontAlgn="auto">
              <a:spcBef>
                <a:spcPts val="0"/>
              </a:spcBef>
              <a:spcAft>
                <a:spcPts val="600"/>
              </a:spcAft>
              <a:buFont typeface="Wingdings" pitchFamily="2" charset="2"/>
              <a:buChar char="§"/>
            </a:pPr>
            <a:r>
              <a:rPr lang="en-US" sz="1100" dirty="0">
                <a:latin typeface="+mn-lt"/>
              </a:rPr>
              <a:t> </a:t>
            </a:r>
            <a:r>
              <a:rPr lang="en-US" sz="1100" b="1" dirty="0">
                <a:solidFill>
                  <a:prstClr val="black"/>
                </a:solidFill>
                <a:latin typeface="+mn-lt"/>
                <a:ea typeface="Verdana" panose="020B0604030504040204" pitchFamily="34" charset="0"/>
                <a:cs typeface="Verdana" panose="020B0604030504040204" pitchFamily="34" charset="0"/>
              </a:rPr>
              <a:t>Challenges Risks &amp; Mitigations: </a:t>
            </a:r>
            <a:r>
              <a:rPr lang="en-US" sz="1100" b="0" dirty="0">
                <a:solidFill>
                  <a:prstClr val="black"/>
                </a:solidFill>
                <a:latin typeface="+mn-lt"/>
                <a:ea typeface="Verdana" panose="020B0604030504040204" pitchFamily="34" charset="0"/>
                <a:cs typeface="Verdana" panose="020B0604030504040204" pitchFamily="34" charset="0"/>
              </a:rPr>
              <a:t>Collection of soil samples from member Operators.</a:t>
            </a:r>
          </a:p>
          <a:p>
            <a:pPr defTabSz="914293" fontAlgn="auto">
              <a:spcBef>
                <a:spcPts val="0"/>
              </a:spcBef>
              <a:spcAft>
                <a:spcPts val="600"/>
              </a:spcAft>
            </a:pPr>
            <a:endParaRPr lang="en-US" sz="1100" b="1" dirty="0">
              <a:solidFill>
                <a:prstClr val="black"/>
              </a:solidFill>
              <a:latin typeface="+mn-lt"/>
              <a:ea typeface="Verdana" panose="020B0604030504040204" pitchFamily="34" charset="0"/>
              <a:cs typeface="Verdana" panose="020B0604030504040204" pitchFamily="34" charset="0"/>
            </a:endParaRPr>
          </a:p>
          <a:p>
            <a:pPr marL="171430" indent="-171430" defTabSz="914293" fontAlgn="auto">
              <a:spcBef>
                <a:spcPts val="0"/>
              </a:spcBef>
              <a:spcAft>
                <a:spcPts val="600"/>
              </a:spcAft>
              <a:buFont typeface="Wingdings" pitchFamily="2" charset="2"/>
              <a:buChar char="§"/>
            </a:pPr>
            <a:r>
              <a:rPr lang="en-US" sz="1100" b="1" dirty="0">
                <a:solidFill>
                  <a:prstClr val="black"/>
                </a:solidFill>
                <a:latin typeface="+mn-lt"/>
                <a:ea typeface="Verdana" panose="020B0604030504040204" pitchFamily="34" charset="0"/>
                <a:cs typeface="Verdana" panose="020B0604030504040204" pitchFamily="34" charset="0"/>
              </a:rPr>
              <a:t>Strategic Driver Alignment: </a:t>
            </a:r>
            <a:r>
              <a:rPr lang="en-US" sz="1100" b="0" dirty="0">
                <a:solidFill>
                  <a:prstClr val="black"/>
                </a:solidFill>
                <a:latin typeface="+mn-lt"/>
                <a:ea typeface="Verdana" panose="020B0604030504040204" pitchFamily="34" charset="0"/>
                <a:cs typeface="Verdana" panose="020B0604030504040204" pitchFamily="34" charset="0"/>
              </a:rPr>
              <a:t>The report will identify the operational and environmental parameters that affect the likelihood of high pH SCC when the 100mV potential shift criterion is employed to prevent corrosion.  These parameters should include soil, temperature, coating type, operating stress, etc.</a:t>
            </a:r>
            <a:endParaRPr lang="en-US" sz="1100" b="1" dirty="0">
              <a:solidFill>
                <a:srgbClr val="0070C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A7D56749-7564-44EF-AD7E-ABF80F4D2CD1}"/>
              </a:ext>
            </a:extLst>
          </p:cNvPr>
          <p:cNvSpPr/>
          <p:nvPr/>
        </p:nvSpPr>
        <p:spPr>
          <a:xfrm>
            <a:off x="6341942" y="2929735"/>
            <a:ext cx="4199055" cy="1354217"/>
          </a:xfrm>
          <a:prstGeom prst="rect">
            <a:avLst/>
          </a:prstGeom>
        </p:spPr>
        <p:txBody>
          <a:bodyPr wrap="square">
            <a:spAutoFit/>
          </a:bodyPr>
          <a:lstStyle/>
          <a:p>
            <a:pPr defTabSz="914293" fontAlgn="auto">
              <a:spcBef>
                <a:spcPts val="0"/>
              </a:spcBef>
              <a:spcAft>
                <a:spcPts val="600"/>
              </a:spcAft>
            </a:pPr>
            <a:r>
              <a:rPr lang="en-US" sz="1100" b="1" dirty="0">
                <a:solidFill>
                  <a:srgbClr val="034EA1"/>
                </a:solidFill>
                <a:latin typeface="+mn-lt"/>
                <a:ea typeface="Verdana" panose="020B0604030504040204" pitchFamily="34" charset="0"/>
                <a:cs typeface="Verdana" panose="020B0604030504040204" pitchFamily="34" charset="0"/>
              </a:rPr>
              <a:t>Time Line</a:t>
            </a:r>
            <a:endParaRPr lang="en-US" sz="1100" dirty="0">
              <a:solidFill>
                <a:srgbClr val="034EA1"/>
              </a:solidFill>
              <a:latin typeface="+mn-lt"/>
              <a:ea typeface="Verdana" panose="020B0604030504040204" pitchFamily="34" charset="0"/>
              <a:cs typeface="Verdana" panose="020B0604030504040204" pitchFamily="34" charset="0"/>
            </a:endParaRPr>
          </a:p>
          <a:p>
            <a:pPr marL="0" indent="0">
              <a:buNone/>
            </a:pPr>
            <a:r>
              <a:rPr lang="en-US" sz="1100" dirty="0">
                <a:solidFill>
                  <a:schemeClr val="tx1"/>
                </a:solidFill>
                <a:latin typeface="+mn-lt"/>
              </a:rPr>
              <a:t>Year One – </a:t>
            </a:r>
            <a:r>
              <a:rPr lang="en-US" sz="1100" b="0" dirty="0">
                <a:solidFill>
                  <a:schemeClr val="tx1"/>
                </a:solidFill>
                <a:latin typeface="+mn-lt"/>
              </a:rPr>
              <a:t>Baseline data collection, experimental setup, and preliminary modeling.</a:t>
            </a:r>
          </a:p>
          <a:p>
            <a:pPr marL="0" indent="0">
              <a:buNone/>
            </a:pPr>
            <a:r>
              <a:rPr lang="en-US" sz="1100" dirty="0">
                <a:solidFill>
                  <a:schemeClr val="tx1"/>
                </a:solidFill>
                <a:latin typeface="+mn-lt"/>
              </a:rPr>
              <a:t>Year Two – </a:t>
            </a:r>
            <a:r>
              <a:rPr lang="en-US" sz="1100" b="0" dirty="0">
                <a:solidFill>
                  <a:schemeClr val="tx1"/>
                </a:solidFill>
                <a:latin typeface="+mn-lt"/>
              </a:rPr>
              <a:t>Mechanistic analysis, model refinement, and hybrid CP testing.</a:t>
            </a:r>
          </a:p>
          <a:p>
            <a:pPr marL="0" indent="0">
              <a:buNone/>
            </a:pPr>
            <a:r>
              <a:rPr lang="en-US" sz="1100" dirty="0">
                <a:solidFill>
                  <a:schemeClr val="tx1"/>
                </a:solidFill>
                <a:latin typeface="+mn-lt"/>
              </a:rPr>
              <a:t>Year Three – </a:t>
            </a:r>
            <a:r>
              <a:rPr lang="en-US" sz="1100" b="0" dirty="0">
                <a:solidFill>
                  <a:schemeClr val="tx1"/>
                </a:solidFill>
                <a:latin typeface="+mn-lt"/>
              </a:rPr>
              <a:t>Field validation, strategy finalization, and industry dissemination.</a:t>
            </a:r>
            <a:endParaRPr lang="en-US" sz="1050" b="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64A1FBD1-6DDD-4BC4-BEAC-4E7BB332C265}"/>
              </a:ext>
            </a:extLst>
          </p:cNvPr>
          <p:cNvSpPr>
            <a:spLocks noGrp="1"/>
          </p:cNvSpPr>
          <p:nvPr>
            <p:ph idx="1"/>
          </p:nvPr>
        </p:nvSpPr>
        <p:spPr>
          <a:xfrm>
            <a:off x="6323299" y="5125323"/>
            <a:ext cx="3651605" cy="415952"/>
          </a:xfrm>
        </p:spPr>
        <p:txBody>
          <a:bodyPr/>
          <a:lstStyle/>
          <a:p>
            <a:pPr marL="0" indent="0">
              <a:buNone/>
            </a:pPr>
            <a:r>
              <a:rPr lang="en-US" sz="1050" dirty="0">
                <a:solidFill>
                  <a:srgbClr val="034EA1"/>
                </a:solidFill>
              </a:rPr>
              <a:t>   </a:t>
            </a:r>
            <a:r>
              <a:rPr lang="en-US" sz="1100" dirty="0">
                <a:solidFill>
                  <a:srgbClr val="034EA1"/>
                </a:solidFill>
              </a:rPr>
              <a:t>Budget: </a:t>
            </a:r>
            <a:r>
              <a:rPr lang="en-US" sz="1100" b="0" dirty="0">
                <a:solidFill>
                  <a:schemeClr val="tx1"/>
                </a:solidFill>
              </a:rPr>
              <a:t>$300,000 – Invoiced to date $45,000</a:t>
            </a:r>
            <a:endParaRPr lang="en-US" sz="1100" dirty="0">
              <a:solidFill>
                <a:srgbClr val="034EA1"/>
              </a:solidFill>
            </a:endParaRPr>
          </a:p>
        </p:txBody>
      </p:sp>
      <p:graphicFrame>
        <p:nvGraphicFramePr>
          <p:cNvPr id="11" name="Group 780">
            <a:extLst>
              <a:ext uri="{FF2B5EF4-FFF2-40B4-BE49-F238E27FC236}">
                <a16:creationId xmlns:a16="http://schemas.microsoft.com/office/drawing/2014/main" id="{CACFBF96-976E-4FB8-AD25-301AA8F87812}"/>
              </a:ext>
            </a:extLst>
          </p:cNvPr>
          <p:cNvGraphicFramePr>
            <a:graphicFrameLocks noGrp="1"/>
          </p:cNvGraphicFramePr>
          <p:nvPr>
            <p:extLst>
              <p:ext uri="{D42A27DB-BD31-4B8C-83A1-F6EECF244321}">
                <p14:modId xmlns:p14="http://schemas.microsoft.com/office/powerpoint/2010/main" val="732774103"/>
              </p:ext>
            </p:extLst>
          </p:nvPr>
        </p:nvGraphicFramePr>
        <p:xfrm>
          <a:off x="154532" y="1463842"/>
          <a:ext cx="11932648" cy="1395785"/>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Charles Ratts, Williams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Fall 2028</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cap="none" normalizeH="0" baseline="0" dirty="0">
                          <a:ln>
                            <a:noFill/>
                          </a:ln>
                          <a:solidFill>
                            <a:schemeClr val="tx1"/>
                          </a:solidFill>
                          <a:effectLst/>
                          <a:latin typeface="+mn-lt"/>
                        </a:rPr>
                        <a:t>Mohsen Achour, ConocoPhillips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kern="1200" cap="none" normalizeH="0" baseline="0" dirty="0">
                          <a:ln>
                            <a:noFill/>
                          </a:ln>
                          <a:solidFill>
                            <a:schemeClr val="tx1"/>
                          </a:solidFill>
                          <a:effectLst/>
                          <a:latin typeface="+mn-lt"/>
                          <a:ea typeface="+mn-ea"/>
                          <a:cs typeface="+mn-cs"/>
                        </a:rPr>
                        <a:t>3 – Active R&amp;D Proof of Concept</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tx1"/>
                          </a:solidFill>
                          <a:effectLst/>
                          <a:latin typeface="+mn-lt"/>
                          <a:ea typeface="+mn-ea"/>
                          <a:cs typeface="+mn-cs"/>
                        </a:rPr>
                        <a:t>Pipeline integrity engineers; Corrosion and CP specialists; Operations and maintenance managers; Integrity management software developers; Field personnel involved in mitigation planning and ILI validation.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cap="none" normalizeH="0" baseline="0" dirty="0">
                          <a:ln>
                            <a:noFill/>
                          </a:ln>
                          <a:solidFill>
                            <a:schemeClr val="tx1"/>
                          </a:solidFill>
                          <a:effectLst/>
                          <a:latin typeface="+mn-lt"/>
                        </a:rPr>
                        <a:t>No pilot needed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003854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2D05A-1C58-43E2-85E2-93620410F985}"/>
              </a:ext>
            </a:extLst>
          </p:cNvPr>
          <p:cNvSpPr>
            <a:spLocks noGrp="1"/>
          </p:cNvSpPr>
          <p:nvPr>
            <p:ph type="title"/>
          </p:nvPr>
        </p:nvSpPr>
        <p:spPr>
          <a:xfrm>
            <a:off x="1970716" y="639327"/>
            <a:ext cx="9857317" cy="874701"/>
          </a:xfrm>
        </p:spPr>
        <p:txBody>
          <a:bodyPr/>
          <a:lstStyle/>
          <a:p>
            <a:r>
              <a:rPr lang="en-US" sz="1400" b="1" dirty="0">
                <a:solidFill>
                  <a:srgbClr val="0050AA"/>
                </a:solidFill>
                <a:latin typeface="+mn-lt"/>
                <a:ea typeface="Verdana" panose="020B0604030504040204" pitchFamily="34" charset="0"/>
                <a:cs typeface="Verdana" panose="020B0604030504040204" pitchFamily="34" charset="0"/>
              </a:rPr>
              <a:t>TC Research Area Name: </a:t>
            </a:r>
            <a:r>
              <a:rPr lang="en-US" sz="1400" b="1" dirty="0">
                <a:latin typeface="+mn-lt"/>
                <a:ea typeface="Verdana" panose="020B0604030504040204" pitchFamily="34" charset="0"/>
                <a:cs typeface="Verdana" panose="020B0604030504040204" pitchFamily="34" charset="0"/>
              </a:rPr>
              <a:t>CORR: Internal Corrosion Management and Mitigation</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Idea/Project Name: </a:t>
            </a:r>
            <a:r>
              <a:rPr lang="en-US" sz="1400" b="1" u="sng" dirty="0">
                <a:latin typeface="+mn-lt"/>
                <a:ea typeface="Verdana" panose="020B0604030504040204" pitchFamily="34" charset="0"/>
                <a:cs typeface="Verdana" panose="020B0604030504040204" pitchFamily="34" charset="0"/>
              </a:rPr>
              <a:t>Idea 3712 </a:t>
            </a:r>
            <a:r>
              <a:rPr lang="en-US" sz="1400" b="1" dirty="0">
                <a:latin typeface="+mn-lt"/>
                <a:ea typeface="Verdana" panose="020B0604030504040204" pitchFamily="34" charset="0"/>
                <a:cs typeface="Verdana" panose="020B0604030504040204" pitchFamily="34" charset="0"/>
              </a:rPr>
              <a:t>Testing the effectiveness of different types of maintenance pigs to clean pipelines</a:t>
            </a:r>
            <a:br>
              <a:rPr lang="en-US" sz="1400" b="1" dirty="0">
                <a:solidFill>
                  <a:srgbClr val="0050AA"/>
                </a:solidFill>
                <a:latin typeface="+mn-lt"/>
                <a:ea typeface="Verdana" panose="020B0604030504040204" pitchFamily="34" charset="0"/>
                <a:cs typeface="Verdana" panose="020B0604030504040204" pitchFamily="34" charset="0"/>
              </a:rPr>
            </a:br>
            <a:r>
              <a:rPr lang="en-US" sz="1400" b="1" dirty="0">
                <a:solidFill>
                  <a:srgbClr val="0050AA"/>
                </a:solidFill>
                <a:latin typeface="+mn-lt"/>
                <a:ea typeface="Verdana" panose="020B0604030504040204" pitchFamily="34" charset="0"/>
                <a:cs typeface="Verdana" panose="020B0604030504040204" pitchFamily="34" charset="0"/>
              </a:rPr>
              <a:t>Research Objective Alignment: </a:t>
            </a:r>
            <a:r>
              <a:rPr lang="en-US" sz="1400" b="1" dirty="0">
                <a:latin typeface="+mn-lt"/>
                <a:ea typeface="Verdana" panose="020B0604030504040204" pitchFamily="34" charset="0"/>
                <a:cs typeface="Verdana" panose="020B0604030504040204" pitchFamily="34" charset="0"/>
              </a:rPr>
              <a:t>Define, understand and improve the key practices involved in integrity management of pipelines and related facilities.</a:t>
            </a:r>
            <a:br>
              <a:rPr lang="en-US" sz="1400" b="1" dirty="0">
                <a:solidFill>
                  <a:srgbClr val="0050AA"/>
                </a:solidFill>
                <a:latin typeface="+mn-lt"/>
                <a:ea typeface="Verdana" panose="020B0604030504040204" pitchFamily="34" charset="0"/>
                <a:cs typeface="Verdana" panose="020B0604030504040204" pitchFamily="34" charset="0"/>
              </a:rPr>
            </a:br>
            <a:endParaRPr lang="en-US" sz="1400" dirty="0"/>
          </a:p>
        </p:txBody>
      </p:sp>
      <p:sp>
        <p:nvSpPr>
          <p:cNvPr id="6" name="Text Box 773">
            <a:extLst>
              <a:ext uri="{FF2B5EF4-FFF2-40B4-BE49-F238E27FC236}">
                <a16:creationId xmlns:a16="http://schemas.microsoft.com/office/drawing/2014/main" id="{88F809CD-64BC-4C09-AB65-45BFABC0ADEB}"/>
              </a:ext>
            </a:extLst>
          </p:cNvPr>
          <p:cNvSpPr txBox="1">
            <a:spLocks noChangeArrowheads="1"/>
          </p:cNvSpPr>
          <p:nvPr/>
        </p:nvSpPr>
        <p:spPr bwMode="auto">
          <a:xfrm>
            <a:off x="15670" y="2760380"/>
            <a:ext cx="8130554" cy="4078027"/>
          </a:xfrm>
          <a:prstGeom prst="rect">
            <a:avLst/>
          </a:prstGeom>
          <a:noFill/>
          <a:ln w="9525">
            <a:noFill/>
            <a:miter lim="800000"/>
            <a:headEnd/>
            <a:tailEnd/>
          </a:ln>
        </p:spPr>
        <p:txBody>
          <a:bodyPr wrap="square" lIns="91429" tIns="45714" rIns="91429" bIns="45714">
            <a:spAutoFit/>
          </a:bodyPr>
          <a:lstStyle/>
          <a:p>
            <a:pPr marL="0" marR="0" lvl="0" indent="0" algn="l" defTabSz="914293"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004EA4"/>
                </a:solidFill>
                <a:effectLst/>
                <a:uLnTx/>
                <a:uFillTx/>
                <a:latin typeface="Arial"/>
                <a:ea typeface="Verdana" panose="020B0604030504040204" pitchFamily="34" charset="0"/>
                <a:cs typeface="Verdana" panose="020B0604030504040204" pitchFamily="34" charset="0"/>
              </a:rPr>
              <a:t>Idea/Project Overview</a:t>
            </a:r>
          </a:p>
          <a:p>
            <a:pPr marL="0" marR="0" lvl="0" indent="0" algn="l" defTabSz="914293"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dirty="0">
              <a:ln>
                <a:noFill/>
              </a:ln>
              <a:solidFill>
                <a:srgbClr val="004EA4"/>
              </a:solidFill>
              <a:effectLst/>
              <a:uLnTx/>
              <a:uFillTx/>
              <a:latin typeface="Arial"/>
              <a:ea typeface="Verdana" panose="020B0604030504040204" pitchFamily="34" charset="0"/>
              <a:cs typeface="Verdana" panose="020B0604030504040204" pitchFamily="34" charset="0"/>
            </a:endParaRP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Brief description of technology: </a:t>
            </a: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Project aims to address knowledge gaps relating to application-specific cleaning pig selection (e.g., cleaning corrosion pits, removing water, removing biofilms, etc.).</a:t>
            </a:r>
            <a:endPar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endParaRP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Goal/Deliverables: </a:t>
            </a: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Report outlining results of flow loop and/or pull-through testing to measure the effectiveness of pigs in various cleaning applications.</a:t>
            </a:r>
          </a:p>
          <a:p>
            <a:pPr marL="628630" marR="0" lvl="1"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Obtain pipe with features/pits of various sizes. For each cleaning application, “dirty” the pipe as desired (e.g. paraffin, sludge, scale).</a:t>
            </a:r>
          </a:p>
          <a:p>
            <a:pPr marL="628630" marR="0" lvl="1"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Select pig design parameters to vary (e.g., disc urethane hardness/percent oversize, bypass percent/port orientation, brush orientation/material/thickness/flexibility, magnet strength/placement).</a:t>
            </a:r>
          </a:p>
          <a:p>
            <a:pPr marL="628630" marR="0" lvl="1"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Measure the volume and depth of material removed per pig pass.</a:t>
            </a:r>
            <a:endParaRPr kumimoji="0" lang="en-US" sz="1100" b="1" i="0" u="none" strike="noStrike" kern="1200" cap="none" spc="0" normalizeH="0" baseline="0" noProof="0" dirty="0">
              <a:ln>
                <a:noFill/>
              </a:ln>
              <a:solidFill>
                <a:srgbClr val="1F497D"/>
              </a:solidFill>
              <a:effectLst/>
              <a:uLnTx/>
              <a:uFillTx/>
              <a:latin typeface="Arial"/>
              <a:ea typeface="+mn-ea"/>
              <a:cs typeface="Arial" panose="020B0604020202020204" pitchFamily="34" charset="0"/>
            </a:endParaRP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Challenges Risks &amp; Mitigations:</a:t>
            </a:r>
          </a:p>
          <a:p>
            <a:pPr marL="628630" marR="0" lvl="1"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The experimental design was planned to be informed by IC-07-05, </a:t>
            </a:r>
            <a:r>
              <a:rPr kumimoji="0" lang="en-US" sz="1100" b="0" i="1"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Industry survey on the effectiveness of different types of maintenance pigs to clean pipelines.</a:t>
            </a:r>
          </a:p>
          <a:p>
            <a:pPr marL="628630" marR="0" lvl="1"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Based on initial results from the survey, there is not clear alignment on which pig design features should be prioritized for testing (wide variation in pigging practices). </a:t>
            </a:r>
          </a:p>
          <a:p>
            <a:pPr marL="628630" marR="0" lvl="1"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Additional work is needed to better identify gaps for testing—perhaps via workshops.</a:t>
            </a:r>
            <a:endPar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endParaRPr>
          </a:p>
          <a:p>
            <a:pPr marL="171430" marR="0" lvl="0"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1"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Strategic Driver Alignment:</a:t>
            </a:r>
          </a:p>
          <a:p>
            <a:pPr marL="628630" marR="0" lvl="1" indent="-171430" algn="l" defTabSz="914293" rtl="0" eaLnBrk="1" fontAlgn="auto" latinLnBrk="0" hangingPunct="1">
              <a:lnSpc>
                <a:spcPct val="100000"/>
              </a:lnSpc>
              <a:spcBef>
                <a:spcPts val="0"/>
              </a:spcBef>
              <a:spcAft>
                <a:spcPts val="600"/>
              </a:spcAft>
              <a:buClrTx/>
              <a:buSzTx/>
              <a:buFont typeface="Wingdings" pitchFamily="2" charset="2"/>
              <a:buChar char="§"/>
              <a:tabLst/>
              <a:defRPr/>
            </a:pPr>
            <a:r>
              <a:rPr kumimoji="0" lang="en-US" sz="1100" b="0" i="0" u="none" strike="noStrike" kern="1200" cap="none" spc="0" normalizeH="0" baseline="0" noProof="0" dirty="0">
                <a:ln>
                  <a:noFill/>
                </a:ln>
                <a:solidFill>
                  <a:prstClr val="black"/>
                </a:solidFill>
                <a:effectLst/>
                <a:uLnTx/>
                <a:uFillTx/>
                <a:latin typeface="Arial"/>
                <a:ea typeface="Verdana" panose="020B0604030504040204" pitchFamily="34" charset="0"/>
                <a:cs typeface="Verdana" panose="020B0604030504040204" pitchFamily="34" charset="0"/>
              </a:rPr>
              <a:t>Define, understand and improve the key practices involved in integrity management of pipelines and related facilities.</a:t>
            </a:r>
          </a:p>
        </p:txBody>
      </p:sp>
      <p:sp>
        <p:nvSpPr>
          <p:cNvPr id="8" name="Rectangle 7">
            <a:extLst>
              <a:ext uri="{FF2B5EF4-FFF2-40B4-BE49-F238E27FC236}">
                <a16:creationId xmlns:a16="http://schemas.microsoft.com/office/drawing/2014/main" id="{A7D56749-7564-44EF-AD7E-ABF80F4D2CD1}"/>
              </a:ext>
            </a:extLst>
          </p:cNvPr>
          <p:cNvSpPr/>
          <p:nvPr/>
        </p:nvSpPr>
        <p:spPr>
          <a:xfrm>
            <a:off x="8146225" y="2760380"/>
            <a:ext cx="3891244" cy="1685077"/>
          </a:xfrm>
          <a:prstGeom prst="rect">
            <a:avLst/>
          </a:prstGeom>
        </p:spPr>
        <p:txBody>
          <a:bodyPr wrap="square">
            <a:spAutoFit/>
          </a:bodyPr>
          <a:lstStyle/>
          <a:p>
            <a:pPr marL="0" marR="0" lvl="0" indent="0" algn="l" defTabSz="914293" rtl="0" eaLnBrk="1" fontAlgn="auto" latinLnBrk="0" hangingPunct="1">
              <a:lnSpc>
                <a:spcPct val="100000"/>
              </a:lnSpc>
              <a:spcBef>
                <a:spcPts val="0"/>
              </a:spcBef>
              <a:spcAft>
                <a:spcPts val="600"/>
              </a:spcAft>
              <a:buClrTx/>
              <a:buSzTx/>
              <a:buFontTx/>
              <a:buNone/>
              <a:tabLst/>
              <a:defRPr/>
            </a:pPr>
            <a:r>
              <a:rPr kumimoji="0" lang="en-US" sz="1100" b="1" i="0" u="none" strike="noStrike" kern="1200" cap="none" spc="0" normalizeH="0" baseline="0" noProof="0" dirty="0">
                <a:ln>
                  <a:noFill/>
                </a:ln>
                <a:solidFill>
                  <a:srgbClr val="034EA1"/>
                </a:solidFill>
                <a:effectLst/>
                <a:uLnTx/>
                <a:uFillTx/>
                <a:latin typeface="Arial"/>
                <a:ea typeface="Verdana" panose="020B0604030504040204" pitchFamily="34" charset="0"/>
                <a:cs typeface="Verdana" panose="020B0604030504040204" pitchFamily="34" charset="0"/>
              </a:rPr>
              <a:t>Time Line</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2-year project (TBD based on test scope)</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IC-07-05 recommendations:</a:t>
            </a:r>
          </a:p>
          <a:p>
            <a:pPr marL="628650" marR="0" lvl="1"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Flow loop testing (previous work was pull-through)</a:t>
            </a:r>
          </a:p>
          <a:p>
            <a:pPr marL="628650" marR="0" lvl="1"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 10-inch diameter (previous work was 4-inch)</a:t>
            </a:r>
          </a:p>
          <a:p>
            <a:pPr marL="628650" marR="0" lvl="1"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prstClr val="black"/>
                </a:solidFill>
                <a:effectLst/>
                <a:uLnTx/>
                <a:uFillTx/>
                <a:latin typeface="Arial"/>
                <a:ea typeface="+mn-ea"/>
                <a:cs typeface="Arial" panose="020B0604020202020204" pitchFamily="34" charset="0"/>
              </a:rPr>
              <a:t>Evaluate multiple flow velocities to simulate operating conditions</a:t>
            </a:r>
          </a:p>
          <a:p>
            <a:pPr marL="171450" marR="0" lvl="0" indent="-171450" algn="l" defTabSz="914293"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en-US" sz="105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5" name="Content Placeholder 4">
            <a:extLst>
              <a:ext uri="{FF2B5EF4-FFF2-40B4-BE49-F238E27FC236}">
                <a16:creationId xmlns:a16="http://schemas.microsoft.com/office/drawing/2014/main" id="{64A1FBD1-6DDD-4BC4-BEAC-4E7BB332C265}"/>
              </a:ext>
            </a:extLst>
          </p:cNvPr>
          <p:cNvSpPr>
            <a:spLocks noGrp="1"/>
          </p:cNvSpPr>
          <p:nvPr>
            <p:ph idx="1"/>
          </p:nvPr>
        </p:nvSpPr>
        <p:spPr>
          <a:xfrm>
            <a:off x="8146224" y="4799393"/>
            <a:ext cx="3801046" cy="1356362"/>
          </a:xfrm>
        </p:spPr>
        <p:txBody>
          <a:bodyPr/>
          <a:lstStyle/>
          <a:p>
            <a:pPr marL="0" indent="0">
              <a:buNone/>
            </a:pPr>
            <a:r>
              <a:rPr lang="en-US" sz="1100" dirty="0">
                <a:solidFill>
                  <a:srgbClr val="034EA1"/>
                </a:solidFill>
              </a:rPr>
              <a:t>Budget</a:t>
            </a:r>
          </a:p>
          <a:p>
            <a:r>
              <a:rPr lang="en-US" sz="1100" b="0" dirty="0">
                <a:solidFill>
                  <a:schemeClr val="tx1"/>
                </a:solidFill>
              </a:rPr>
              <a:t>Guess – Initial estimate: $500,000</a:t>
            </a:r>
          </a:p>
          <a:p>
            <a:r>
              <a:rPr lang="en-US" sz="1100" b="0" dirty="0">
                <a:solidFill>
                  <a:schemeClr val="tx1"/>
                </a:solidFill>
              </a:rPr>
              <a:t>Year 1 - $300,000</a:t>
            </a:r>
          </a:p>
          <a:p>
            <a:r>
              <a:rPr lang="en-US" sz="1100" b="0" dirty="0">
                <a:solidFill>
                  <a:schemeClr val="tx1"/>
                </a:solidFill>
              </a:rPr>
              <a:t>Year 2 - $200,000</a:t>
            </a:r>
          </a:p>
        </p:txBody>
      </p:sp>
      <p:graphicFrame>
        <p:nvGraphicFramePr>
          <p:cNvPr id="11" name="Group 780">
            <a:extLst>
              <a:ext uri="{FF2B5EF4-FFF2-40B4-BE49-F238E27FC236}">
                <a16:creationId xmlns:a16="http://schemas.microsoft.com/office/drawing/2014/main" id="{CACFBF96-976E-4FB8-AD25-301AA8F87812}"/>
              </a:ext>
            </a:extLst>
          </p:cNvPr>
          <p:cNvGraphicFramePr>
            <a:graphicFrameLocks noGrp="1"/>
          </p:cNvGraphicFramePr>
          <p:nvPr/>
        </p:nvGraphicFramePr>
        <p:xfrm>
          <a:off x="154532" y="1463842"/>
          <a:ext cx="11932648" cy="1296538"/>
        </p:xfrm>
        <a:graphic>
          <a:graphicData uri="http://schemas.openxmlformats.org/drawingml/2006/table">
            <a:tbl>
              <a:tblPr/>
              <a:tblGrid>
                <a:gridCol w="2254588">
                  <a:extLst>
                    <a:ext uri="{9D8B030D-6E8A-4147-A177-3AD203B41FA5}">
                      <a16:colId xmlns:a16="http://schemas.microsoft.com/office/drawing/2014/main" val="20000"/>
                    </a:ext>
                  </a:extLst>
                </a:gridCol>
                <a:gridCol w="4001465">
                  <a:extLst>
                    <a:ext uri="{9D8B030D-6E8A-4147-A177-3AD203B41FA5}">
                      <a16:colId xmlns:a16="http://schemas.microsoft.com/office/drawing/2014/main" val="20001"/>
                    </a:ext>
                  </a:extLst>
                </a:gridCol>
                <a:gridCol w="2104930">
                  <a:extLst>
                    <a:ext uri="{9D8B030D-6E8A-4147-A177-3AD203B41FA5}">
                      <a16:colId xmlns:a16="http://schemas.microsoft.com/office/drawing/2014/main" val="20002"/>
                    </a:ext>
                  </a:extLst>
                </a:gridCol>
                <a:gridCol w="3571665">
                  <a:extLst>
                    <a:ext uri="{9D8B030D-6E8A-4147-A177-3AD203B41FA5}">
                      <a16:colId xmlns:a16="http://schemas.microsoft.com/office/drawing/2014/main" val="20003"/>
                    </a:ext>
                  </a:extLst>
                </a:gridCol>
              </a:tblGrid>
              <a:tr h="338068">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Team Leader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Steven Arnold, Flint Hills Resources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Project Completion Estimation</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TC Chair</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Mohsen Achour, ConocoPhillips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kern="1200" cap="none" normalizeH="0" baseline="0" dirty="0">
                          <a:ln>
                            <a:noFill/>
                          </a:ln>
                          <a:solidFill>
                            <a:schemeClr val="bg1"/>
                          </a:solidFill>
                          <a:effectLst/>
                          <a:latin typeface="+mn-lt"/>
                          <a:ea typeface="+mn-ea"/>
                          <a:cs typeface="+mn-cs"/>
                        </a:rPr>
                        <a:t>TRL at Delivery</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kern="1200" cap="none" normalizeH="0" baseline="0" dirty="0">
                          <a:ln>
                            <a:noFill/>
                          </a:ln>
                          <a:solidFill>
                            <a:schemeClr val="tx1"/>
                          </a:solidFill>
                          <a:effectLst/>
                          <a:latin typeface="+mn-lt"/>
                          <a:ea typeface="+mn-ea"/>
                          <a:cs typeface="+mn-cs"/>
                        </a:rPr>
                        <a:t>5-6: Operators will be able to make better informed decisions on selection/design of maintenance pigs for the cleaning applications tested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27022">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bg1"/>
                          </a:solidFill>
                          <a:effectLst/>
                          <a:latin typeface="+mn-lt"/>
                        </a:rPr>
                        <a:t>Member Beneficiaries</a:t>
                      </a:r>
                    </a:p>
                  </a:txBody>
                  <a:tcPr marR="45720" marT="36576" marB="36576" anchor="ctr" horzOverflow="overflow">
                    <a:lnL w="12700" cap="flat" cmpd="sng" algn="ctr">
                      <a:solidFill>
                        <a:schemeClr val="tx1"/>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defRPr/>
                      </a:pPr>
                      <a:r>
                        <a:rPr kumimoji="0" lang="en-US" sz="1000" b="1" i="0" u="none" strike="noStrike" kern="1200" cap="none" normalizeH="0" baseline="0" dirty="0">
                          <a:ln>
                            <a:noFill/>
                          </a:ln>
                          <a:solidFill>
                            <a:schemeClr val="tx1"/>
                          </a:solidFill>
                          <a:effectLst/>
                          <a:latin typeface="+mn-lt"/>
                          <a:ea typeface="+mn-ea"/>
                          <a:cs typeface="+mn-cs"/>
                        </a:rPr>
                        <a:t>Maintenance (cleaning) pigging program owners</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288925" algn="l"/>
                          <a:tab pos="577850" algn="l"/>
                          <a:tab pos="863600" algn="l"/>
                          <a:tab pos="1831975" algn="l"/>
                        </a:tabLst>
                        <a:defRPr/>
                      </a:pPr>
                      <a:r>
                        <a:rPr kumimoji="0" lang="en-US" sz="1000" b="1" i="0" u="none" strike="noStrike" cap="none" normalizeH="0" baseline="0" dirty="0">
                          <a:ln>
                            <a:noFill/>
                          </a:ln>
                          <a:solidFill>
                            <a:schemeClr val="bg1"/>
                          </a:solidFill>
                          <a:effectLst/>
                          <a:latin typeface="+mn-lt"/>
                        </a:rPr>
                        <a:t>Pilot/Field trial needed? If yes, where &amp; target date</a:t>
                      </a:r>
                      <a:endParaRPr kumimoji="0" lang="en-US" sz="1000" b="0" i="0" u="none" strike="noStrike" cap="none" normalizeH="0" baseline="0" dirty="0">
                        <a:ln>
                          <a:noFill/>
                        </a:ln>
                        <a:solidFill>
                          <a:schemeClr val="bg1"/>
                        </a:solidFill>
                        <a:effectLst/>
                        <a:latin typeface="+mn-lt"/>
                      </a:endParaRP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EA4"/>
                    </a:solidFill>
                  </a:tcPr>
                </a:tc>
                <a:tc>
                  <a:txBody>
                    <a:bodyPr/>
                    <a:lstStyle/>
                    <a:p>
                      <a:pPr marL="0" marR="0" lvl="0" indent="0" algn="l" defTabSz="914400" rtl="0" eaLnBrk="1" fontAlgn="base" latinLnBrk="0" hangingPunct="1">
                        <a:lnSpc>
                          <a:spcPct val="110000"/>
                        </a:lnSpc>
                        <a:spcBef>
                          <a:spcPct val="0"/>
                        </a:spcBef>
                        <a:spcAft>
                          <a:spcPct val="25000"/>
                        </a:spcAft>
                        <a:buClrTx/>
                        <a:buSzTx/>
                        <a:buFontTx/>
                        <a:buNone/>
                        <a:tabLst>
                          <a:tab pos="457200" algn="l"/>
                          <a:tab pos="520700" algn="l"/>
                          <a:tab pos="1374775" algn="l"/>
                          <a:tab pos="1831975" algn="l"/>
                        </a:tabLst>
                      </a:pPr>
                      <a:r>
                        <a:rPr kumimoji="0" lang="en-US" sz="1000" b="1" i="0" u="none" strike="noStrike" cap="none" normalizeH="0" baseline="0" dirty="0">
                          <a:ln>
                            <a:noFill/>
                          </a:ln>
                          <a:solidFill>
                            <a:schemeClr val="tx1"/>
                          </a:solidFill>
                          <a:effectLst/>
                          <a:latin typeface="+mn-lt"/>
                        </a:rPr>
                        <a:t>Pull-through or flow loop testing. Location and date TBD.</a:t>
                      </a:r>
                    </a:p>
                  </a:txBody>
                  <a:tcPr marR="45720" marT="36576" marB="36576" anchor="ctr" horzOverflow="overflow">
                    <a:lnL w="12700" cap="flat" cmpd="sng" algn="ctr">
                      <a:solidFill>
                        <a:schemeClr val="bg1">
                          <a:lumMod val="8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06731066"/>
      </p:ext>
    </p:extLst>
  </p:cSld>
  <p:clrMapOvr>
    <a:masterClrMapping/>
  </p:clrMapOvr>
</p:sld>
</file>

<file path=ppt/theme/theme1.xml><?xml version="1.0" encoding="utf-8"?>
<a:theme xmlns:a="http://schemas.openxmlformats.org/drawingml/2006/main" name="eLoyalty PowerPoint Template">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Loyalty 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eLoyalty PowerPoint Template">
  <a:themeElements>
    <a:clrScheme name="">
      <a:dk1>
        <a:srgbClr val="000000"/>
      </a:dk1>
      <a:lt1>
        <a:srgbClr val="FFFFFF"/>
      </a:lt1>
      <a:dk2>
        <a:srgbClr val="065590"/>
      </a:dk2>
      <a:lt2>
        <a:srgbClr val="474747"/>
      </a:lt2>
      <a:accent1>
        <a:srgbClr val="A41128"/>
      </a:accent1>
      <a:accent2>
        <a:srgbClr val="011F35"/>
      </a:accent2>
      <a:accent3>
        <a:srgbClr val="FFFFFF"/>
      </a:accent3>
      <a:accent4>
        <a:srgbClr val="000000"/>
      </a:accent4>
      <a:accent5>
        <a:srgbClr val="CFAAAC"/>
      </a:accent5>
      <a:accent6>
        <a:srgbClr val="011B2F"/>
      </a:accent6>
      <a:hlink>
        <a:srgbClr val="F0AF00"/>
      </a:hlink>
      <a:folHlink>
        <a:srgbClr val="4A8618"/>
      </a:folHlink>
    </a:clrScheme>
    <a:fontScheme name="eLoyalty PowerPoint 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1" i="0" u="none" strike="noStrike" cap="none" normalizeH="0" baseline="0" smtClean="0">
            <a:ln>
              <a:noFill/>
            </a:ln>
            <a:solidFill>
              <a:schemeClr val="tx1"/>
            </a:solidFill>
            <a:effectLst/>
            <a:latin typeface="Arial" charset="0"/>
          </a:defRPr>
        </a:defPPr>
      </a:lstStyle>
    </a:ln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Notes0 xmlns="e7503f34-dcd5-4f7d-badf-0ddc02b6a8b6" xsi:nil="true"/>
    <TaxCatchAll xmlns="2cff8a1c-bdc1-437c-8fce-09dcc749c0a5" xsi:nil="true"/>
    <lcf76f155ced4ddcb4097134ff3c332f xmlns="e7503f34-dcd5-4f7d-badf-0ddc02b6a8b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7AE15B460721D4E812A119FA9F3707E" ma:contentTypeVersion="20" ma:contentTypeDescription="Create a new document." ma:contentTypeScope="" ma:versionID="7af518c17073101056854b8d72d56fb2">
  <xsd:schema xmlns:xsd="http://www.w3.org/2001/XMLSchema" xmlns:xs="http://www.w3.org/2001/XMLSchema" xmlns:p="http://schemas.microsoft.com/office/2006/metadata/properties" xmlns:ns2="e7503f34-dcd5-4f7d-badf-0ddc02b6a8b6" xmlns:ns3="2cff8a1c-bdc1-437c-8fce-09dcc749c0a5" targetNamespace="http://schemas.microsoft.com/office/2006/metadata/properties" ma:root="true" ma:fieldsID="ed34689e59edfa751c8f9796f7de6e88" ns2:_="" ns3:_="">
    <xsd:import namespace="e7503f34-dcd5-4f7d-badf-0ddc02b6a8b6"/>
    <xsd:import namespace="2cff8a1c-bdc1-437c-8fce-09dcc749c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Notes0"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503f34-dcd5-4f7d-badf-0ddc02b6a8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Notes0" ma:index="20" nillable="true" ma:displayName="Notes" ma:description="Revision Notes" ma:format="Dropdown" ma:internalName="Notes0">
      <xsd:simpleType>
        <xsd:restriction base="dms:Text">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cff8a1c-bdc1-437c-8fce-09dcc749c0a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b5d6e3f6-9df4-4791-88e6-3fbc301706a9}" ma:internalName="TaxCatchAll" ma:showField="CatchAllData" ma:web="2cff8a1c-bdc1-437c-8fce-09dcc749c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7DF8D2-EA00-4D2B-AE00-03845FB047D5}">
  <ds:schemaRefs>
    <ds:schemaRef ds:uri="http://schemas.microsoft.com/sharepoint/v3/contenttype/forms"/>
  </ds:schemaRefs>
</ds:datastoreItem>
</file>

<file path=customXml/itemProps2.xml><?xml version="1.0" encoding="utf-8"?>
<ds:datastoreItem xmlns:ds="http://schemas.openxmlformats.org/officeDocument/2006/customXml" ds:itemID="{49DF5342-EF20-419E-AEEF-D58ED6DF33FB}">
  <ds:schemaRefs>
    <ds:schemaRef ds:uri="http://schemas.openxmlformats.org/package/2006/metadata/core-properties"/>
    <ds:schemaRef ds:uri="http://purl.org/dc/elements/1.1/"/>
    <ds:schemaRef ds:uri="http://www.w3.org/XML/1998/namespace"/>
    <ds:schemaRef ds:uri="http://purl.org/dc/dcmitype/"/>
    <ds:schemaRef ds:uri="http://schemas.microsoft.com/office/2006/metadata/properties"/>
    <ds:schemaRef ds:uri="e7503f34-dcd5-4f7d-badf-0ddc02b6a8b6"/>
    <ds:schemaRef ds:uri="http://schemas.microsoft.com/office/2006/documentManagement/types"/>
    <ds:schemaRef ds:uri="http://schemas.microsoft.com/office/infopath/2007/PartnerControls"/>
    <ds:schemaRef ds:uri="2cff8a1c-bdc1-437c-8fce-09dcc749c0a5"/>
    <ds:schemaRef ds:uri="http://purl.org/dc/terms/"/>
  </ds:schemaRefs>
</ds:datastoreItem>
</file>

<file path=customXml/itemProps3.xml><?xml version="1.0" encoding="utf-8"?>
<ds:datastoreItem xmlns:ds="http://schemas.openxmlformats.org/officeDocument/2006/customXml" ds:itemID="{6E8CAB0B-069B-475E-BFDF-77F417C57B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503f34-dcd5-4f7d-badf-0ddc02b6a8b6"/>
    <ds:schemaRef ds:uri="2cff8a1c-bdc1-437c-8fce-09dcc749c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b449db5e-a80a-48eb-a4c2-3c88bb78353b}" enabled="0" method="" siteId="{b449db5e-a80a-48eb-a4c2-3c88bb78353b}" removed="1"/>
</clbl:labelList>
</file>

<file path=docProps/app.xml><?xml version="1.0" encoding="utf-8"?>
<Properties xmlns="http://schemas.openxmlformats.org/officeDocument/2006/extended-properties" xmlns:vt="http://schemas.openxmlformats.org/officeDocument/2006/docPropsVTypes">
  <Template/>
  <TotalTime>33638</TotalTime>
  <Words>3238</Words>
  <Application>Microsoft Office PowerPoint</Application>
  <PresentationFormat>Widescreen</PresentationFormat>
  <Paragraphs>211</Paragraphs>
  <Slides>6</Slides>
  <Notes>6</Notes>
  <HiddenSlides>0</HiddenSlides>
  <MMClips>0</MMClips>
  <ScaleCrop>false</ScaleCrop>
  <HeadingPairs>
    <vt:vector size="6" baseType="variant">
      <vt:variant>
        <vt:lpstr>Fonts Used</vt:lpstr>
      </vt:variant>
      <vt:variant>
        <vt:i4>8</vt:i4>
      </vt:variant>
      <vt:variant>
        <vt:lpstr>Theme</vt:lpstr>
      </vt:variant>
      <vt:variant>
        <vt:i4>7</vt:i4>
      </vt:variant>
      <vt:variant>
        <vt:lpstr>Slide Titles</vt:lpstr>
      </vt:variant>
      <vt:variant>
        <vt:i4>6</vt:i4>
      </vt:variant>
    </vt:vector>
  </HeadingPairs>
  <TitlesOfParts>
    <vt:vector size="21" baseType="lpstr">
      <vt:lpstr>Arial</vt:lpstr>
      <vt:lpstr>Arial Narrow</vt:lpstr>
      <vt:lpstr>Calibri</vt:lpstr>
      <vt:lpstr>Calibri Light</vt:lpstr>
      <vt:lpstr>open-sans</vt:lpstr>
      <vt:lpstr>Times New Roman</vt:lpstr>
      <vt:lpstr>Verdana</vt:lpstr>
      <vt:lpstr>Wingdings</vt:lpstr>
      <vt:lpstr>eLoyalty PowerPoint Template</vt:lpstr>
      <vt:lpstr>Custom Design</vt:lpstr>
      <vt:lpstr>1_eLoyalty PowerPoint Template</vt:lpstr>
      <vt:lpstr>2_eLoyalty PowerPoint Template</vt:lpstr>
      <vt:lpstr>3_eLoyalty PowerPoint Template</vt:lpstr>
      <vt:lpstr>4_eLoyalty PowerPoint Template</vt:lpstr>
      <vt:lpstr>5_eLoyalty PowerPoint Template</vt:lpstr>
      <vt:lpstr>Current Project and New Idea Review </vt:lpstr>
      <vt:lpstr>TC Research Area Name: CORR – Crack Management (Part of SRP) Idea/Project Name: EC-08-13 Influence of External Hydrogen on Crack Growth Research Objective Alignment: Confirm the fundamental integrity and safe operation of vintage pipelines </vt:lpstr>
      <vt:lpstr>TC Research Area Name: CORR – Crack Management (Part of SRP) Idea/Project Name: EC-02-14 Develop Best Practice Guidelines for Application of Machine Learning in Integrity Management Decisions  Research Objective Alignment: Define, understand, and improve the key practices, including models, involved with the design, construction, and integrity management of pipelines and related facilities.   </vt:lpstr>
      <vt:lpstr>TC Research Area Name: Internal Corrosion Management and Mitigation Idea/Project Name: IC-07-07 Gap analysis for internal corrosion management on deadlegs Research Objective Alignment: Define, understand and improve the key practices, including models, involved in the design, construction and integrity management of pipelines and related facilities. </vt:lpstr>
      <vt:lpstr>TC Research Area Name: Crack Management Idea/Project Name: SCC-05-04 Cathodic Protection Criteria in Relation to SCC Research Objective Alignment: Define, understand and improve the key practices, including models, involved in the design, construction and integrity management of pipelines and related facilities. </vt:lpstr>
      <vt:lpstr>TC Research Area Name: CORR: Internal Corrosion Management and Mitigation Idea/Project Name: Idea 3712 Testing the effectiveness of different types of maintenance pigs to clean pipelines Research Objective Alignment: Define, understand and improve the key practices involved in integrity management of pipelines and related facilities.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PRCI</dc:title>
  <dc:creator>Natalie Tessel</dc:creator>
  <cp:lastModifiedBy>Janie Norton</cp:lastModifiedBy>
  <cp:revision>717</cp:revision>
  <cp:lastPrinted>2016-08-03T16:03:03Z</cp:lastPrinted>
  <dcterms:created xsi:type="dcterms:W3CDTF">2002-04-19T15:23:57Z</dcterms:created>
  <dcterms:modified xsi:type="dcterms:W3CDTF">2025-10-13T14:23:04Z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0x01010097AE15B460721D4E812A119FA9F3707E</vt:lpwstr>
  </property>
  <property fmtid="{D5CDD505-2E9C-101B-9397-08002B2CF9AE}" pid="3" name="MediaServiceImageTags">
    <vt:lpwstr/>
  </property>
  <property fmtid="{D5CDD505-2E9C-101B-9397-08002B2CF9AE}" pid="4" name="MSIP_Label_67694783-de61-499c-97f7-53d7c605e6e9_Enabled">
    <vt:lpwstr>true</vt:lpwstr>
  </property>
  <property fmtid="{D5CDD505-2E9C-101B-9397-08002B2CF9AE}" pid="5" name="MSIP_Label_67694783-de61-499c-97f7-53d7c605e6e9_SetDate">
    <vt:lpwstr>2025-10-08T19:55:05Z</vt:lpwstr>
  </property>
  <property fmtid="{D5CDD505-2E9C-101B-9397-08002B2CF9AE}" pid="6" name="MSIP_Label_67694783-de61-499c-97f7-53d7c605e6e9_Method">
    <vt:lpwstr>Privileged</vt:lpwstr>
  </property>
  <property fmtid="{D5CDD505-2E9C-101B-9397-08002B2CF9AE}" pid="7" name="MSIP_Label_67694783-de61-499c-97f7-53d7c605e6e9_Name">
    <vt:lpwstr>67694783-de61-499c-97f7-53d7c605e6e9</vt:lpwstr>
  </property>
  <property fmtid="{D5CDD505-2E9C-101B-9397-08002B2CF9AE}" pid="8" name="MSIP_Label_67694783-de61-499c-97f7-53d7c605e6e9_SiteId">
    <vt:lpwstr>271df5c2-953a-497b-93ad-7adf7a4b3cd7</vt:lpwstr>
  </property>
  <property fmtid="{D5CDD505-2E9C-101B-9397-08002B2CF9AE}" pid="9" name="MSIP_Label_67694783-de61-499c-97f7-53d7c605e6e9_ActionId">
    <vt:lpwstr>a0ae5767-6c37-4047-b293-5adcec5ff5d3</vt:lpwstr>
  </property>
  <property fmtid="{D5CDD505-2E9C-101B-9397-08002B2CF9AE}" pid="10" name="MSIP_Label_67694783-de61-499c-97f7-53d7c605e6e9_ContentBits">
    <vt:lpwstr>0</vt:lpwstr>
  </property>
  <property fmtid="{D5CDD505-2E9C-101B-9397-08002B2CF9AE}" pid="11" name="MSIP_Label_67694783-de61-499c-97f7-53d7c605e6e9_Tag">
    <vt:lpwstr>10, 0, 1, 1</vt:lpwstr>
  </property>
</Properties>
</file>