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7714" r:id="rId5"/>
    <p:sldMasterId id="2147484025" r:id="rId6"/>
    <p:sldMasterId id="2147484038" r:id="rId7"/>
    <p:sldMasterId id="2147484129" r:id="rId8"/>
    <p:sldMasterId id="2147484402" r:id="rId9"/>
    <p:sldMasterId id="2147484415" r:id="rId10"/>
  </p:sldMasterIdLst>
  <p:notesMasterIdLst>
    <p:notesMasterId r:id="rId28"/>
  </p:notesMasterIdLst>
  <p:handoutMasterIdLst>
    <p:handoutMasterId r:id="rId29"/>
  </p:handoutMasterIdLst>
  <p:sldIdLst>
    <p:sldId id="737" r:id="rId11"/>
    <p:sldId id="1240" r:id="rId12"/>
    <p:sldId id="1241" r:id="rId13"/>
    <p:sldId id="1238" r:id="rId14"/>
    <p:sldId id="262" r:id="rId15"/>
    <p:sldId id="1239" r:id="rId16"/>
    <p:sldId id="298" r:id="rId17"/>
    <p:sldId id="304" r:id="rId18"/>
    <p:sldId id="256" r:id="rId19"/>
    <p:sldId id="280" r:id="rId20"/>
    <p:sldId id="272" r:id="rId21"/>
    <p:sldId id="310" r:id="rId22"/>
    <p:sldId id="738" r:id="rId23"/>
    <p:sldId id="259" r:id="rId24"/>
    <p:sldId id="267" r:id="rId25"/>
    <p:sldId id="1237" r:id="rId26"/>
    <p:sldId id="270" r:id="rId27"/>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2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4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6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8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60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2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4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6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211" userDrawn="1">
          <p15:clr>
            <a:srgbClr val="A4A3A4"/>
          </p15:clr>
        </p15:guide>
        <p15:guide id="2" pos="293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y Merchant" initials="AM" lastIdx="7" clrIdx="0">
    <p:extLst>
      <p:ext uri="{19B8F6BF-5375-455C-9EA6-DF929625EA0E}">
        <p15:presenceInfo xmlns:p15="http://schemas.microsoft.com/office/powerpoint/2012/main" userId="S::amerchant@prci.org::1ca30e06-75f6-4e0c-bebc-04e1d022b477" providerId="AD"/>
      </p:ext>
    </p:extLst>
  </p:cmAuthor>
  <p:cmAuthor id="2" name="Thomas Marlow" initials="TM" lastIdx="6" clrIdx="1">
    <p:extLst>
      <p:ext uri="{19B8F6BF-5375-455C-9EA6-DF929625EA0E}">
        <p15:presenceInfo xmlns:p15="http://schemas.microsoft.com/office/powerpoint/2012/main" userId="S::tmarlow@prci.org::d04748e8-ca74-4d0a-aaeb-854d9f2944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EA1"/>
    <a:srgbClr val="C9E7FD"/>
    <a:srgbClr val="00B3B5"/>
    <a:srgbClr val="E8F8F8"/>
    <a:srgbClr val="DDDDFF"/>
    <a:srgbClr val="C1E296"/>
    <a:srgbClr val="B9DE88"/>
    <a:srgbClr val="ADD874"/>
    <a:srgbClr val="FF0000"/>
    <a:srgbClr val="54B2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E0D29A-1331-4C04-85E3-D1CC220791E2}" v="374" dt="2025-10-21T02:23:13.942"/>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49" autoAdjust="0"/>
    <p:restoredTop sz="95193" autoAdjust="0"/>
  </p:normalViewPr>
  <p:slideViewPr>
    <p:cSldViewPr>
      <p:cViewPr varScale="1">
        <p:scale>
          <a:sx n="78" d="100"/>
          <a:sy n="78" d="100"/>
        </p:scale>
        <p:origin x="1277" y="7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12" d="100"/>
          <a:sy n="112" d="100"/>
        </p:scale>
        <p:origin x="2442" y="102"/>
      </p:cViewPr>
      <p:guideLst>
        <p:guide orient="horz" pos="2211"/>
        <p:guide pos="2932"/>
      </p:guideLst>
    </p:cSldViewPr>
  </p:notesViewPr>
  <p:gridSpacing cx="38405" cy="38405"/>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sour, Paul J." userId="0cc69fa2-043d-4e06-8627-c76d15f89e93" providerId="ADAL" clId="{7D19C780-E743-4FBD-BA55-A24F0CCEA787}"/>
    <pc:docChg chg="addSld delSld modSld sldOrd">
      <pc:chgData name="Monsour, Paul J." userId="0cc69fa2-043d-4e06-8627-c76d15f89e93" providerId="ADAL" clId="{7D19C780-E743-4FBD-BA55-A24F0CCEA787}" dt="2025-10-21T02:23:23.281" v="591" actId="20577"/>
      <pc:docMkLst>
        <pc:docMk/>
      </pc:docMkLst>
      <pc:sldChg chg="add">
        <pc:chgData name="Monsour, Paul J." userId="0cc69fa2-043d-4e06-8627-c76d15f89e93" providerId="ADAL" clId="{7D19C780-E743-4FBD-BA55-A24F0CCEA787}" dt="2025-10-21T01:08:16.455" v="68"/>
        <pc:sldMkLst>
          <pc:docMk/>
          <pc:sldMk cId="3370871697" sldId="256"/>
        </pc:sldMkLst>
      </pc:sldChg>
      <pc:sldChg chg="add">
        <pc:chgData name="Monsour, Paul J." userId="0cc69fa2-043d-4e06-8627-c76d15f89e93" providerId="ADAL" clId="{7D19C780-E743-4FBD-BA55-A24F0CCEA787}" dt="2025-10-21T01:14:28.067" v="114"/>
        <pc:sldMkLst>
          <pc:docMk/>
          <pc:sldMk cId="3455658976" sldId="259"/>
        </pc:sldMkLst>
      </pc:sldChg>
      <pc:sldChg chg="add">
        <pc:chgData name="Monsour, Paul J." userId="0cc69fa2-043d-4e06-8627-c76d15f89e93" providerId="ADAL" clId="{7D19C780-E743-4FBD-BA55-A24F0CCEA787}" dt="2025-10-21T01:17:42.968" v="125"/>
        <pc:sldMkLst>
          <pc:docMk/>
          <pc:sldMk cId="1932775581" sldId="262"/>
        </pc:sldMkLst>
      </pc:sldChg>
      <pc:sldChg chg="add">
        <pc:chgData name="Monsour, Paul J." userId="0cc69fa2-043d-4e06-8627-c76d15f89e93" providerId="ADAL" clId="{7D19C780-E743-4FBD-BA55-A24F0CCEA787}" dt="2025-10-21T01:14:28.067" v="114"/>
        <pc:sldMkLst>
          <pc:docMk/>
          <pc:sldMk cId="1797636515" sldId="267"/>
        </pc:sldMkLst>
      </pc:sldChg>
      <pc:sldChg chg="add">
        <pc:chgData name="Monsour, Paul J." userId="0cc69fa2-043d-4e06-8627-c76d15f89e93" providerId="ADAL" clId="{7D19C780-E743-4FBD-BA55-A24F0CCEA787}" dt="2025-10-21T01:14:28.067" v="114"/>
        <pc:sldMkLst>
          <pc:docMk/>
          <pc:sldMk cId="1900899713" sldId="270"/>
        </pc:sldMkLst>
      </pc:sldChg>
      <pc:sldChg chg="modSp add">
        <pc:chgData name="Monsour, Paul J." userId="0cc69fa2-043d-4e06-8627-c76d15f89e93" providerId="ADAL" clId="{7D19C780-E743-4FBD-BA55-A24F0CCEA787}" dt="2025-10-21T01:08:16.455" v="68"/>
        <pc:sldMkLst>
          <pc:docMk/>
          <pc:sldMk cId="3886123882" sldId="272"/>
        </pc:sldMkLst>
        <pc:spChg chg="mod">
          <ac:chgData name="Monsour, Paul J." userId="0cc69fa2-043d-4e06-8627-c76d15f89e93" providerId="ADAL" clId="{7D19C780-E743-4FBD-BA55-A24F0CCEA787}" dt="2025-10-21T01:08:16.455" v="68"/>
          <ac:spMkLst>
            <pc:docMk/>
            <pc:sldMk cId="3886123882" sldId="272"/>
            <ac:spMk id="4" creationId="{6722372F-0247-3ED8-6C35-3A8A228E2EFB}"/>
          </ac:spMkLst>
        </pc:spChg>
      </pc:sldChg>
      <pc:sldChg chg="add">
        <pc:chgData name="Monsour, Paul J." userId="0cc69fa2-043d-4e06-8627-c76d15f89e93" providerId="ADAL" clId="{7D19C780-E743-4FBD-BA55-A24F0CCEA787}" dt="2025-10-21T01:08:16.455" v="68"/>
        <pc:sldMkLst>
          <pc:docMk/>
          <pc:sldMk cId="1193663439" sldId="280"/>
        </pc:sldMkLst>
      </pc:sldChg>
      <pc:sldChg chg="add">
        <pc:chgData name="Monsour, Paul J." userId="0cc69fa2-043d-4e06-8627-c76d15f89e93" providerId="ADAL" clId="{7D19C780-E743-4FBD-BA55-A24F0CCEA787}" dt="2025-10-21T01:23:02.928" v="126"/>
        <pc:sldMkLst>
          <pc:docMk/>
          <pc:sldMk cId="314117298" sldId="298"/>
        </pc:sldMkLst>
      </pc:sldChg>
      <pc:sldChg chg="add">
        <pc:chgData name="Monsour, Paul J." userId="0cc69fa2-043d-4e06-8627-c76d15f89e93" providerId="ADAL" clId="{7D19C780-E743-4FBD-BA55-A24F0CCEA787}" dt="2025-10-21T01:23:02.928" v="126"/>
        <pc:sldMkLst>
          <pc:docMk/>
          <pc:sldMk cId="2237604888" sldId="304"/>
        </pc:sldMkLst>
      </pc:sldChg>
      <pc:sldChg chg="modSp add">
        <pc:chgData name="Monsour, Paul J." userId="0cc69fa2-043d-4e06-8627-c76d15f89e93" providerId="ADAL" clId="{7D19C780-E743-4FBD-BA55-A24F0CCEA787}" dt="2025-10-21T01:08:16.455" v="68"/>
        <pc:sldMkLst>
          <pc:docMk/>
          <pc:sldMk cId="976309044" sldId="310"/>
        </pc:sldMkLst>
        <pc:spChg chg="mod">
          <ac:chgData name="Monsour, Paul J." userId="0cc69fa2-043d-4e06-8627-c76d15f89e93" providerId="ADAL" clId="{7D19C780-E743-4FBD-BA55-A24F0CCEA787}" dt="2025-10-21T01:08:16.455" v="68"/>
          <ac:spMkLst>
            <pc:docMk/>
            <pc:sldMk cId="976309044" sldId="310"/>
            <ac:spMk id="4" creationId="{1885FE1A-A5EC-08C5-19B8-E2E906154A8F}"/>
          </ac:spMkLst>
        </pc:spChg>
      </pc:sldChg>
      <pc:sldChg chg="del">
        <pc:chgData name="Monsour, Paul J." userId="0cc69fa2-043d-4e06-8627-c76d15f89e93" providerId="ADAL" clId="{7D19C780-E743-4FBD-BA55-A24F0CCEA787}" dt="2025-10-21T01:08:32.091" v="69" actId="2696"/>
        <pc:sldMkLst>
          <pc:docMk/>
          <pc:sldMk cId="3218471495" sldId="729"/>
        </pc:sldMkLst>
      </pc:sldChg>
      <pc:sldChg chg="del">
        <pc:chgData name="Monsour, Paul J." userId="0cc69fa2-043d-4e06-8627-c76d15f89e93" providerId="ADAL" clId="{7D19C780-E743-4FBD-BA55-A24F0CCEA787}" dt="2025-10-21T01:08:32.091" v="69" actId="2696"/>
        <pc:sldMkLst>
          <pc:docMk/>
          <pc:sldMk cId="1506731066" sldId="732"/>
        </pc:sldMkLst>
      </pc:sldChg>
      <pc:sldChg chg="del">
        <pc:chgData name="Monsour, Paul J." userId="0cc69fa2-043d-4e06-8627-c76d15f89e93" providerId="ADAL" clId="{7D19C780-E743-4FBD-BA55-A24F0CCEA787}" dt="2025-10-21T01:08:32.091" v="69" actId="2696"/>
        <pc:sldMkLst>
          <pc:docMk/>
          <pc:sldMk cId="1390582284" sldId="734"/>
        </pc:sldMkLst>
      </pc:sldChg>
      <pc:sldChg chg="del">
        <pc:chgData name="Monsour, Paul J." userId="0cc69fa2-043d-4e06-8627-c76d15f89e93" providerId="ADAL" clId="{7D19C780-E743-4FBD-BA55-A24F0CCEA787}" dt="2025-10-21T01:08:32.091" v="69" actId="2696"/>
        <pc:sldMkLst>
          <pc:docMk/>
          <pc:sldMk cId="1914753358" sldId="735"/>
        </pc:sldMkLst>
      </pc:sldChg>
      <pc:sldChg chg="modSp mod">
        <pc:chgData name="Monsour, Paul J." userId="0cc69fa2-043d-4e06-8627-c76d15f89e93" providerId="ADAL" clId="{7D19C780-E743-4FBD-BA55-A24F0CCEA787}" dt="2025-10-21T01:09:22.713" v="113" actId="20577"/>
        <pc:sldMkLst>
          <pc:docMk/>
          <pc:sldMk cId="4027066601" sldId="737"/>
        </pc:sldMkLst>
        <pc:spChg chg="mod">
          <ac:chgData name="Monsour, Paul J." userId="0cc69fa2-043d-4e06-8627-c76d15f89e93" providerId="ADAL" clId="{7D19C780-E743-4FBD-BA55-A24F0CCEA787}" dt="2025-10-21T01:09:22.713" v="113" actId="20577"/>
          <ac:spMkLst>
            <pc:docMk/>
            <pc:sldMk cId="4027066601" sldId="737"/>
            <ac:spMk id="3" creationId="{2163C9AC-E2AE-4448-BC39-1D4E775B598D}"/>
          </ac:spMkLst>
        </pc:spChg>
      </pc:sldChg>
      <pc:sldChg chg="del">
        <pc:chgData name="Monsour, Paul J." userId="0cc69fa2-043d-4e06-8627-c76d15f89e93" providerId="ADAL" clId="{7D19C780-E743-4FBD-BA55-A24F0CCEA787}" dt="2025-10-21T01:08:32.091" v="69" actId="2696"/>
        <pc:sldMkLst>
          <pc:docMk/>
          <pc:sldMk cId="2003854690" sldId="738"/>
        </pc:sldMkLst>
      </pc:sldChg>
      <pc:sldChg chg="add">
        <pc:chgData name="Monsour, Paul J." userId="0cc69fa2-043d-4e06-8627-c76d15f89e93" providerId="ADAL" clId="{7D19C780-E743-4FBD-BA55-A24F0CCEA787}" dt="2025-10-21T01:14:28.067" v="114"/>
        <pc:sldMkLst>
          <pc:docMk/>
          <pc:sldMk cId="2777088329" sldId="738"/>
        </pc:sldMkLst>
      </pc:sldChg>
      <pc:sldChg chg="modSp add mod">
        <pc:chgData name="Monsour, Paul J." userId="0cc69fa2-043d-4e06-8627-c76d15f89e93" providerId="ADAL" clId="{7D19C780-E743-4FBD-BA55-A24F0CCEA787}" dt="2025-10-21T01:14:50.804" v="124" actId="20577"/>
        <pc:sldMkLst>
          <pc:docMk/>
          <pc:sldMk cId="700274476" sldId="1237"/>
        </pc:sldMkLst>
        <pc:spChg chg="mod">
          <ac:chgData name="Monsour, Paul J." userId="0cc69fa2-043d-4e06-8627-c76d15f89e93" providerId="ADAL" clId="{7D19C780-E743-4FBD-BA55-A24F0CCEA787}" dt="2025-10-21T01:14:50.804" v="124" actId="20577"/>
          <ac:spMkLst>
            <pc:docMk/>
            <pc:sldMk cId="700274476" sldId="1237"/>
            <ac:spMk id="4" creationId="{00000000-0000-0000-0000-000000000000}"/>
          </ac:spMkLst>
        </pc:spChg>
      </pc:sldChg>
      <pc:sldChg chg="add">
        <pc:chgData name="Monsour, Paul J." userId="0cc69fa2-043d-4e06-8627-c76d15f89e93" providerId="ADAL" clId="{7D19C780-E743-4FBD-BA55-A24F0CCEA787}" dt="2025-10-21T01:17:42.968" v="125"/>
        <pc:sldMkLst>
          <pc:docMk/>
          <pc:sldMk cId="3156548954" sldId="1238"/>
        </pc:sldMkLst>
      </pc:sldChg>
      <pc:sldChg chg="add">
        <pc:chgData name="Monsour, Paul J." userId="0cc69fa2-043d-4e06-8627-c76d15f89e93" providerId="ADAL" clId="{7D19C780-E743-4FBD-BA55-A24F0CCEA787}" dt="2025-10-21T01:23:02.928" v="126"/>
        <pc:sldMkLst>
          <pc:docMk/>
          <pc:sldMk cId="2312503798" sldId="1239"/>
        </pc:sldMkLst>
      </pc:sldChg>
      <pc:sldChg chg="modSp add mod ord modAnim">
        <pc:chgData name="Monsour, Paul J." userId="0cc69fa2-043d-4e06-8627-c76d15f89e93" providerId="ADAL" clId="{7D19C780-E743-4FBD-BA55-A24F0CCEA787}" dt="2025-10-21T02:20:44.605" v="568" actId="20577"/>
        <pc:sldMkLst>
          <pc:docMk/>
          <pc:sldMk cId="3686409630" sldId="1240"/>
        </pc:sldMkLst>
        <pc:spChg chg="mod">
          <ac:chgData name="Monsour, Paul J." userId="0cc69fa2-043d-4e06-8627-c76d15f89e93" providerId="ADAL" clId="{7D19C780-E743-4FBD-BA55-A24F0CCEA787}" dt="2025-10-21T02:11:31.954" v="197" actId="20577"/>
          <ac:spMkLst>
            <pc:docMk/>
            <pc:sldMk cId="3686409630" sldId="1240"/>
            <ac:spMk id="2" creationId="{F2CF7B1C-7168-7F4E-BF19-A754473F9A98}"/>
          </ac:spMkLst>
        </pc:spChg>
        <pc:spChg chg="mod">
          <ac:chgData name="Monsour, Paul J." userId="0cc69fa2-043d-4e06-8627-c76d15f89e93" providerId="ADAL" clId="{7D19C780-E743-4FBD-BA55-A24F0CCEA787}" dt="2025-10-21T02:20:44.605" v="568" actId="20577"/>
          <ac:spMkLst>
            <pc:docMk/>
            <pc:sldMk cId="3686409630" sldId="1240"/>
            <ac:spMk id="4" creationId="{D9552C2D-9B37-770F-526B-5DE3248626DE}"/>
          </ac:spMkLst>
        </pc:spChg>
      </pc:sldChg>
      <pc:sldChg chg="modSp add mod">
        <pc:chgData name="Monsour, Paul J." userId="0cc69fa2-043d-4e06-8627-c76d15f89e93" providerId="ADAL" clId="{7D19C780-E743-4FBD-BA55-A24F0CCEA787}" dt="2025-10-21T02:23:23.281" v="591" actId="20577"/>
        <pc:sldMkLst>
          <pc:docMk/>
          <pc:sldMk cId="1845807101" sldId="1241"/>
        </pc:sldMkLst>
        <pc:spChg chg="mod">
          <ac:chgData name="Monsour, Paul J." userId="0cc69fa2-043d-4e06-8627-c76d15f89e93" providerId="ADAL" clId="{7D19C780-E743-4FBD-BA55-A24F0CCEA787}" dt="2025-10-21T02:23:23.281" v="591" actId="20577"/>
          <ac:spMkLst>
            <pc:docMk/>
            <pc:sldMk cId="1845807101" sldId="1241"/>
            <ac:spMk id="4" creationId="{8667976B-154B-44E4-AB89-70DE07412AC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Tree>
    <p:extLst>
      <p:ext uri="{BB962C8B-B14F-4D97-AF65-F5344CB8AC3E}">
        <p14:creationId xmlns:p14="http://schemas.microsoft.com/office/powerpoint/2010/main" val="4563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Template last revised 01/25/25, </a:t>
            </a:r>
            <a:r>
              <a:rPr lang="en-US" i="1" dirty="0" err="1"/>
              <a:t>AMV</a:t>
            </a:r>
            <a:endParaRPr lang="en-US" i="1" dirty="0"/>
          </a:p>
          <a:p>
            <a:endParaRPr lang="en-US" dirty="0"/>
          </a:p>
          <a:p>
            <a:r>
              <a:rPr lang="en-US" b="1" dirty="0"/>
              <a:t>Notes:</a:t>
            </a:r>
          </a:p>
          <a:p>
            <a:endParaRPr lang="en-US" dirty="0"/>
          </a:p>
          <a:p>
            <a:pPr marL="171450" indent="-171450">
              <a:buFont typeface="Arial" panose="020B0604020202020204" pitchFamily="34" charset="0"/>
              <a:buChar char="•"/>
            </a:pPr>
            <a:r>
              <a:rPr lang="en-US" dirty="0"/>
              <a:t>The research contractor can add their company logo onto the left side of this cover slide.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Anything between the square brackets ([]) inclusive should be replaced.</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There are two sections in this presentation, one for project status updates, the other for project final results. Delete the section that isn’t applicable.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This template is for project status updates or for the presentation for project final results presented at PRCI technical committee (TC) meetings. It may also be used for project team updates as an option.</a:t>
            </a:r>
          </a:p>
          <a:p>
            <a:pPr marL="628650" lvl="1" indent="-171450">
              <a:buFont typeface="Arial" panose="020B0604020202020204" pitchFamily="34" charset="0"/>
              <a:buChar char="•"/>
            </a:pPr>
            <a:r>
              <a:rPr lang="en-US" dirty="0"/>
              <a:t>Project updates presented at PRCI technical committee meetings should focus on changes in project status since the last TC update was presented.</a:t>
            </a:r>
          </a:p>
          <a:p>
            <a:pPr marL="1085850" lvl="2" indent="-171450">
              <a:buFont typeface="Arial" panose="020B0604020202020204" pitchFamily="34" charset="0"/>
              <a:buChar char="•"/>
            </a:pPr>
            <a:r>
              <a:rPr lang="en-US" dirty="0"/>
              <a:t>Limit the background information that is presented at every TC meeting. More background information may be necessary if an update was not provided at the previous TC meeting. Work with the PRCI Program Manager (PM) and project team leader to verify the appropriate level of background information. </a:t>
            </a:r>
          </a:p>
          <a:p>
            <a:pPr marL="1085850" lvl="2" indent="-171450">
              <a:buFont typeface="Arial" panose="020B0604020202020204" pitchFamily="34" charset="0"/>
              <a:buChar char="•"/>
            </a:pPr>
            <a:r>
              <a:rPr lang="en-US" dirty="0"/>
              <a:t>PRCI posts presentations given at previous TC meetings, assume that the audience has already seen most of that information.</a:t>
            </a:r>
          </a:p>
          <a:p>
            <a:pPr marL="1085850" lvl="2" indent="-171450">
              <a:buFont typeface="Arial" panose="020B0604020202020204" pitchFamily="34" charset="0"/>
              <a:buChar char="•"/>
            </a:pPr>
            <a:r>
              <a:rPr lang="en-US" dirty="0"/>
              <a:t>As a general rule, status updates should be 20-30 minutes in length. Coordinate the presentation time with the PRCI PM.</a:t>
            </a:r>
          </a:p>
          <a:p>
            <a:pPr marL="1085850" lvl="2" indent="-171450">
              <a:buFont typeface="Arial" panose="020B0604020202020204" pitchFamily="34" charset="0"/>
              <a:buChar char="•"/>
            </a:pPr>
            <a:r>
              <a:rPr lang="en-US" dirty="0"/>
              <a:t>Unless directed otherwise by the PM, status updates should not be a working session for the project team. Any new issues raised in this review should be taken offline to be addressed at a project team meeting or via PRIME/email.</a:t>
            </a:r>
          </a:p>
          <a:p>
            <a:pPr marL="628650" lvl="1" indent="-171450">
              <a:buFont typeface="Arial" panose="020B0604020202020204" pitchFamily="34" charset="0"/>
              <a:buChar char="•"/>
            </a:pPr>
            <a:r>
              <a:rPr lang="en-US" dirty="0"/>
              <a:t>Project final results</a:t>
            </a:r>
          </a:p>
          <a:p>
            <a:pPr marL="1085850" lvl="2" indent="-171450">
              <a:buFont typeface="Arial" panose="020B0604020202020204" pitchFamily="34" charset="0"/>
              <a:buChar char="•"/>
            </a:pPr>
            <a:r>
              <a:rPr lang="en-US" dirty="0"/>
              <a:t>Project final results should include high level background information</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a general rule, project final results should be 30-60 minutes in length. Coordinate the presentation time with the PRCI PM.</a:t>
            </a:r>
          </a:p>
          <a:p>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4</a:t>
            </a:fld>
            <a:endParaRPr lang="en-US" altLang="en-US"/>
          </a:p>
        </p:txBody>
      </p:sp>
    </p:spTree>
    <p:extLst>
      <p:ext uri="{BB962C8B-B14F-4D97-AF65-F5344CB8AC3E}">
        <p14:creationId xmlns:p14="http://schemas.microsoft.com/office/powerpoint/2010/main" val="1837868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6</a:t>
            </a:fld>
            <a:endParaRPr lang="en-US" altLang="en-US" dirty="0"/>
          </a:p>
        </p:txBody>
      </p:sp>
    </p:spTree>
    <p:extLst>
      <p:ext uri="{BB962C8B-B14F-4D97-AF65-F5344CB8AC3E}">
        <p14:creationId xmlns:p14="http://schemas.microsoft.com/office/powerpoint/2010/main" val="1837868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9</a:t>
            </a:fld>
            <a:endParaRPr lang="en-US" altLang="en-US"/>
          </a:p>
        </p:txBody>
      </p:sp>
    </p:spTree>
    <p:extLst>
      <p:ext uri="{BB962C8B-B14F-4D97-AF65-F5344CB8AC3E}">
        <p14:creationId xmlns:p14="http://schemas.microsoft.com/office/powerpoint/2010/main" val="1837868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10</a:t>
            </a:fld>
            <a:endParaRPr lang="en-US" altLang="en-US"/>
          </a:p>
        </p:txBody>
      </p:sp>
    </p:spTree>
    <p:extLst>
      <p:ext uri="{BB962C8B-B14F-4D97-AF65-F5344CB8AC3E}">
        <p14:creationId xmlns:p14="http://schemas.microsoft.com/office/powerpoint/2010/main" val="285929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60363" y="685800"/>
            <a:ext cx="6137275" cy="345281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6CFAD1-D197-4A88-B173-A6412E995EE5}" type="slidenum">
              <a:rPr lang="en-GB" smtClean="0"/>
              <a:pPr/>
              <a:t>11</a:t>
            </a:fld>
            <a:endParaRPr lang="en-GB" sz="800"/>
          </a:p>
        </p:txBody>
      </p:sp>
    </p:spTree>
    <p:extLst>
      <p:ext uri="{BB962C8B-B14F-4D97-AF65-F5344CB8AC3E}">
        <p14:creationId xmlns:p14="http://schemas.microsoft.com/office/powerpoint/2010/main" val="4075103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5647-4A0C-F87A-3E1C-855CA35D8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4730CF-8F5A-A6B9-BF2B-203791DFBB57}"/>
              </a:ext>
            </a:extLst>
          </p:cNvPr>
          <p:cNvSpPr>
            <a:spLocks noGrp="1" noRot="1" noChangeAspect="1"/>
          </p:cNvSpPr>
          <p:nvPr>
            <p:ph type="sldImg"/>
          </p:nvPr>
        </p:nvSpPr>
        <p:spPr>
          <a:xfrm>
            <a:off x="360363" y="685800"/>
            <a:ext cx="6137275" cy="3452813"/>
          </a:xfrm>
        </p:spPr>
      </p:sp>
      <p:sp>
        <p:nvSpPr>
          <p:cNvPr id="3" name="Notes Placeholder 2">
            <a:extLst>
              <a:ext uri="{FF2B5EF4-FFF2-40B4-BE49-F238E27FC236}">
                <a16:creationId xmlns:a16="http://schemas.microsoft.com/office/drawing/2014/main" id="{DE5F5D79-EE36-E52D-8F0A-9BEA200E00A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DDE40B6-B32A-E097-0A73-3191C0F1C3E0}"/>
              </a:ext>
            </a:extLst>
          </p:cNvPr>
          <p:cNvSpPr>
            <a:spLocks noGrp="1"/>
          </p:cNvSpPr>
          <p:nvPr>
            <p:ph type="sldNum" sz="quarter" idx="5"/>
          </p:nvPr>
        </p:nvSpPr>
        <p:spPr/>
        <p:txBody>
          <a:bodyPr/>
          <a:lstStyle/>
          <a:p>
            <a:fld id="{A16CFAD1-D197-4A88-B173-A6412E995EE5}" type="slidenum">
              <a:rPr lang="en-GB" smtClean="0"/>
              <a:pPr/>
              <a:t>12</a:t>
            </a:fld>
            <a:endParaRPr lang="en-GB" sz="800"/>
          </a:p>
        </p:txBody>
      </p:sp>
    </p:spTree>
    <p:extLst>
      <p:ext uri="{BB962C8B-B14F-4D97-AF65-F5344CB8AC3E}">
        <p14:creationId xmlns:p14="http://schemas.microsoft.com/office/powerpoint/2010/main" val="2131634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Template last revised 01/25/25, </a:t>
            </a:r>
            <a:r>
              <a:rPr lang="en-US" i="1" dirty="0" err="1"/>
              <a:t>AMV</a:t>
            </a:r>
            <a:endParaRPr lang="en-US" i="1" dirty="0"/>
          </a:p>
          <a:p>
            <a:endParaRPr lang="en-US" dirty="0"/>
          </a:p>
          <a:p>
            <a:r>
              <a:rPr lang="en-US" b="1" dirty="0"/>
              <a:t>Notes:</a:t>
            </a:r>
          </a:p>
          <a:p>
            <a:endParaRPr lang="en-US" dirty="0"/>
          </a:p>
          <a:p>
            <a:pPr marL="171450" indent="-171450">
              <a:buFont typeface="Arial" panose="020B0604020202020204" pitchFamily="34" charset="0"/>
              <a:buChar char="•"/>
            </a:pPr>
            <a:r>
              <a:rPr lang="en-US" dirty="0"/>
              <a:t>The research contractor can add their company logo onto the left side of this cover slide.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Anything between the square brackets ([]) inclusive should be replaced.</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There are two sections in this presentation, one for project status updates, the other for project final results. Delete the section that isn’t applicable.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This template is for project status updates or for the presentation for project final results presented at PRCI technical committee (TC) meetings. It may also be used for project team updates as an option.</a:t>
            </a:r>
          </a:p>
          <a:p>
            <a:pPr marL="628650" lvl="1" indent="-171450">
              <a:buFont typeface="Arial" panose="020B0604020202020204" pitchFamily="34" charset="0"/>
              <a:buChar char="•"/>
            </a:pPr>
            <a:r>
              <a:rPr lang="en-US" dirty="0"/>
              <a:t>Project updates presented at PRCI technical committee meetings should focus on changes in project status since the last TC update was presented.</a:t>
            </a:r>
          </a:p>
          <a:p>
            <a:pPr marL="1085850" lvl="2" indent="-171450">
              <a:buFont typeface="Arial" panose="020B0604020202020204" pitchFamily="34" charset="0"/>
              <a:buChar char="•"/>
            </a:pPr>
            <a:r>
              <a:rPr lang="en-US" dirty="0"/>
              <a:t>Limit the background information that is presented at every TC meeting. More background information may be necessary if an update was not provided at the previous TC meeting. Work with the PRCI Program Manager (PM) and project team leader to verify the appropriate level of background information. </a:t>
            </a:r>
          </a:p>
          <a:p>
            <a:pPr marL="1085850" lvl="2" indent="-171450">
              <a:buFont typeface="Arial" panose="020B0604020202020204" pitchFamily="34" charset="0"/>
              <a:buChar char="•"/>
            </a:pPr>
            <a:r>
              <a:rPr lang="en-US" dirty="0"/>
              <a:t>PRCI posts presentations given at previous TC meetings, assume that the audience has already seen most of that information.</a:t>
            </a:r>
          </a:p>
          <a:p>
            <a:pPr marL="1085850" lvl="2" indent="-171450">
              <a:buFont typeface="Arial" panose="020B0604020202020204" pitchFamily="34" charset="0"/>
              <a:buChar char="•"/>
            </a:pPr>
            <a:r>
              <a:rPr lang="en-US" dirty="0"/>
              <a:t>As a general rule, status updates should be 20-30 minutes in length. Coordinate the presentation time with the PRCI PM.</a:t>
            </a:r>
          </a:p>
          <a:p>
            <a:pPr marL="1085850" lvl="2" indent="-171450">
              <a:buFont typeface="Arial" panose="020B0604020202020204" pitchFamily="34" charset="0"/>
              <a:buChar char="•"/>
            </a:pPr>
            <a:r>
              <a:rPr lang="en-US" dirty="0"/>
              <a:t>Unless directed otherwise by the PM, status updates should not be a working session for the project team. Any new issues raised in this review should be taken offline to be addressed at a project team meeting or via PRIME/email.</a:t>
            </a:r>
          </a:p>
          <a:p>
            <a:pPr marL="628650" lvl="1" indent="-171450">
              <a:buFont typeface="Arial" panose="020B0604020202020204" pitchFamily="34" charset="0"/>
              <a:buChar char="•"/>
            </a:pPr>
            <a:r>
              <a:rPr lang="en-US" dirty="0"/>
              <a:t>Project final results</a:t>
            </a:r>
          </a:p>
          <a:p>
            <a:pPr marL="1085850" lvl="2" indent="-171450">
              <a:buFont typeface="Arial" panose="020B0604020202020204" pitchFamily="34" charset="0"/>
              <a:buChar char="•"/>
            </a:pPr>
            <a:r>
              <a:rPr lang="en-US" dirty="0"/>
              <a:t>Project final results should include high level background information</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a general rule, project final results should be 30-60 minutes in length. Coordinate the presentation time with the PRCI PM.</a:t>
            </a:r>
          </a:p>
          <a:p>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13</a:t>
            </a:fld>
            <a:endParaRPr lang="en-US" altLang="en-US"/>
          </a:p>
        </p:txBody>
      </p:sp>
    </p:spTree>
    <p:extLst>
      <p:ext uri="{BB962C8B-B14F-4D97-AF65-F5344CB8AC3E}">
        <p14:creationId xmlns:p14="http://schemas.microsoft.com/office/powerpoint/2010/main" val="1837868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Can be more than one slide. 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a:p>
            <a:endParaRPr lang="en-US"/>
          </a:p>
          <a:p>
            <a:r>
              <a:rPr lang="en-US"/>
              <a:t>Only use if more detail is needed than presented on the overview slide</a:t>
            </a:r>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14</a:t>
            </a:fld>
            <a:endParaRPr lang="en-US" altLang="en-US"/>
          </a:p>
        </p:txBody>
      </p:sp>
    </p:spTree>
    <p:extLst>
      <p:ext uri="{BB962C8B-B14F-4D97-AF65-F5344CB8AC3E}">
        <p14:creationId xmlns:p14="http://schemas.microsoft.com/office/powerpoint/2010/main" val="3464577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A6714-D1EC-1E7F-7AA8-CF1C5D9C9D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9A8C70-08D2-E909-5A64-C33F1810EA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9FFA2F-D51D-1A7E-0FFB-15182BEBAD94}"/>
              </a:ext>
            </a:extLst>
          </p:cNvPr>
          <p:cNvSpPr>
            <a:spLocks noGrp="1"/>
          </p:cNvSpPr>
          <p:nvPr>
            <p:ph type="body" idx="1"/>
          </p:nvPr>
        </p:nvSpPr>
        <p:spPr/>
        <p:txBody>
          <a:bodyPr/>
          <a:lstStyle/>
          <a:p>
            <a:r>
              <a:rPr lang="en-US" dirty="0"/>
              <a:t>Use industry pipe to get distribution of depths/growth rates. Then relate that to bench scale tests.</a:t>
            </a:r>
          </a:p>
          <a:p>
            <a:r>
              <a:rPr lang="en-US" dirty="0"/>
              <a:t>Other operators likely to use test to validate susceptibility</a:t>
            </a:r>
          </a:p>
        </p:txBody>
      </p:sp>
      <p:sp>
        <p:nvSpPr>
          <p:cNvPr id="4" name="Slide Number Placeholder 3">
            <a:extLst>
              <a:ext uri="{FF2B5EF4-FFF2-40B4-BE49-F238E27FC236}">
                <a16:creationId xmlns:a16="http://schemas.microsoft.com/office/drawing/2014/main" id="{A22160BC-41FE-2E98-6C2A-D6AE81BEDBB8}"/>
              </a:ext>
            </a:extLst>
          </p:cNvPr>
          <p:cNvSpPr>
            <a:spLocks noGrp="1"/>
          </p:cNvSpPr>
          <p:nvPr>
            <p:ph type="sldNum" sz="quarter" idx="10"/>
          </p:nvPr>
        </p:nvSpPr>
        <p:spPr/>
        <p:txBody>
          <a:bodyPr/>
          <a:lstStyle/>
          <a:p>
            <a:fld id="{34D23C46-A5FD-4973-8409-2B7F122DDC9A}" type="slidenum">
              <a:rPr lang="en-US" altLang="en-US" smtClean="0"/>
              <a:pPr/>
              <a:t>15</a:t>
            </a:fld>
            <a:endParaRPr lang="en-US" altLang="en-US"/>
          </a:p>
        </p:txBody>
      </p:sp>
    </p:spTree>
    <p:extLst>
      <p:ext uri="{BB962C8B-B14F-4D97-AF65-F5344CB8AC3E}">
        <p14:creationId xmlns:p14="http://schemas.microsoft.com/office/powerpoint/2010/main" val="33106665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Can be more than one slide. 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a:p>
            <a:endParaRPr lang="en-US"/>
          </a:p>
          <a:p>
            <a:r>
              <a:rPr lang="en-US"/>
              <a:t>Only use if more detail is needed than presented on the overview slide</a:t>
            </a:r>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16</a:t>
            </a:fld>
            <a:endParaRPr lang="en-US" altLang="en-US"/>
          </a:p>
        </p:txBody>
      </p:sp>
    </p:spTree>
    <p:extLst>
      <p:ext uri="{BB962C8B-B14F-4D97-AF65-F5344CB8AC3E}">
        <p14:creationId xmlns:p14="http://schemas.microsoft.com/office/powerpoint/2010/main" val="3464577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54858-3846-0413-4424-9A5122D28E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7C742-D295-AA69-A014-0ABC6F6D0B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E7D88-4411-940F-DB53-73D6793D423D}"/>
              </a:ext>
            </a:extLst>
          </p:cNvPr>
          <p:cNvSpPr>
            <a:spLocks noGrp="1"/>
          </p:cNvSpPr>
          <p:nvPr>
            <p:ph type="body" idx="1"/>
          </p:nvPr>
        </p:nvSpPr>
        <p:spPr/>
        <p:txBody>
          <a:bodyPr/>
          <a:lstStyle/>
          <a:p>
            <a:r>
              <a:rPr lang="en-US"/>
              <a:t>Can be more than one slide. 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a:p>
            <a:endParaRPr lang="en-US"/>
          </a:p>
          <a:p>
            <a:r>
              <a:rPr lang="en-US"/>
              <a:t>Only use if more detail is needed than presented on the overview slide</a:t>
            </a:r>
            <a:endParaRPr lang="en-US" dirty="0"/>
          </a:p>
        </p:txBody>
      </p:sp>
      <p:sp>
        <p:nvSpPr>
          <p:cNvPr id="4" name="Slide Number Placeholder 3">
            <a:extLst>
              <a:ext uri="{FF2B5EF4-FFF2-40B4-BE49-F238E27FC236}">
                <a16:creationId xmlns:a16="http://schemas.microsoft.com/office/drawing/2014/main" id="{18B2BF49-4F46-E593-C82F-48D110863AD0}"/>
              </a:ext>
            </a:extLst>
          </p:cNvPr>
          <p:cNvSpPr>
            <a:spLocks noGrp="1"/>
          </p:cNvSpPr>
          <p:nvPr>
            <p:ph type="sldNum" sz="quarter" idx="10"/>
          </p:nvPr>
        </p:nvSpPr>
        <p:spPr/>
        <p:txBody>
          <a:bodyPr/>
          <a:lstStyle/>
          <a:p>
            <a:fld id="{34D23C46-A5FD-4973-8409-2B7F122DDC9A}" type="slidenum">
              <a:rPr lang="en-US" altLang="en-US" smtClean="0"/>
              <a:pPr/>
              <a:t>17</a:t>
            </a:fld>
            <a:endParaRPr lang="en-US" altLang="en-US"/>
          </a:p>
        </p:txBody>
      </p:sp>
    </p:spTree>
    <p:extLst>
      <p:ext uri="{BB962C8B-B14F-4D97-AF65-F5344CB8AC3E}">
        <p14:creationId xmlns:p14="http://schemas.microsoft.com/office/powerpoint/2010/main" val="36067605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0"/>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50"/>
            <a:ext cx="2999317" cy="3513138"/>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485775"/>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65501" y="1924050"/>
            <a:ext cx="8318500" cy="914400"/>
          </a:xfrm>
        </p:spPr>
        <p:txBody>
          <a:bodyPr/>
          <a:lstStyle>
            <a:lvl1pPr>
              <a:lnSpc>
                <a:spcPct val="95000"/>
              </a:lnSpc>
              <a:defRPr/>
            </a:lvl1pPr>
          </a:lstStyle>
          <a:p>
            <a:r>
              <a:rPr lang="en-US"/>
              <a:t>Click to edit Master title style</a:t>
            </a:r>
          </a:p>
        </p:txBody>
      </p:sp>
      <p:sp>
        <p:nvSpPr>
          <p:cNvPr id="4104" name="Rectangle 8"/>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2083059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5780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4213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1484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89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5096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20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91636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057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4661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255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076991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_Title Slide 01">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3105509"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3105509"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57999"/>
          </a:xfrm>
          <a:prstGeom prst="rect">
            <a:avLst/>
          </a:prstGeom>
          <a:ln>
            <a:noFill/>
          </a:ln>
        </p:spPr>
      </p:pic>
      <p:sp>
        <p:nvSpPr>
          <p:cNvPr id="11" name="Rectangle 10"/>
          <p:cNvSpPr/>
          <p:nvPr userDrawn="1"/>
        </p:nvSpPr>
        <p:spPr bwMode="auto">
          <a:xfrm>
            <a:off x="3006257" y="-11876"/>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hasCustomPrompt="1"/>
          </p:nvPr>
        </p:nvSpPr>
        <p:spPr>
          <a:xfrm>
            <a:off x="3387056" y="2503768"/>
            <a:ext cx="8318500" cy="1165933"/>
          </a:xfrm>
        </p:spPr>
        <p:txBody>
          <a:bodyPr anchor="b" anchorCtr="0"/>
          <a:lstStyle>
            <a:lvl1pPr>
              <a:lnSpc>
                <a:spcPct val="95000"/>
              </a:lnSpc>
              <a:defRPr>
                <a:solidFill>
                  <a:srgbClr val="203864"/>
                </a:solidFill>
              </a:defRPr>
            </a:lvl1pPr>
          </a:lstStyle>
          <a:p>
            <a:r>
              <a:rPr lang="en-US"/>
              <a:t>Click to edit Master [project title] style</a:t>
            </a:r>
          </a:p>
        </p:txBody>
      </p:sp>
      <p:sp>
        <p:nvSpPr>
          <p:cNvPr id="4104" name="Rectangle 8"/>
          <p:cNvSpPr>
            <a:spLocks noGrp="1" noChangeArrowheads="1"/>
          </p:cNvSpPr>
          <p:nvPr>
            <p:ph type="subTitle" sz="quarter" idx="1" hasCustomPrompt="1"/>
          </p:nvPr>
        </p:nvSpPr>
        <p:spPr>
          <a:xfrm>
            <a:off x="3399756" y="3745900"/>
            <a:ext cx="8305800" cy="609600"/>
          </a:xfrm>
        </p:spPr>
        <p:txBody>
          <a:bodyPr/>
          <a:lstStyle>
            <a:lvl1pPr marL="0" indent="0">
              <a:buFont typeface="Wingdings" pitchFamily="2" charset="2"/>
              <a:buNone/>
              <a:defRPr lang="en-US" sz="2400" b="0" i="1" smtClean="0">
                <a:solidFill>
                  <a:srgbClr val="203864"/>
                </a:solidFill>
                <a:latin typeface="+mn-lt"/>
                <a:ea typeface="+mn-ea"/>
                <a:cs typeface="+mn-cs"/>
              </a:defRPr>
            </a:lvl1pPr>
          </a:lstStyle>
          <a:p>
            <a:r>
              <a:rPr lang="en-US"/>
              <a:t>Click to edit Master [Project Status Update OR Project Final Results]</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30354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785761"/>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6099862"/>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959253"/>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2" name="Text Placeholder 11"/>
          <p:cNvSpPr>
            <a:spLocks noGrp="1"/>
          </p:cNvSpPr>
          <p:nvPr>
            <p:ph type="body" sz="quarter" idx="15" hasCustomPrompt="1"/>
          </p:nvPr>
        </p:nvSpPr>
        <p:spPr>
          <a:xfrm>
            <a:off x="3365500" y="1713407"/>
            <a:ext cx="8340056" cy="476260"/>
          </a:xfrm>
        </p:spPr>
        <p:txBody>
          <a:bodyPr/>
          <a:lstStyle>
            <a:lvl1pPr marL="0" indent="0" algn="l" rtl="0" eaLnBrk="1" fontAlgn="base" hangingPunct="1">
              <a:spcBef>
                <a:spcPct val="20000"/>
              </a:spcBef>
              <a:spcAft>
                <a:spcPct val="0"/>
              </a:spcAft>
              <a:buFont typeface="Wingdings" pitchFamily="2" charset="2"/>
              <a:buNone/>
              <a:tabLst>
                <a:tab pos="1600160" algn="l"/>
              </a:tabLst>
              <a:defRPr lang="en-US" sz="2400" b="0" i="0" smtClean="0">
                <a:solidFill>
                  <a:srgbClr val="203864"/>
                </a:solidFill>
                <a:latin typeface="+mn-lt"/>
                <a:ea typeface="+mn-ea"/>
                <a:cs typeface="+mn-cs"/>
              </a:defRPr>
            </a:lvl1pPr>
            <a:lvl2pPr marL="455612" indent="0">
              <a:buNone/>
              <a:defRPr/>
            </a:lvl2pPr>
          </a:lstStyle>
          <a:p>
            <a:r>
              <a:rPr lang="en-US" dirty="0"/>
              <a:t>Click to edit </a:t>
            </a:r>
            <a:r>
              <a:rPr lang="en-US"/>
              <a:t>Master [Ballot code, contract number]</a:t>
            </a:r>
            <a:endParaRPr lang="en-US" dirty="0"/>
          </a:p>
        </p:txBody>
      </p:sp>
      <p:sp>
        <p:nvSpPr>
          <p:cNvPr id="2" name="TextBox 1">
            <a:extLst>
              <a:ext uri="{FF2B5EF4-FFF2-40B4-BE49-F238E27FC236}">
                <a16:creationId xmlns:a16="http://schemas.microsoft.com/office/drawing/2014/main" id="{B7E7BD1D-1F59-0813-D24D-8F46451446C3}"/>
              </a:ext>
            </a:extLst>
          </p:cNvPr>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dirty="0">
                <a:solidFill>
                  <a:schemeClr val="bg1">
                    <a:lumMod val="50000"/>
                  </a:schemeClr>
                </a:solidFill>
                <a:latin typeface="Arial" panose="020B0604020202020204" pitchFamily="34" charset="0"/>
                <a:cs typeface="Arial" panose="020B0604020202020204" pitchFamily="34" charset="0"/>
              </a:rPr>
              <a:t>©</a:t>
            </a:r>
            <a:r>
              <a:rPr lang="en-US" sz="900" b="0" baseline="0" dirty="0">
                <a:solidFill>
                  <a:schemeClr val="bg1">
                    <a:lumMod val="50000"/>
                  </a:schemeClr>
                </a:solidFill>
                <a:latin typeface="Arial" panose="020B0604020202020204" pitchFamily="34" charset="0"/>
                <a:cs typeface="Arial" panose="020B0604020202020204" pitchFamily="34" charset="0"/>
              </a:rPr>
              <a:t> 2025, Pipeline Research Council International</a:t>
            </a:r>
            <a:endParaRPr lang="en-US" sz="900" b="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490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Update Matrix">
    <p:spTree>
      <p:nvGrpSpPr>
        <p:cNvPr id="1" name=""/>
        <p:cNvGrpSpPr/>
        <p:nvPr/>
      </p:nvGrpSpPr>
      <p:grpSpPr>
        <a:xfrm>
          <a:off x="0" y="0"/>
          <a:ext cx="0" cy="0"/>
          <a:chOff x="0" y="0"/>
          <a:chExt cx="0" cy="0"/>
        </a:xfrm>
      </p:grpSpPr>
      <p:sp>
        <p:nvSpPr>
          <p:cNvPr id="15" name="Rectangle 14"/>
          <p:cNvSpPr/>
          <p:nvPr userDrawn="1"/>
        </p:nvSpPr>
        <p:spPr bwMode="auto">
          <a:xfrm>
            <a:off x="0" y="-9942"/>
            <a:ext cx="12192000" cy="67669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graphicFrame>
        <p:nvGraphicFramePr>
          <p:cNvPr id="2" name="Table 6">
            <a:extLst>
              <a:ext uri="{FF2B5EF4-FFF2-40B4-BE49-F238E27FC236}">
                <a16:creationId xmlns:a16="http://schemas.microsoft.com/office/drawing/2014/main" id="{A2557509-E5C6-47B8-A35A-2BEE077A1D01}"/>
              </a:ext>
            </a:extLst>
          </p:cNvPr>
          <p:cNvGraphicFramePr>
            <a:graphicFrameLocks noGrp="1"/>
          </p:cNvGraphicFramePr>
          <p:nvPr userDrawn="1">
            <p:extLst>
              <p:ext uri="{D42A27DB-BD31-4B8C-83A1-F6EECF244321}">
                <p14:modId xmlns:p14="http://schemas.microsoft.com/office/powerpoint/2010/main" val="986981163"/>
              </p:ext>
            </p:extLst>
          </p:nvPr>
        </p:nvGraphicFramePr>
        <p:xfrm>
          <a:off x="0" y="666750"/>
          <a:ext cx="12192000" cy="6191252"/>
        </p:xfrm>
        <a:graphic>
          <a:graphicData uri="http://schemas.openxmlformats.org/drawingml/2006/table">
            <a:tbl>
              <a:tblPr firstRow="1" bandRow="1">
                <a:tableStyleId>{2D5ABB26-0587-4C30-8999-92F81FD0307C}</a:tableStyleId>
              </a:tblPr>
              <a:tblGrid>
                <a:gridCol w="426270">
                  <a:extLst>
                    <a:ext uri="{9D8B030D-6E8A-4147-A177-3AD203B41FA5}">
                      <a16:colId xmlns:a16="http://schemas.microsoft.com/office/drawing/2014/main" val="3282942760"/>
                    </a:ext>
                  </a:extLst>
                </a:gridCol>
                <a:gridCol w="2157442">
                  <a:extLst>
                    <a:ext uri="{9D8B030D-6E8A-4147-A177-3AD203B41FA5}">
                      <a16:colId xmlns:a16="http://schemas.microsoft.com/office/drawing/2014/main" val="3005843605"/>
                    </a:ext>
                  </a:extLst>
                </a:gridCol>
                <a:gridCol w="4339514">
                  <a:extLst>
                    <a:ext uri="{9D8B030D-6E8A-4147-A177-3AD203B41FA5}">
                      <a16:colId xmlns:a16="http://schemas.microsoft.com/office/drawing/2014/main" val="731213776"/>
                    </a:ext>
                  </a:extLst>
                </a:gridCol>
                <a:gridCol w="1401060">
                  <a:extLst>
                    <a:ext uri="{9D8B030D-6E8A-4147-A177-3AD203B41FA5}">
                      <a16:colId xmlns:a16="http://schemas.microsoft.com/office/drawing/2014/main" val="1152752342"/>
                    </a:ext>
                  </a:extLst>
                </a:gridCol>
                <a:gridCol w="3867714">
                  <a:extLst>
                    <a:ext uri="{9D8B030D-6E8A-4147-A177-3AD203B41FA5}">
                      <a16:colId xmlns:a16="http://schemas.microsoft.com/office/drawing/2014/main" val="1025834283"/>
                    </a:ext>
                  </a:extLst>
                </a:gridCol>
              </a:tblGrid>
              <a:tr h="1192908">
                <a:tc rowSpan="2">
                  <a:txBody>
                    <a:bodyPr/>
                    <a:lstStyle/>
                    <a:p>
                      <a:pPr algn="ctr"/>
                      <a:r>
                        <a:rPr lang="en-US" sz="2000" b="1" dirty="0">
                          <a:solidFill>
                            <a:schemeClr val="bg1">
                              <a:lumMod val="95000"/>
                            </a:schemeClr>
                          </a:solidFill>
                        </a:rPr>
                        <a:t>Overview</a:t>
                      </a:r>
                    </a:p>
                  </a:txBody>
                  <a:tcPr vert="vert27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1F497D"/>
                    </a:solidFill>
                  </a:tcPr>
                </a:tc>
                <a:tc gridSpan="2">
                  <a:txBody>
                    <a:bodyPr/>
                    <a:lstStyle/>
                    <a:p>
                      <a:r>
                        <a:rPr lang="en-US" sz="1200" b="1" dirty="0"/>
                        <a:t>Activities Underway/Completed (since last report)</a:t>
                      </a:r>
                    </a:p>
                  </a:txBody>
                  <a:tcPr>
                    <a:lnL w="6350" cap="flat" cmpd="sng" algn="ctr">
                      <a:no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190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US" sz="1200" b="1" dirty="0"/>
                        <a:t>Overall Project Status/Significant Findings</a:t>
                      </a:r>
                    </a:p>
                  </a:txBody>
                  <a:tcP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4455767"/>
                  </a:ext>
                </a:extLst>
              </a:tr>
              <a:tr h="1078441">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1200" b="1" dirty="0"/>
                        <a:t>Planned Activities (next period)</a:t>
                      </a:r>
                    </a:p>
                  </a:txBody>
                  <a:tcPr>
                    <a:lnL w="6350" cap="flat" cmpd="sng" algn="ctr">
                      <a:no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1200" b="1" dirty="0"/>
                        <a:t>Current Issues, Risks and Decisions Needed</a:t>
                      </a:r>
                    </a:p>
                  </a:txBody>
                  <a:tcP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22663359"/>
                  </a:ext>
                </a:extLst>
              </a:tr>
              <a:tr h="331959">
                <a:tc rowSpan="5">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2000" b="1" dirty="0">
                          <a:solidFill>
                            <a:schemeClr val="bg1">
                              <a:lumMod val="95000"/>
                            </a:schemeClr>
                          </a:solidFill>
                        </a:rPr>
                        <a:t>Status</a:t>
                      </a:r>
                    </a:p>
                  </a:txBody>
                  <a:tcPr vert="vert270" anchor="ctr" anchorCtr="1">
                    <a:lnL w="19050" cap="flat" cmpd="sng" algn="ctr">
                      <a:no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no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1F497D"/>
                    </a:solidFill>
                  </a:tcPr>
                </a:tc>
                <a:tc>
                  <a:txBody>
                    <a:bodyPr/>
                    <a:lstStyle/>
                    <a:p>
                      <a:endParaRPr lang="en-US" dirty="0">
                        <a:solidFill>
                          <a:schemeClr val="bg1">
                            <a:lumMod val="95000"/>
                          </a:schemeClr>
                        </a:solidFill>
                      </a:endParaRPr>
                    </a:p>
                  </a:txBody>
                  <a:tcPr marT="0" marB="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1F497D"/>
                    </a:solidFill>
                  </a:tcPr>
                </a:tc>
                <a:tc gridSpan="3">
                  <a:txBody>
                    <a:bodyPr/>
                    <a:lstStyle/>
                    <a:p>
                      <a:pPr algn="ctr"/>
                      <a:r>
                        <a:rPr lang="en-US" sz="1600" b="1" dirty="0">
                          <a:solidFill>
                            <a:schemeClr val="bg1">
                              <a:lumMod val="95000"/>
                            </a:schemeClr>
                          </a:solidFill>
                        </a:rPr>
                        <a:t>Rationale/Explanation of Deviations between Plan and Forecast</a:t>
                      </a:r>
                    </a:p>
                  </a:txBody>
                  <a:tcPr marT="0" marB="0">
                    <a:lnL w="6350" cap="flat" cmpd="sng" algn="ctr">
                      <a:solidFill>
                        <a:srgbClr val="1F497D"/>
                      </a:solidFill>
                      <a:prstDash val="solid"/>
                      <a:round/>
                      <a:headEnd type="none" w="med" len="med"/>
                      <a:tailEnd type="none" w="med" len="med"/>
                    </a:lnL>
                    <a:lnR w="19050" cap="flat" cmpd="sng" algn="ctr">
                      <a:solidFill>
                        <a:srgbClr val="203864"/>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1F497D"/>
                    </a:solid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38263718"/>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tabLst/>
                      </a:pPr>
                      <a:r>
                        <a:rPr lang="en-US" sz="1400" b="1" dirty="0"/>
                        <a:t>Overall Schedule</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317850272"/>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Active Task(s)</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505179368"/>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Cost to Date</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46050696"/>
                  </a:ext>
                </a:extLst>
              </a:tr>
              <a:tr h="896986">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Threats/Scope</a:t>
                      </a:r>
                    </a:p>
                    <a:p>
                      <a:pPr marL="114300" indent="0" algn="l"/>
                      <a:r>
                        <a:rPr lang="en-US" sz="1400" b="1" dirty="0"/>
                        <a:t>Changes or Additions</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19050" cap="flat" cmpd="sng" algn="ctr">
                      <a:noFill/>
                      <a:prstDash val="solid"/>
                      <a:round/>
                      <a:headEnd type="none" w="med" len="med"/>
                      <a:tailEnd type="none" w="med" len="med"/>
                    </a:lnB>
                    <a:noFill/>
                  </a:tcPr>
                </a:tc>
                <a:tc gridSpan="3">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19050" cap="flat" cmpd="sng" algn="ctr">
                      <a:no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285750" indent="-285750">
                        <a:buFont typeface="Arial" panose="020B0604020202020204" pitchFamily="34" charset="0"/>
                        <a:buChar char="•"/>
                      </a:pP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350135"/>
                  </a:ext>
                </a:extLst>
              </a:tr>
            </a:tbl>
          </a:graphicData>
        </a:graphic>
      </p:graphicFrame>
      <p:sp>
        <p:nvSpPr>
          <p:cNvPr id="4" name="Oval 3"/>
          <p:cNvSpPr/>
          <p:nvPr userDrawn="1"/>
        </p:nvSpPr>
        <p:spPr bwMode="auto">
          <a:xfrm>
            <a:off x="2145788" y="3330594"/>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5" name="Oval 4"/>
          <p:cNvSpPr/>
          <p:nvPr userDrawn="1"/>
        </p:nvSpPr>
        <p:spPr bwMode="auto">
          <a:xfrm>
            <a:off x="2145788" y="4196579"/>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6" name="Oval 5"/>
          <p:cNvSpPr/>
          <p:nvPr userDrawn="1"/>
        </p:nvSpPr>
        <p:spPr bwMode="auto">
          <a:xfrm>
            <a:off x="2145788" y="5093928"/>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7" name="Oval 6"/>
          <p:cNvSpPr/>
          <p:nvPr userDrawn="1"/>
        </p:nvSpPr>
        <p:spPr bwMode="auto">
          <a:xfrm>
            <a:off x="2145788" y="5991278"/>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8" name="Oval 7"/>
          <p:cNvSpPr/>
          <p:nvPr userDrawn="1"/>
        </p:nvSpPr>
        <p:spPr bwMode="auto">
          <a:xfrm>
            <a:off x="11624101" y="126786"/>
            <a:ext cx="273740" cy="27374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9" name="Oval 8"/>
          <p:cNvSpPr/>
          <p:nvPr userDrawn="1"/>
        </p:nvSpPr>
        <p:spPr bwMode="auto">
          <a:xfrm>
            <a:off x="10689919" y="126786"/>
            <a:ext cx="273740" cy="27374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0" name="Oval 9"/>
          <p:cNvSpPr/>
          <p:nvPr userDrawn="1"/>
        </p:nvSpPr>
        <p:spPr bwMode="auto">
          <a:xfrm>
            <a:off x="9848550" y="126786"/>
            <a:ext cx="273740" cy="27374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2" name="Rectangle 11"/>
          <p:cNvSpPr/>
          <p:nvPr userDrawn="1"/>
        </p:nvSpPr>
        <p:spPr>
          <a:xfrm>
            <a:off x="9069130" y="382572"/>
            <a:ext cx="3113346" cy="276999"/>
          </a:xfrm>
          <a:prstGeom prst="rect">
            <a:avLst/>
          </a:prstGeom>
        </p:spPr>
        <p:txBody>
          <a:bodyPr wrap="square">
            <a:spAutoFit/>
          </a:bodyPr>
          <a:lstStyle/>
          <a:p>
            <a:r>
              <a:rPr lang="en-US" sz="1200" b="1">
                <a:solidFill>
                  <a:schemeClr val="bg1">
                    <a:lumMod val="85000"/>
                  </a:schemeClr>
                </a:solidFill>
                <a:latin typeface="Arial" panose="020B0604020202020204" pitchFamily="34" charset="0"/>
              </a:rPr>
              <a:t>Status:  </a:t>
            </a:r>
            <a:r>
              <a:rPr lang="en-US" sz="1200" b="0">
                <a:solidFill>
                  <a:schemeClr val="bg1">
                    <a:lumMod val="85000"/>
                  </a:schemeClr>
                </a:solidFill>
                <a:latin typeface="Arial" panose="020B0604020202020204" pitchFamily="34" charset="0"/>
              </a:rPr>
              <a:t>Critical   Needs</a:t>
            </a:r>
            <a:r>
              <a:rPr lang="en-US" sz="1200" b="0" baseline="0">
                <a:solidFill>
                  <a:schemeClr val="bg1">
                    <a:lumMod val="85000"/>
                  </a:schemeClr>
                </a:solidFill>
                <a:latin typeface="Arial" panose="020B0604020202020204" pitchFamily="34" charset="0"/>
              </a:rPr>
              <a:t> Attention  On Plan </a:t>
            </a:r>
            <a:endParaRPr lang="en-US" sz="1200" b="0">
              <a:solidFill>
                <a:schemeClr val="bg1">
                  <a:lumMod val="85000"/>
                </a:schemeClr>
              </a:solidFill>
              <a:latin typeface="Arial" panose="020B0604020202020204" pitchFamily="34" charset="0"/>
            </a:endParaRPr>
          </a:p>
        </p:txBody>
      </p:sp>
      <p:sp>
        <p:nvSpPr>
          <p:cNvPr id="21" name="Title 20"/>
          <p:cNvSpPr>
            <a:spLocks noGrp="1"/>
          </p:cNvSpPr>
          <p:nvPr>
            <p:ph type="title"/>
          </p:nvPr>
        </p:nvSpPr>
        <p:spPr>
          <a:xfrm>
            <a:off x="128103" y="55688"/>
            <a:ext cx="9857317" cy="609600"/>
          </a:xfrm>
        </p:spPr>
        <p:txBody>
          <a:bodyPr/>
          <a:lstStyle>
            <a:lvl1pPr>
              <a:defRPr>
                <a:solidFill>
                  <a:schemeClr val="bg1"/>
                </a:solidFill>
              </a:defRPr>
            </a:lvl1pPr>
          </a:lstStyle>
          <a:p>
            <a:r>
              <a:rPr lang="en-US"/>
              <a:t>Click to edit Master title style</a:t>
            </a:r>
          </a:p>
        </p:txBody>
      </p:sp>
      <p:sp>
        <p:nvSpPr>
          <p:cNvPr id="13" name="TextBox 12"/>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dirty="0">
                <a:solidFill>
                  <a:schemeClr val="bg1">
                    <a:lumMod val="75000"/>
                  </a:schemeClr>
                </a:solidFill>
                <a:latin typeface="Arial" panose="020B0604020202020204" pitchFamily="34" charset="0"/>
                <a:cs typeface="Arial" panose="020B0604020202020204" pitchFamily="34" charset="0"/>
              </a:rPr>
              <a:t>©</a:t>
            </a:r>
            <a:r>
              <a:rPr lang="en-US" sz="900" b="0" baseline="0" dirty="0">
                <a:solidFill>
                  <a:schemeClr val="bg1">
                    <a:lumMod val="75000"/>
                  </a:schemeClr>
                </a:solidFill>
                <a:latin typeface="Arial" panose="020B0604020202020204" pitchFamily="34" charset="0"/>
                <a:cs typeface="Arial" panose="020B0604020202020204" pitchFamily="34" charset="0"/>
              </a:rPr>
              <a:t> 2025, Pipeline Research Council International</a:t>
            </a:r>
            <a:endParaRPr lang="en-US" sz="900" b="0" dirty="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9867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a:extLst>
              <a:ext uri="{FF2B5EF4-FFF2-40B4-BE49-F238E27FC236}">
                <a16:creationId xmlns:a16="http://schemas.microsoft.com/office/drawing/2014/main" id="{6E28C5B1-2A68-63E6-F357-2959978F38E1}"/>
              </a:ext>
            </a:extLst>
          </p:cNvPr>
          <p:cNvSpPr>
            <a:spLocks noGrp="1" noRot="1" noMove="1" noResize="1" noEditPoints="1" noAdjustHandles="1" noChangeArrowheads="1" noChangeShapeType="1"/>
          </p:cNvSpPr>
          <p:nvPr>
            <p:ph type="body" sz="quarter" idx="10"/>
          </p:nvPr>
        </p:nvSpPr>
        <p:spPr>
          <a:xfrm>
            <a:off x="2830287" y="174171"/>
            <a:ext cx="9134702" cy="283029"/>
          </a:xfrm>
        </p:spPr>
        <p:txBody>
          <a:bodyPr wrap="square" anchor="ctr" anchorCtr="0"/>
          <a:lstStyle>
            <a:lvl1pPr marL="0" indent="0" algn="r">
              <a:spcBef>
                <a:spcPts val="0"/>
              </a:spcBef>
              <a:buNone/>
              <a:defRPr sz="1800"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06442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D5B2-079A-44FA-AEE6-317020C32E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9B5F98-22B8-430E-B22B-E25B8FCE95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E76228-C303-4B0F-A207-AD4F9F751614}"/>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91665D52-93F4-40D3-8716-5BEAB59055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12913-2F30-4EC4-AE2C-DD3052C8B2B5}"/>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89196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8658A-5686-438C-A4B4-CE05B73501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71C132-3A19-441C-A3F2-B98C443632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2B2A3-F150-44CF-B61F-9E9953E2A5D1}"/>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569C1FA5-1238-40AC-A024-2D864B9C08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35B605-39EC-4067-8E82-887236AC8201}"/>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677387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23F2B-E5C6-4FBB-A823-6F8A6DEDE8BD}"/>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CFE5BC4-8AC4-4266-AC83-040A11AF3196}"/>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B15CAC9-5F19-42D9-9D09-266BA260B719}"/>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47F8D3C7-00F6-4A18-9B90-506B1F1A73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1399CB-1219-44B8-914D-19EAD5E489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8755670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516BC-345C-4587-BC9D-E3FF521230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21C515-8CBF-48AB-8F4F-51D028D4373A}"/>
              </a:ext>
            </a:extLst>
          </p:cNvPr>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8737E2-515B-4D37-B679-5E520785DAFC}"/>
              </a:ext>
            </a:extLst>
          </p:cNvPr>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369AC4-C9B2-40E2-A018-39FD94BA24C1}"/>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6" name="Footer Placeholder 5">
            <a:extLst>
              <a:ext uri="{FF2B5EF4-FFF2-40B4-BE49-F238E27FC236}">
                <a16:creationId xmlns:a16="http://schemas.microsoft.com/office/drawing/2014/main" id="{1D801E2D-1935-461D-8449-BD682FD081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24A7E0-92DD-4DEA-B9E6-93E15ED9B207}"/>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255403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CA52E-8858-4E8B-9EA3-9B889EC17BC7}"/>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F8F00F-4155-4B62-96F3-06D0BCCFF5C3}"/>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F1BC447-EAA4-4704-86AA-885C9B7734BB}"/>
              </a:ext>
            </a:extLst>
          </p:cNvPr>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DDF0A6-2E35-4361-8A83-C25ACFF7299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4E440-2511-49CF-83FB-4DD7586F76AF}"/>
              </a:ext>
            </a:extLst>
          </p:cNvPr>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FF682B-832A-4E31-B8FB-7342B947D0F8}"/>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8" name="Footer Placeholder 7">
            <a:extLst>
              <a:ext uri="{FF2B5EF4-FFF2-40B4-BE49-F238E27FC236}">
                <a16:creationId xmlns:a16="http://schemas.microsoft.com/office/drawing/2014/main" id="{126E1E4F-EC72-49A0-B9AA-B4F0A18405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65AFF3-65F2-4D9E-AA73-2CF345EF7D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52062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39C90-E12C-4C24-B9E3-782C314D5A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939A46-DF7E-4145-8297-EEA2517BCB74}"/>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4" name="Footer Placeholder 3">
            <a:extLst>
              <a:ext uri="{FF2B5EF4-FFF2-40B4-BE49-F238E27FC236}">
                <a16:creationId xmlns:a16="http://schemas.microsoft.com/office/drawing/2014/main" id="{5D18ED09-E78A-4AE7-8A9F-4B35D183E6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814ECBC-1E02-4F14-9EA6-42C044883BD6}"/>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5531794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43CA02-9FF5-46E3-8EE4-3DCCED811271}"/>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3" name="Footer Placeholder 2">
            <a:extLst>
              <a:ext uri="{FF2B5EF4-FFF2-40B4-BE49-F238E27FC236}">
                <a16:creationId xmlns:a16="http://schemas.microsoft.com/office/drawing/2014/main" id="{24C27C2F-3E53-4D05-A3E7-72E69CC5854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DD1631-9094-4C48-9130-14C71A78A6F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22445437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DD57C-1158-4E72-892E-BB9D7FD6D345}"/>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A1371A9-F4AD-40E0-839A-6A9715627A02}"/>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6484799-9FF8-4DE3-AD46-147418583547}"/>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786002-C3A5-43EF-B715-FC8A353F371C}"/>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6" name="Footer Placeholder 5">
            <a:extLst>
              <a:ext uri="{FF2B5EF4-FFF2-40B4-BE49-F238E27FC236}">
                <a16:creationId xmlns:a16="http://schemas.microsoft.com/office/drawing/2014/main" id="{8049E62B-DBA3-4B0B-B2E1-39A07EF2CB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B59CE0-FEAA-40F2-B63B-42E7F5D4C9CE}"/>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6996984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4AE3A-1463-4FBE-927F-EB1DCD8D3243}"/>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D59A910-0997-4F00-8A0A-FEAAF94529B5}"/>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17E9D9-79A5-4A65-B012-E6EB2CF3D6DF}"/>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85E7FA-301D-4E76-B0C3-E7511E40C496}"/>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6" name="Footer Placeholder 5">
            <a:extLst>
              <a:ext uri="{FF2B5EF4-FFF2-40B4-BE49-F238E27FC236}">
                <a16:creationId xmlns:a16="http://schemas.microsoft.com/office/drawing/2014/main" id="{7DEEC565-8C16-4ABA-87B5-6921049580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FDB74-F742-4079-8236-88912F31E1C4}"/>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1397865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5164-B96F-4C53-91AA-BF3694AD9B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D96D43D-5100-4BF9-932F-9F5D211E4F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2BEA4D-3DF3-459D-B185-51E63A150894}"/>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0308B558-2CC8-423D-B039-72994DE9F3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9E03AF-ABBC-4EA2-90D3-EFF911C6B61D}"/>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91533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1F31B-FA8B-445E-9A37-3FF49A1A0AD6}"/>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1845B1-5569-4B4D-83E3-F6F718BA8A80}"/>
              </a:ext>
            </a:extLst>
          </p:cNvPr>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519B7-C9CA-4078-8528-B3CAB783FD54}"/>
              </a:ext>
            </a:extLst>
          </p:cNvPr>
          <p:cNvSpPr>
            <a:spLocks noGrp="1"/>
          </p:cNvSpPr>
          <p:nvPr>
            <p:ph type="dt" sz="half" idx="10"/>
          </p:nvPr>
        </p:nvSpPr>
        <p:spPr/>
        <p:txBody>
          <a:body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F22FE00D-E06F-4DA9-9B43-E689D4BA0D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58D99-6C4E-4856-8785-3AD8E839990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7851620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AC8C3999-E1F2-46D5-B1A7-0FE2291992F8}"/>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2FF5485A-43A3-4D78-A435-E286281273A3}"/>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47056680-3444-41EC-87EA-2FE4277B95E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1FE3B037-AE6B-4861-AA02-25B8530F0E0B}"/>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7ED6DE9A-6FA7-4712-8B72-9712473B9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8490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384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789394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69101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57218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51403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77607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93820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812833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9952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75252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7890305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8630940E-D012-4CC7-8F5A-D06B281023E5}"/>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818D04AC-CAB0-4B99-A557-29BD7AB90C7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934F0F8A-261E-442D-A956-3FE49834C95D}"/>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4A99F3B3-D042-472C-A9E3-0D1DFAEB00D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6905F7E-5DE6-49E9-899E-880734205D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6543528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16705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120048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90214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12646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005585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1434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91484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008319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39058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87287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8461917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27FBC473-19E0-41BD-BE41-950D9815C67C}"/>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1D5311ED-BCC8-43E6-AB39-BE0B21FD2DDB}"/>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8F13231D-471E-4CB8-BD94-FEC038476FCA}"/>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808005A9-BE48-4D1D-BC5E-77F2E28FDCC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E1FDBDC-1E0D-4032-A973-35F0AD9D5E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5233029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45614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35572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03634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9305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925808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6242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452178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254452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930865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387988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8203305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7137C3FA-498E-44B7-87A8-59DA5978E066}"/>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749A10A0-89DD-4300-9ECB-19E57409F30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B77185D-93CB-422A-8D5E-460B85EEFD2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A2644D51-5824-4C01-AFC1-3930EEB67785}"/>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B946B7D4-0CDF-46B4-8369-E35BD6F704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10353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77803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63276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4577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302489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6795768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64961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48741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895190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74465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87675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61986365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7E05891-C241-46FA-952B-4FA3CDB311BA}"/>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BC91C07A-306F-44C9-A8F9-A752F0423511}"/>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CD06E9C-F2F7-47EB-9D89-44AA51405F42}"/>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55D64A15-1B35-469A-8135-992F41A8E070}"/>
              </a:ext>
            </a:extLst>
          </p:cNvPr>
          <p:cNvSpPr txBox="1">
            <a:spLocks noChangeArrowheads="1"/>
          </p:cNvSpPr>
          <p:nvPr userDrawn="1"/>
        </p:nvSpPr>
        <p:spPr bwMode="auto">
          <a:xfrm>
            <a:off x="3365500" y="485775"/>
            <a:ext cx="8128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1">
                <a:solidFill>
                  <a:srgbClr val="065590"/>
                </a:solidFill>
              </a:rPr>
              <a:t>Pipeline Research Council International, Inc.</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1ACBD5DB-3900-4969-BC5D-D2BEA07F21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75253058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292183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582128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616082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3101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846778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978092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131788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28708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02511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612951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371536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theme" Target="../theme/theme4.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theme" Target="../theme/theme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4"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4" y="165100"/>
            <a:ext cx="10088033"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79466"/>
            <a:ext cx="157094"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000">
                <a:latin typeface="Arial" panose="020B0604020202020204" pitchFamily="34" charset="0"/>
              </a:rPr>
              <a:pPr>
                <a:lnSpc>
                  <a:spcPct val="97000"/>
                </a:lnSpc>
              </a:pPr>
              <a:t>‹#›</a:t>
            </a:fld>
            <a:endParaRPr lang="en-US" altLang="en-US" sz="10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4" y="1366838"/>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932585" y="247603"/>
            <a:ext cx="665247"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a:solidFill>
                  <a:srgbClr val="DDDDFF"/>
                </a:solidFill>
                <a:cs typeface="+mn-cs"/>
              </a:rPr>
              <a:t>www.prci.org</a:t>
            </a:r>
          </a:p>
        </p:txBody>
      </p:sp>
      <p:pic>
        <p:nvPicPr>
          <p:cNvPr id="3" name="Picture 2">
            <a:extLst>
              <a:ext uri="{FF2B5EF4-FFF2-40B4-BE49-F238E27FC236}">
                <a16:creationId xmlns:a16="http://schemas.microsoft.com/office/drawing/2014/main" id="{AD67FD32-1282-40DF-8ED2-C70FCD1751D4}"/>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3" r:id="rId1"/>
    <p:sldLayoutId id="2147487579" r:id="rId2"/>
    <p:sldLayoutId id="2147487580" r:id="rId3"/>
    <p:sldLayoutId id="2147487581" r:id="rId4"/>
    <p:sldLayoutId id="2147487582" r:id="rId5"/>
    <p:sldLayoutId id="2147487583" r:id="rId6"/>
    <p:sldLayoutId id="2147487584" r:id="rId7"/>
    <p:sldLayoutId id="2147487585" r:id="rId8"/>
    <p:sldLayoutId id="2147487586" r:id="rId9"/>
    <p:sldLayoutId id="2147487587" r:id="rId10"/>
    <p:sldLayoutId id="2147487588" r:id="rId11"/>
    <p:sldLayoutId id="2147487589" r:id="rId12"/>
    <p:sldLayoutId id="2147487726" r:id="rId13"/>
    <p:sldLayoutId id="2147487727" r:id="rId14"/>
    <p:sldLayoutId id="2147487728" r:id="rId15"/>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fontAlgn="base">
        <a:spcBef>
          <a:spcPct val="0"/>
        </a:spcBef>
        <a:spcAft>
          <a:spcPct val="0"/>
        </a:spcAft>
        <a:defRPr sz="2800" b="1">
          <a:solidFill>
            <a:schemeClr val="tx1"/>
          </a:solidFill>
          <a:latin typeface="Arial" charset="0"/>
        </a:defRPr>
      </a:lvl6pPr>
      <a:lvl7pPr marL="914400" algn="l" rtl="0" fontAlgn="base">
        <a:spcBef>
          <a:spcPct val="0"/>
        </a:spcBef>
        <a:spcAft>
          <a:spcPct val="0"/>
        </a:spcAft>
        <a:defRPr sz="2800" b="1">
          <a:solidFill>
            <a:schemeClr val="tx1"/>
          </a:solidFill>
          <a:latin typeface="Arial" charset="0"/>
        </a:defRPr>
      </a:lvl7pPr>
      <a:lvl8pPr marL="1371600" algn="l" rtl="0" fontAlgn="base">
        <a:spcBef>
          <a:spcPct val="0"/>
        </a:spcBef>
        <a:spcAft>
          <a:spcPct val="0"/>
        </a:spcAft>
        <a:defRPr sz="2800" b="1">
          <a:solidFill>
            <a:schemeClr val="tx1"/>
          </a:solidFill>
          <a:latin typeface="Arial" charset="0"/>
        </a:defRPr>
      </a:lvl8pPr>
      <a:lvl9pPr marL="1828800" algn="l" rtl="0" fontAlgn="base">
        <a:spcBef>
          <a:spcPct val="0"/>
        </a:spcBef>
        <a:spcAft>
          <a:spcPct val="0"/>
        </a:spcAft>
        <a:defRPr sz="2800" b="1">
          <a:solidFill>
            <a:schemeClr val="tx1"/>
          </a:solidFill>
          <a:latin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defRPr>
      </a:lvl5pPr>
      <a:lvl6pPr marL="2057400" indent="-171450" algn="l" rtl="0" fontAlgn="base">
        <a:spcBef>
          <a:spcPct val="20000"/>
        </a:spcBef>
        <a:spcAft>
          <a:spcPct val="0"/>
        </a:spcAft>
        <a:buChar char="»"/>
        <a:tabLst>
          <a:tab pos="1600200" algn="l"/>
        </a:tabLst>
        <a:defRPr sz="1200" i="1">
          <a:solidFill>
            <a:schemeClr val="tx1"/>
          </a:solidFill>
          <a:latin typeface="+mn-lt"/>
        </a:defRPr>
      </a:lvl6pPr>
      <a:lvl7pPr marL="2514600" indent="-171450" algn="l" rtl="0" fontAlgn="base">
        <a:spcBef>
          <a:spcPct val="20000"/>
        </a:spcBef>
        <a:spcAft>
          <a:spcPct val="0"/>
        </a:spcAft>
        <a:buChar char="»"/>
        <a:tabLst>
          <a:tab pos="1600200" algn="l"/>
        </a:tabLst>
        <a:defRPr sz="1200" i="1">
          <a:solidFill>
            <a:schemeClr val="tx1"/>
          </a:solidFill>
          <a:latin typeface="+mn-lt"/>
        </a:defRPr>
      </a:lvl7pPr>
      <a:lvl8pPr marL="2971800" indent="-171450" algn="l" rtl="0" fontAlgn="base">
        <a:spcBef>
          <a:spcPct val="20000"/>
        </a:spcBef>
        <a:spcAft>
          <a:spcPct val="0"/>
        </a:spcAft>
        <a:buChar char="»"/>
        <a:tabLst>
          <a:tab pos="1600200" algn="l"/>
        </a:tabLst>
        <a:defRPr sz="1200" i="1">
          <a:solidFill>
            <a:schemeClr val="tx1"/>
          </a:solidFill>
          <a:latin typeface="+mn-lt"/>
        </a:defRPr>
      </a:lvl8pPr>
      <a:lvl9pPr marL="3429000" indent="-171450" algn="l" rtl="0" fontAlgn="base">
        <a:spcBef>
          <a:spcPct val="20000"/>
        </a:spcBef>
        <a:spcAft>
          <a:spcPct val="0"/>
        </a:spcAft>
        <a:buChar char="»"/>
        <a:tabLst>
          <a:tab pos="1600200" algn="l"/>
        </a:tabLst>
        <a:defRPr sz="1200"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A096A-E2D9-48EC-B9D7-9F2630B0D7EC}"/>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FFCC4F-77F2-45DF-B7B2-381E1DABE3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A98EC-54AD-4254-A219-ECB917674200}"/>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DB34A-90C2-4624-8A63-9E4D8FF13C4C}" type="datetimeFigureOut">
              <a:rPr lang="en-US" smtClean="0"/>
              <a:t>10/20/2025</a:t>
            </a:fld>
            <a:endParaRPr lang="en-US"/>
          </a:p>
        </p:txBody>
      </p:sp>
      <p:sp>
        <p:nvSpPr>
          <p:cNvPr id="5" name="Footer Placeholder 4">
            <a:extLst>
              <a:ext uri="{FF2B5EF4-FFF2-40B4-BE49-F238E27FC236}">
                <a16:creationId xmlns:a16="http://schemas.microsoft.com/office/drawing/2014/main" id="{D130F9E8-F386-41B7-A836-B2AACB9BDB5C}"/>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221E4DA-24DA-42CD-8CCF-D761C2401EA2}"/>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5118F-E7A4-40C0-8047-5631BF8E9113}" type="slidenum">
              <a:rPr lang="en-US" smtClean="0"/>
              <a:t>‹#›</a:t>
            </a:fld>
            <a:endParaRPr lang="en-US"/>
          </a:p>
        </p:txBody>
      </p:sp>
    </p:spTree>
    <p:extLst>
      <p:ext uri="{BB962C8B-B14F-4D97-AF65-F5344CB8AC3E}">
        <p14:creationId xmlns:p14="http://schemas.microsoft.com/office/powerpoint/2010/main" val="2765898975"/>
      </p:ext>
    </p:extLst>
  </p:cSld>
  <p:clrMap bg1="lt1" tx1="dk1" bg2="lt2" tx2="dk2" accent1="accent1" accent2="accent2" accent3="accent3" accent4="accent4" accent5="accent5" accent6="accent6" hlink="hlink" folHlink="folHlink"/>
  <p:sldLayoutIdLst>
    <p:sldLayoutId id="2147487715" r:id="rId1"/>
    <p:sldLayoutId id="2147487716" r:id="rId2"/>
    <p:sldLayoutId id="2147487717" r:id="rId3"/>
    <p:sldLayoutId id="2147487718" r:id="rId4"/>
    <p:sldLayoutId id="2147487719" r:id="rId5"/>
    <p:sldLayoutId id="2147487720" r:id="rId6"/>
    <p:sldLayoutId id="2147487721" r:id="rId7"/>
    <p:sldLayoutId id="2147487722" r:id="rId8"/>
    <p:sldLayoutId id="2147487723" r:id="rId9"/>
    <p:sldLayoutId id="2147487724" r:id="rId10"/>
    <p:sldLayoutId id="2147487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2D2C601-8DD9-4B31-826F-33004A7C9448}"/>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C156A82E-8807-4386-B25E-53FEE3243C5A}"/>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2052" name="Rectangle 4">
            <a:extLst>
              <a:ext uri="{FF2B5EF4-FFF2-40B4-BE49-F238E27FC236}">
                <a16:creationId xmlns:a16="http://schemas.microsoft.com/office/drawing/2014/main" id="{4FAFF64A-869B-437C-A7A5-44FDBC379A79}"/>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2053" name="Rectangle 5">
            <a:extLst>
              <a:ext uri="{FF2B5EF4-FFF2-40B4-BE49-F238E27FC236}">
                <a16:creationId xmlns:a16="http://schemas.microsoft.com/office/drawing/2014/main" id="{D3094957-2D33-4CB2-B49B-9C8B6085B440}"/>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DC947043-E94C-4ABD-B46E-77CDCEA65877}"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2054" name="Line 6">
            <a:extLst>
              <a:ext uri="{FF2B5EF4-FFF2-40B4-BE49-F238E27FC236}">
                <a16:creationId xmlns:a16="http://schemas.microsoft.com/office/drawing/2014/main" id="{00285D2C-ADBB-4EB3-8BFE-71F684D850E5}"/>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2056" name="Rectangle 8">
            <a:extLst>
              <a:ext uri="{FF2B5EF4-FFF2-40B4-BE49-F238E27FC236}">
                <a16:creationId xmlns:a16="http://schemas.microsoft.com/office/drawing/2014/main" id="{90816A39-CB61-4597-A45F-CDAC123105F4}"/>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10" name="Picture 9">
            <a:extLst>
              <a:ext uri="{FF2B5EF4-FFF2-40B4-BE49-F238E27FC236}">
                <a16:creationId xmlns:a16="http://schemas.microsoft.com/office/drawing/2014/main" id="{77272A59-675E-43F1-B078-CC695007937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4" r:id="rId1"/>
    <p:sldLayoutId id="2147487590" r:id="rId2"/>
    <p:sldLayoutId id="2147487591" r:id="rId3"/>
    <p:sldLayoutId id="2147487592" r:id="rId4"/>
    <p:sldLayoutId id="2147487593" r:id="rId5"/>
    <p:sldLayoutId id="2147487594" r:id="rId6"/>
    <p:sldLayoutId id="2147487595" r:id="rId7"/>
    <p:sldLayoutId id="2147487596" r:id="rId8"/>
    <p:sldLayoutId id="2147487597" r:id="rId9"/>
    <p:sldLayoutId id="2147487598" r:id="rId10"/>
    <p:sldLayoutId id="2147487599" r:id="rId11"/>
    <p:sldLayoutId id="2147487600"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917D779-5742-4F61-96A3-EB9A88512329}"/>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Rectangle 3">
            <a:extLst>
              <a:ext uri="{FF2B5EF4-FFF2-40B4-BE49-F238E27FC236}">
                <a16:creationId xmlns:a16="http://schemas.microsoft.com/office/drawing/2014/main" id="{BFF2974C-CD06-4D6E-90F6-B7C14CC3BDD9}"/>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3076" name="Rectangle 4">
            <a:extLst>
              <a:ext uri="{FF2B5EF4-FFF2-40B4-BE49-F238E27FC236}">
                <a16:creationId xmlns:a16="http://schemas.microsoft.com/office/drawing/2014/main" id="{6D628347-247A-4B52-B33F-4E7152D4CE4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3077" name="Rectangle 5">
            <a:extLst>
              <a:ext uri="{FF2B5EF4-FFF2-40B4-BE49-F238E27FC236}">
                <a16:creationId xmlns:a16="http://schemas.microsoft.com/office/drawing/2014/main" id="{3DFA51DF-3C31-496C-A71A-2D4C157D9E34}"/>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B061B2D2-FC63-47FB-923E-B3D17F7D0EAE}"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3078" name="Line 6">
            <a:extLst>
              <a:ext uri="{FF2B5EF4-FFF2-40B4-BE49-F238E27FC236}">
                <a16:creationId xmlns:a16="http://schemas.microsoft.com/office/drawing/2014/main" id="{A9717E6F-6EB5-4F8F-A118-A9155329C90F}"/>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3080" name="Rectangle 8">
            <a:extLst>
              <a:ext uri="{FF2B5EF4-FFF2-40B4-BE49-F238E27FC236}">
                <a16:creationId xmlns:a16="http://schemas.microsoft.com/office/drawing/2014/main" id="{8E44E21B-46E2-4C2C-A0F7-398DD49D3F6C}"/>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90F5C5A6-F63E-471D-B376-9A6225706DBC}"/>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5" r:id="rId1"/>
    <p:sldLayoutId id="2147487601" r:id="rId2"/>
    <p:sldLayoutId id="2147487602" r:id="rId3"/>
    <p:sldLayoutId id="2147487603" r:id="rId4"/>
    <p:sldLayoutId id="2147487604" r:id="rId5"/>
    <p:sldLayoutId id="2147487605" r:id="rId6"/>
    <p:sldLayoutId id="2147487606" r:id="rId7"/>
    <p:sldLayoutId id="2147487607" r:id="rId8"/>
    <p:sldLayoutId id="2147487608" r:id="rId9"/>
    <p:sldLayoutId id="2147487609" r:id="rId10"/>
    <p:sldLayoutId id="2147487610" r:id="rId11"/>
    <p:sldLayoutId id="2147487611"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493FAA1-F56A-41AF-819A-A134AB745A6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3">
            <a:extLst>
              <a:ext uri="{FF2B5EF4-FFF2-40B4-BE49-F238E27FC236}">
                <a16:creationId xmlns:a16="http://schemas.microsoft.com/office/drawing/2014/main" id="{65DB8609-E5A6-464E-B967-686D37DF70C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4100" name="Rectangle 4">
            <a:extLst>
              <a:ext uri="{FF2B5EF4-FFF2-40B4-BE49-F238E27FC236}">
                <a16:creationId xmlns:a16="http://schemas.microsoft.com/office/drawing/2014/main" id="{F5E83DC1-9E4E-4EA6-9AC2-AAB648F270D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4101" name="Rectangle 5">
            <a:extLst>
              <a:ext uri="{FF2B5EF4-FFF2-40B4-BE49-F238E27FC236}">
                <a16:creationId xmlns:a16="http://schemas.microsoft.com/office/drawing/2014/main" id="{5B8B49B2-6068-4263-981A-DB4C3CEFABE6}"/>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75078698-DF49-402D-A48F-5D2E71FA5029}"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4102" name="Line 6">
            <a:extLst>
              <a:ext uri="{FF2B5EF4-FFF2-40B4-BE49-F238E27FC236}">
                <a16:creationId xmlns:a16="http://schemas.microsoft.com/office/drawing/2014/main" id="{0C19ABEF-C651-4046-B4ED-4B3822D1C7F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4104" name="Rectangle 8">
            <a:extLst>
              <a:ext uri="{FF2B5EF4-FFF2-40B4-BE49-F238E27FC236}">
                <a16:creationId xmlns:a16="http://schemas.microsoft.com/office/drawing/2014/main" id="{9FFD8AE2-6054-4B26-904D-5A4D2B231912}"/>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C0DC12AC-F8E8-4EBD-A940-FFAE8363C6ED}"/>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6" r:id="rId1"/>
    <p:sldLayoutId id="2147487612" r:id="rId2"/>
    <p:sldLayoutId id="2147487613" r:id="rId3"/>
    <p:sldLayoutId id="2147487614" r:id="rId4"/>
    <p:sldLayoutId id="2147487615" r:id="rId5"/>
    <p:sldLayoutId id="2147487616" r:id="rId6"/>
    <p:sldLayoutId id="2147487617" r:id="rId7"/>
    <p:sldLayoutId id="2147487618" r:id="rId8"/>
    <p:sldLayoutId id="2147487619" r:id="rId9"/>
    <p:sldLayoutId id="2147487620" r:id="rId10"/>
    <p:sldLayoutId id="2147487621" r:id="rId11"/>
    <p:sldLayoutId id="2147487622"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5C435FE-8A6F-419C-81B7-0A7A1DAEA195}"/>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a:extLst>
              <a:ext uri="{FF2B5EF4-FFF2-40B4-BE49-F238E27FC236}">
                <a16:creationId xmlns:a16="http://schemas.microsoft.com/office/drawing/2014/main" id="{5D239BB4-CA4B-4878-9617-F23F5F775905}"/>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5124" name="Rectangle 4">
            <a:extLst>
              <a:ext uri="{FF2B5EF4-FFF2-40B4-BE49-F238E27FC236}">
                <a16:creationId xmlns:a16="http://schemas.microsoft.com/office/drawing/2014/main" id="{FC94968B-4D52-49D6-A95B-DC2DE2406DCA}"/>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125" name="Rectangle 5">
            <a:extLst>
              <a:ext uri="{FF2B5EF4-FFF2-40B4-BE49-F238E27FC236}">
                <a16:creationId xmlns:a16="http://schemas.microsoft.com/office/drawing/2014/main" id="{2B0E5255-13A0-417F-91E4-C88038A631A5}"/>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E081310D-99C3-4814-A130-50922177280A}"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5126" name="Line 6">
            <a:extLst>
              <a:ext uri="{FF2B5EF4-FFF2-40B4-BE49-F238E27FC236}">
                <a16:creationId xmlns:a16="http://schemas.microsoft.com/office/drawing/2014/main" id="{17EDC25A-AFE8-4FBE-973F-050E630052B2}"/>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5128" name="Rectangle 8">
            <a:extLst>
              <a:ext uri="{FF2B5EF4-FFF2-40B4-BE49-F238E27FC236}">
                <a16:creationId xmlns:a16="http://schemas.microsoft.com/office/drawing/2014/main" id="{38804B5C-298C-4868-A8EA-E5A4E30FDB20}"/>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451611F0-727B-44A6-A19C-13C00ABC45A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7" r:id="rId1"/>
    <p:sldLayoutId id="2147487623" r:id="rId2"/>
    <p:sldLayoutId id="2147487624" r:id="rId3"/>
    <p:sldLayoutId id="2147487625" r:id="rId4"/>
    <p:sldLayoutId id="2147487626" r:id="rId5"/>
    <p:sldLayoutId id="2147487627" r:id="rId6"/>
    <p:sldLayoutId id="2147487628" r:id="rId7"/>
    <p:sldLayoutId id="2147487629" r:id="rId8"/>
    <p:sldLayoutId id="2147487630" r:id="rId9"/>
    <p:sldLayoutId id="2147487631" r:id="rId10"/>
    <p:sldLayoutId id="2147487632" r:id="rId11"/>
    <p:sldLayoutId id="2147487633"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4084C07-8165-4211-85D2-7485A2896A4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Rectangle 3">
            <a:extLst>
              <a:ext uri="{FF2B5EF4-FFF2-40B4-BE49-F238E27FC236}">
                <a16:creationId xmlns:a16="http://schemas.microsoft.com/office/drawing/2014/main" id="{AED378B5-F4BD-4555-9402-975EA6AE305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6148" name="Rectangle 4">
            <a:extLst>
              <a:ext uri="{FF2B5EF4-FFF2-40B4-BE49-F238E27FC236}">
                <a16:creationId xmlns:a16="http://schemas.microsoft.com/office/drawing/2014/main" id="{3E8117A3-785E-4979-8BB5-33A35152278C}"/>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149" name="Rectangle 5">
            <a:extLst>
              <a:ext uri="{FF2B5EF4-FFF2-40B4-BE49-F238E27FC236}">
                <a16:creationId xmlns:a16="http://schemas.microsoft.com/office/drawing/2014/main" id="{6A0BEA0E-9FBC-4CD9-B089-133D63B14FE2}"/>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95EE836A-D062-4185-97EF-CF5184C8025F}"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6150" name="Line 6">
            <a:extLst>
              <a:ext uri="{FF2B5EF4-FFF2-40B4-BE49-F238E27FC236}">
                <a16:creationId xmlns:a16="http://schemas.microsoft.com/office/drawing/2014/main" id="{0D16598F-0640-434B-B9E7-40BE0B54C01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6152" name="Rectangle 8">
            <a:extLst>
              <a:ext uri="{FF2B5EF4-FFF2-40B4-BE49-F238E27FC236}">
                <a16:creationId xmlns:a16="http://schemas.microsoft.com/office/drawing/2014/main" id="{C181A1AA-7469-4BC2-9256-7D59BFECF701}"/>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B3311091-6E37-479E-8644-D133950D8F2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8" r:id="rId1"/>
    <p:sldLayoutId id="2147487634" r:id="rId2"/>
    <p:sldLayoutId id="2147487635" r:id="rId3"/>
    <p:sldLayoutId id="2147487636" r:id="rId4"/>
    <p:sldLayoutId id="2147487637" r:id="rId5"/>
    <p:sldLayoutId id="2147487638" r:id="rId6"/>
    <p:sldLayoutId id="2147487639" r:id="rId7"/>
    <p:sldLayoutId id="2147487640" r:id="rId8"/>
    <p:sldLayoutId id="2147487641" r:id="rId9"/>
    <p:sldLayoutId id="2147487642" r:id="rId10"/>
    <p:sldLayoutId id="2147487643" r:id="rId11"/>
    <p:sldLayoutId id="2147487644"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s://www.prci.org/prime/project/306986/ideas"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rci.org/prime/idea/3792" TargetMode="External"/><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AD66-6042-483B-A35A-AC11B0545E8D}"/>
              </a:ext>
            </a:extLst>
          </p:cNvPr>
          <p:cNvSpPr>
            <a:spLocks noGrp="1"/>
          </p:cNvSpPr>
          <p:nvPr>
            <p:ph type="ctrTitle"/>
          </p:nvPr>
        </p:nvSpPr>
        <p:spPr/>
        <p:txBody>
          <a:bodyPr/>
          <a:lstStyle/>
          <a:p>
            <a:pPr algn="ctr"/>
            <a:r>
              <a:rPr lang="en-US" altLang="en-US" sz="2800" dirty="0">
                <a:solidFill>
                  <a:srgbClr val="000000"/>
                </a:solidFill>
              </a:rPr>
              <a:t>Current Project and New Idea Review</a:t>
            </a:r>
            <a:br>
              <a:rPr lang="en-US" altLang="en-US" sz="2800" b="0" dirty="0">
                <a:solidFill>
                  <a:srgbClr val="000000"/>
                </a:solidFill>
              </a:rPr>
            </a:br>
            <a:endParaRPr lang="en-US" dirty="0"/>
          </a:p>
        </p:txBody>
      </p:sp>
      <p:sp>
        <p:nvSpPr>
          <p:cNvPr id="3" name="Subtitle 2">
            <a:extLst>
              <a:ext uri="{FF2B5EF4-FFF2-40B4-BE49-F238E27FC236}">
                <a16:creationId xmlns:a16="http://schemas.microsoft.com/office/drawing/2014/main" id="{2163C9AC-E2AE-4448-BC39-1D4E775B598D}"/>
              </a:ext>
            </a:extLst>
          </p:cNvPr>
          <p:cNvSpPr>
            <a:spLocks noGrp="1"/>
          </p:cNvSpPr>
          <p:nvPr>
            <p:ph type="subTitle" sz="quarter" idx="1"/>
          </p:nvPr>
        </p:nvSpPr>
        <p:spPr>
          <a:xfrm>
            <a:off x="3390900" y="3048000"/>
            <a:ext cx="8305800" cy="2762110"/>
          </a:xfrm>
        </p:spPr>
        <p:txBody>
          <a:bodyPr/>
          <a:lstStyle/>
          <a:p>
            <a:pPr algn="ctr">
              <a:spcBef>
                <a:spcPct val="0"/>
              </a:spcBef>
              <a:buNone/>
            </a:pPr>
            <a:r>
              <a:rPr lang="en-US" altLang="en-US" sz="2400" b="0" i="0" dirty="0">
                <a:solidFill>
                  <a:srgbClr val="000000"/>
                </a:solidFill>
              </a:rPr>
              <a:t>2026-10-22</a:t>
            </a:r>
            <a:endParaRPr lang="en-US" altLang="en-US" sz="2400" i="0" dirty="0">
              <a:solidFill>
                <a:srgbClr val="000000"/>
              </a:solidFill>
            </a:endParaRPr>
          </a:p>
          <a:p>
            <a:pPr algn="ctr">
              <a:spcBef>
                <a:spcPct val="0"/>
              </a:spcBef>
              <a:buFontTx/>
              <a:buNone/>
            </a:pPr>
            <a:r>
              <a:rPr lang="en-US" altLang="en-US" sz="2800" b="1" i="0" dirty="0">
                <a:solidFill>
                  <a:srgbClr val="000000"/>
                </a:solidFill>
              </a:rPr>
              <a:t>Integrity &amp; Inspection Technical Committee</a:t>
            </a:r>
          </a:p>
          <a:p>
            <a:pPr>
              <a:spcBef>
                <a:spcPct val="0"/>
              </a:spcBef>
              <a:buFontTx/>
              <a:buNone/>
            </a:pPr>
            <a:endParaRPr lang="en-US" altLang="en-US" sz="2800" dirty="0">
              <a:solidFill>
                <a:srgbClr val="000000"/>
              </a:solidFill>
            </a:endParaRPr>
          </a:p>
          <a:p>
            <a:pPr>
              <a:spcBef>
                <a:spcPct val="0"/>
              </a:spcBef>
              <a:buFontTx/>
              <a:buNone/>
            </a:pPr>
            <a:r>
              <a:rPr lang="en-US" altLang="en-US" b="0" i="0" dirty="0">
                <a:solidFill>
                  <a:srgbClr val="000000"/>
                </a:solidFill>
              </a:rPr>
              <a:t>Committee Chair: </a:t>
            </a:r>
            <a:r>
              <a:rPr lang="en-US" altLang="en-US" i="0" dirty="0">
                <a:solidFill>
                  <a:srgbClr val="000000"/>
                </a:solidFill>
              </a:rPr>
              <a:t>Paul Monsour</a:t>
            </a:r>
            <a:r>
              <a:rPr lang="en-US" altLang="en-US" b="0" i="0" dirty="0">
                <a:solidFill>
                  <a:srgbClr val="000000"/>
                </a:solidFill>
              </a:rPr>
              <a:t>, </a:t>
            </a:r>
            <a:r>
              <a:rPr lang="en-US" altLang="en-US" i="0" dirty="0">
                <a:solidFill>
                  <a:srgbClr val="000000"/>
                </a:solidFill>
              </a:rPr>
              <a:t>SoCalGas</a:t>
            </a:r>
            <a:endParaRPr lang="en-US" altLang="en-US" b="0" i="0" dirty="0">
              <a:solidFill>
                <a:srgbClr val="000000"/>
              </a:solidFill>
            </a:endParaRPr>
          </a:p>
          <a:p>
            <a:pPr>
              <a:spcBef>
                <a:spcPct val="0"/>
              </a:spcBef>
              <a:buFontTx/>
              <a:buNone/>
            </a:pPr>
            <a:r>
              <a:rPr lang="en-US" altLang="en-US" b="0" i="0" dirty="0">
                <a:solidFill>
                  <a:srgbClr val="000000"/>
                </a:solidFill>
              </a:rPr>
              <a:t>PRCI Support Staff: </a:t>
            </a:r>
            <a:r>
              <a:rPr lang="en-US" altLang="en-US" i="0" dirty="0">
                <a:solidFill>
                  <a:srgbClr val="000000"/>
                </a:solidFill>
              </a:rPr>
              <a:t>Jim Wayman</a:t>
            </a:r>
            <a:endParaRPr lang="en-US" altLang="en-US" b="0" i="0" dirty="0">
              <a:solidFill>
                <a:srgbClr val="000000"/>
              </a:solidFill>
            </a:endParaRPr>
          </a:p>
          <a:p>
            <a:endParaRPr lang="en-US" dirty="0"/>
          </a:p>
        </p:txBody>
      </p:sp>
    </p:spTree>
    <p:extLst>
      <p:ext uri="{BB962C8B-B14F-4D97-AF65-F5344CB8AC3E}">
        <p14:creationId xmlns:p14="http://schemas.microsoft.com/office/powerpoint/2010/main" val="4027066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9CC82-B2E9-9C4B-FF72-AE1F24BCF5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CF7B1C-7168-7F4E-BF19-A754473F9A98}"/>
              </a:ext>
            </a:extLst>
          </p:cNvPr>
          <p:cNvSpPr>
            <a:spLocks noGrp="1"/>
          </p:cNvSpPr>
          <p:nvPr>
            <p:ph type="title"/>
          </p:nvPr>
        </p:nvSpPr>
        <p:spPr/>
        <p:txBody>
          <a:bodyPr/>
          <a:lstStyle/>
          <a:p>
            <a:r>
              <a:rPr lang="en-US" dirty="0"/>
              <a:t>Integrity &amp; Inspection Project Review</a:t>
            </a:r>
          </a:p>
        </p:txBody>
      </p:sp>
      <p:sp>
        <p:nvSpPr>
          <p:cNvPr id="4" name="Content Placeholder 2">
            <a:extLst>
              <a:ext uri="{FF2B5EF4-FFF2-40B4-BE49-F238E27FC236}">
                <a16:creationId xmlns:a16="http://schemas.microsoft.com/office/drawing/2014/main" id="{D9552C2D-9B37-770F-526B-5DE3248626DE}"/>
              </a:ext>
            </a:extLst>
          </p:cNvPr>
          <p:cNvSpPr>
            <a:spLocks noGrp="1"/>
          </p:cNvSpPr>
          <p:nvPr>
            <p:ph idx="1"/>
          </p:nvPr>
        </p:nvSpPr>
        <p:spPr>
          <a:xfrm>
            <a:off x="880535" y="1498599"/>
            <a:ext cx="10579100" cy="5185229"/>
          </a:xfrm>
        </p:spPr>
        <p:txBody>
          <a:bodyPr/>
          <a:lstStyle/>
          <a:p>
            <a:r>
              <a:rPr lang="en-US" dirty="0"/>
              <a:t>MAT-7-2B: </a:t>
            </a:r>
            <a:r>
              <a:rPr lang="en-US" b="0" dirty="0"/>
              <a:t>Improving NDE efficiency, detection, and characterization of hard spots</a:t>
            </a:r>
          </a:p>
          <a:p>
            <a:pPr lvl="1"/>
            <a:r>
              <a:rPr lang="en-US" dirty="0"/>
              <a:t>The proposed research will target accuracy improvements and efficiency of in-ditch evaluation methods of hard spots. The project will seek to improve methods to more accurately and more efficiently characterize in-ditch hard spots as well as reduce conservatism for evaluating hard spot anomalies identified from ILI results.</a:t>
            </a:r>
          </a:p>
          <a:p>
            <a:pPr lvl="1"/>
            <a:endParaRPr lang="en-US" dirty="0"/>
          </a:p>
          <a:p>
            <a:pPr lvl="1"/>
            <a:endParaRPr lang="en-US" dirty="0"/>
          </a:p>
          <a:p>
            <a:pPr lvl="1"/>
            <a:endParaRPr lang="en-US" dirty="0"/>
          </a:p>
          <a:p>
            <a:r>
              <a:rPr lang="en-US" dirty="0"/>
              <a:t>NDE-3-7: </a:t>
            </a:r>
            <a:r>
              <a:rPr lang="en-US" b="0" dirty="0"/>
              <a:t>Verification of Current Magnetometry Inspection (CMI) Technology for Non-Intrusive External Corrosion Detection &amp; Assessment</a:t>
            </a:r>
          </a:p>
          <a:p>
            <a:pPr lvl="1"/>
            <a:r>
              <a:rPr lang="en-US" dirty="0"/>
              <a:t>The research will evaluate the use of Current Magnetometry Inspection (CMI) – which uses active magnetometry approach - for remote, precise, non-contact evaluation of external corrosion for non-piggable (or difficult-to-inspect) pipelines.</a:t>
            </a:r>
          </a:p>
          <a:p>
            <a:pPr lvl="1"/>
            <a:endParaRPr lang="en-US" b="0" dirty="0"/>
          </a:p>
          <a:p>
            <a:pPr marL="0" indent="0">
              <a:buNone/>
            </a:pPr>
            <a:endParaRPr lang="en-US" b="0" dirty="0"/>
          </a:p>
          <a:p>
            <a:endParaRPr lang="en-US" b="0" dirty="0"/>
          </a:p>
          <a:p>
            <a:endParaRPr lang="en-US" dirty="0"/>
          </a:p>
          <a:p>
            <a:endParaRPr lang="en-US" dirty="0"/>
          </a:p>
          <a:p>
            <a:endParaRPr lang="en-US" dirty="0"/>
          </a:p>
        </p:txBody>
      </p:sp>
      <p:sp>
        <p:nvSpPr>
          <p:cNvPr id="5" name="Text Placeholder 4">
            <a:extLst>
              <a:ext uri="{FF2B5EF4-FFF2-40B4-BE49-F238E27FC236}">
                <a16:creationId xmlns:a16="http://schemas.microsoft.com/office/drawing/2014/main" id="{1082F466-B7B8-A309-D516-9319B9A56426}"/>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36864096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6529F-3292-0101-EA90-C8C23D488D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42EDBC-CD8D-AE4A-5D4A-CC0C646B3895}"/>
              </a:ext>
            </a:extLst>
          </p:cNvPr>
          <p:cNvSpPr>
            <a:spLocks noGrp="1"/>
          </p:cNvSpPr>
          <p:nvPr>
            <p:ph type="title"/>
          </p:nvPr>
        </p:nvSpPr>
        <p:spPr/>
        <p:txBody>
          <a:bodyPr/>
          <a:lstStyle/>
          <a:p>
            <a:r>
              <a:rPr lang="en-US" dirty="0"/>
              <a:t>Integrity &amp; Inspection Project Review</a:t>
            </a:r>
          </a:p>
        </p:txBody>
      </p:sp>
      <p:sp>
        <p:nvSpPr>
          <p:cNvPr id="4" name="Content Placeholder 2">
            <a:extLst>
              <a:ext uri="{FF2B5EF4-FFF2-40B4-BE49-F238E27FC236}">
                <a16:creationId xmlns:a16="http://schemas.microsoft.com/office/drawing/2014/main" id="{8667976B-154B-44E4-AB89-70DE07412AC2}"/>
              </a:ext>
            </a:extLst>
          </p:cNvPr>
          <p:cNvSpPr>
            <a:spLocks noGrp="1"/>
          </p:cNvSpPr>
          <p:nvPr>
            <p:ph idx="1"/>
          </p:nvPr>
        </p:nvSpPr>
        <p:spPr>
          <a:xfrm>
            <a:off x="880535" y="1498599"/>
            <a:ext cx="10579100" cy="5185229"/>
          </a:xfrm>
        </p:spPr>
        <p:txBody>
          <a:bodyPr/>
          <a:lstStyle/>
          <a:p>
            <a:pPr marL="457200" lvl="1" indent="0">
              <a:buNone/>
            </a:pPr>
            <a:endParaRPr lang="en-US" b="0" dirty="0"/>
          </a:p>
          <a:p>
            <a:r>
              <a:rPr lang="en-US" dirty="0"/>
              <a:t>SCC-06-06: </a:t>
            </a:r>
            <a:r>
              <a:rPr lang="en-US" b="0" dirty="0"/>
              <a:t>Defining threshold below which SCC is not detrimental to pipeline integrity in normal operation</a:t>
            </a:r>
          </a:p>
          <a:p>
            <a:pPr lvl="1"/>
            <a:r>
              <a:rPr lang="en-US" dirty="0"/>
              <a:t>The research will produce a threshold under which SCC will not be considered an active threat.  This will allow operators to focus resources on appropriate pipeline risks and improve system integrity. </a:t>
            </a:r>
          </a:p>
          <a:p>
            <a:pPr lvl="1"/>
            <a:endParaRPr lang="en-US" b="0" dirty="0"/>
          </a:p>
          <a:p>
            <a:pPr lvl="1"/>
            <a:endParaRPr lang="en-US" dirty="0"/>
          </a:p>
          <a:p>
            <a:r>
              <a:rPr lang="en-US" dirty="0"/>
              <a:t>Idea 3792: </a:t>
            </a:r>
            <a:r>
              <a:rPr lang="en-US" b="0" dirty="0"/>
              <a:t>Selective Seam Weld Corrosion (SSWC) </a:t>
            </a:r>
            <a:r>
              <a:rPr lang="en-US" b="0"/>
              <a:t>Susceptibility Tests</a:t>
            </a:r>
            <a:endParaRPr lang="en-US" dirty="0"/>
          </a:p>
          <a:p>
            <a:pPr lvl="1"/>
            <a:r>
              <a:rPr lang="en-US" b="0" dirty="0"/>
              <a:t>Developing a test method for classifying pipe into populations that are and are not susceptible to SSWC would be beneficial to pipeline operators in the integrity management of the SSWC threat.  Currently, PHMSA requires operators to treat all ERW and flash welded pipe as susceptible to SSWC.  </a:t>
            </a:r>
          </a:p>
          <a:p>
            <a:endParaRPr lang="en-US" dirty="0"/>
          </a:p>
          <a:p>
            <a:endParaRPr lang="en-US" dirty="0"/>
          </a:p>
          <a:p>
            <a:endParaRPr lang="en-US" dirty="0"/>
          </a:p>
        </p:txBody>
      </p:sp>
      <p:sp>
        <p:nvSpPr>
          <p:cNvPr id="5" name="Text Placeholder 4">
            <a:extLst>
              <a:ext uri="{FF2B5EF4-FFF2-40B4-BE49-F238E27FC236}">
                <a16:creationId xmlns:a16="http://schemas.microsoft.com/office/drawing/2014/main" id="{A9DCE877-FEED-2818-A36C-264F5062C893}"/>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18458071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Improving NDE efficiency during Hard Spot Assessment</a:t>
            </a:r>
          </a:p>
        </p:txBody>
      </p:sp>
      <p:sp>
        <p:nvSpPr>
          <p:cNvPr id="10" name="Text Placeholder 9"/>
          <p:cNvSpPr>
            <a:spLocks noGrp="1"/>
          </p:cNvSpPr>
          <p:nvPr>
            <p:ph type="body" sz="quarter" idx="10"/>
          </p:nvPr>
        </p:nvSpPr>
        <p:spPr/>
        <p:txBody>
          <a:bodyPr/>
          <a:lstStyle/>
          <a:p>
            <a:r>
              <a:rPr lang="en-US" dirty="0"/>
              <a:t>Pipeline Integrity Engineer, TC Energy</a:t>
            </a:r>
          </a:p>
        </p:txBody>
      </p:sp>
      <p:sp>
        <p:nvSpPr>
          <p:cNvPr id="11" name="Text Placeholder 10"/>
          <p:cNvSpPr>
            <a:spLocks noGrp="1"/>
          </p:cNvSpPr>
          <p:nvPr>
            <p:ph type="body" sz="quarter" idx="11"/>
          </p:nvPr>
        </p:nvSpPr>
        <p:spPr/>
        <p:txBody>
          <a:bodyPr/>
          <a:lstStyle/>
          <a:p>
            <a:r>
              <a:rPr lang="en-US" dirty="0"/>
              <a:t>Nashville, TN</a:t>
            </a:r>
          </a:p>
        </p:txBody>
      </p:sp>
      <p:sp>
        <p:nvSpPr>
          <p:cNvPr id="12" name="Text Placeholder 11"/>
          <p:cNvSpPr>
            <a:spLocks noGrp="1"/>
          </p:cNvSpPr>
          <p:nvPr>
            <p:ph type="body" sz="quarter" idx="12"/>
          </p:nvPr>
        </p:nvSpPr>
        <p:spPr/>
        <p:txBody>
          <a:bodyPr/>
          <a:lstStyle/>
          <a:p>
            <a:r>
              <a:rPr lang="en-US" dirty="0"/>
              <a:t>Oct 23, 2025 </a:t>
            </a:r>
          </a:p>
        </p:txBody>
      </p:sp>
      <p:sp>
        <p:nvSpPr>
          <p:cNvPr id="13" name="Text Placeholder 12"/>
          <p:cNvSpPr>
            <a:spLocks noGrp="1"/>
          </p:cNvSpPr>
          <p:nvPr>
            <p:ph type="body" sz="quarter" idx="13"/>
          </p:nvPr>
        </p:nvSpPr>
        <p:spPr/>
        <p:txBody>
          <a:bodyPr/>
          <a:lstStyle/>
          <a:p>
            <a:r>
              <a:rPr lang="en-US" dirty="0"/>
              <a:t>Patrick Adamski</a:t>
            </a:r>
          </a:p>
        </p:txBody>
      </p:sp>
      <p:sp>
        <p:nvSpPr>
          <p:cNvPr id="15" name="Text Placeholder 14"/>
          <p:cNvSpPr>
            <a:spLocks noGrp="1"/>
          </p:cNvSpPr>
          <p:nvPr>
            <p:ph type="body" sz="quarter" idx="15"/>
          </p:nvPr>
        </p:nvSpPr>
        <p:spPr/>
        <p:txBody>
          <a:bodyPr/>
          <a:lstStyle/>
          <a:p>
            <a:r>
              <a:rPr lang="en-US" dirty="0"/>
              <a:t>Project # MAT-7-2B</a:t>
            </a:r>
          </a:p>
        </p:txBody>
      </p:sp>
    </p:spTree>
    <p:extLst>
      <p:ext uri="{BB962C8B-B14F-4D97-AF65-F5344CB8AC3E}">
        <p14:creationId xmlns:p14="http://schemas.microsoft.com/office/powerpoint/2010/main" val="3156548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MAT-7-2B - Overview</a:t>
            </a:r>
          </a:p>
        </p:txBody>
      </p:sp>
      <p:sp>
        <p:nvSpPr>
          <p:cNvPr id="4" name="Content Placeholder 2">
            <a:extLst>
              <a:ext uri="{FF2B5EF4-FFF2-40B4-BE49-F238E27FC236}">
                <a16:creationId xmlns:a16="http://schemas.microsoft.com/office/drawing/2014/main" id="{255B1BDB-B9C6-467C-B6D1-6CCBFE35B406}"/>
              </a:ext>
            </a:extLst>
          </p:cNvPr>
          <p:cNvSpPr>
            <a:spLocks noGrp="1"/>
          </p:cNvSpPr>
          <p:nvPr>
            <p:ph idx="1"/>
          </p:nvPr>
        </p:nvSpPr>
        <p:spPr>
          <a:xfrm>
            <a:off x="880535" y="1498599"/>
            <a:ext cx="10579100" cy="5185229"/>
          </a:xfrm>
        </p:spPr>
        <p:txBody>
          <a:bodyPr/>
          <a:lstStyle/>
          <a:p>
            <a:pPr>
              <a:spcAft>
                <a:spcPts val="600"/>
              </a:spcAft>
            </a:pPr>
            <a:r>
              <a:rPr lang="en-US" sz="2000" b="0" dirty="0">
                <a:solidFill>
                  <a:srgbClr val="00B3B5"/>
                </a:solidFill>
              </a:rPr>
              <a:t>Principal investigator:</a:t>
            </a:r>
            <a:r>
              <a:rPr lang="en-US" sz="2000" b="0" dirty="0"/>
              <a:t> </a:t>
            </a:r>
            <a:r>
              <a:rPr lang="en-US" sz="2000" dirty="0"/>
              <a:t>RSI /SI</a:t>
            </a:r>
          </a:p>
          <a:p>
            <a:pPr>
              <a:spcAft>
                <a:spcPts val="600"/>
              </a:spcAft>
            </a:pPr>
            <a:r>
              <a:rPr lang="en-US" sz="2000" b="0" dirty="0">
                <a:solidFill>
                  <a:srgbClr val="00B3B5"/>
                </a:solidFill>
              </a:rPr>
              <a:t>PRCI Project Team Leader:</a:t>
            </a:r>
            <a:r>
              <a:rPr lang="en-US" sz="2000" b="0" dirty="0"/>
              <a:t> </a:t>
            </a:r>
            <a:r>
              <a:rPr lang="en-US" sz="2000" dirty="0"/>
              <a:t>Patrick Adamski</a:t>
            </a:r>
          </a:p>
          <a:p>
            <a:pPr>
              <a:spcAft>
                <a:spcPts val="600"/>
              </a:spcAft>
            </a:pPr>
            <a:r>
              <a:rPr lang="en-US" sz="2000" b="0" dirty="0">
                <a:solidFill>
                  <a:srgbClr val="00B3B5"/>
                </a:solidFill>
              </a:rPr>
              <a:t>Total costs:</a:t>
            </a:r>
            <a:r>
              <a:rPr lang="en-US" sz="2000" b="0" dirty="0"/>
              <a:t> </a:t>
            </a:r>
            <a:r>
              <a:rPr lang="en-US" sz="2000" dirty="0"/>
              <a:t>$200,000</a:t>
            </a:r>
          </a:p>
          <a:p>
            <a:pPr>
              <a:spcAft>
                <a:spcPts val="600"/>
              </a:spcAft>
            </a:pPr>
            <a:r>
              <a:rPr lang="en-US" sz="2000" b="0" dirty="0">
                <a:solidFill>
                  <a:srgbClr val="00B3B5"/>
                </a:solidFill>
              </a:rPr>
              <a:t>Background:</a:t>
            </a:r>
            <a:r>
              <a:rPr lang="en-US" sz="2000" b="0" dirty="0"/>
              <a:t> </a:t>
            </a:r>
          </a:p>
          <a:p>
            <a:pPr>
              <a:spcAft>
                <a:spcPts val="600"/>
              </a:spcAft>
            </a:pPr>
            <a:r>
              <a:rPr lang="en-US" sz="2000" b="0" dirty="0"/>
              <a:t>Project intends to target accuracy improvements and efficiency of in-ditch evaluation methods of hard spots. The project will seek to improve methods to more accurately and more efficiently characterize in-ditch hard spots as well as reduce conservatism for evaluating hard spot anomalies identified from ILI results.</a:t>
            </a:r>
          </a:p>
          <a:p>
            <a:pPr>
              <a:spcAft>
                <a:spcPts val="600"/>
              </a:spcAft>
            </a:pPr>
            <a:r>
              <a:rPr lang="en-US" sz="2000" b="0" dirty="0">
                <a:solidFill>
                  <a:srgbClr val="00B3B5"/>
                </a:solidFill>
              </a:rPr>
              <a:t>Research Objectives/Project Deliverables:</a:t>
            </a:r>
            <a:r>
              <a:rPr lang="en-US" sz="2000" b="0" dirty="0"/>
              <a:t> </a:t>
            </a:r>
          </a:p>
          <a:p>
            <a:pPr>
              <a:spcAft>
                <a:spcPts val="600"/>
              </a:spcAft>
            </a:pPr>
            <a:r>
              <a:rPr lang="en-US" sz="2000" b="0" dirty="0"/>
              <a:t>Test screening methodologies (ECA, polishing/etching)</a:t>
            </a:r>
          </a:p>
          <a:p>
            <a:pPr>
              <a:spcAft>
                <a:spcPts val="600"/>
              </a:spcAft>
            </a:pPr>
            <a:r>
              <a:rPr lang="en-US" sz="2000" b="0" dirty="0"/>
              <a:t>Test Characterization methodologies (ECA, portable hardness testing)</a:t>
            </a:r>
          </a:p>
          <a:p>
            <a:pPr>
              <a:spcAft>
                <a:spcPts val="600"/>
              </a:spcAft>
            </a:pPr>
            <a:r>
              <a:rPr lang="en-US" sz="2000" b="0" dirty="0"/>
              <a:t>Other technologies identified (UT Rayleigh waves, pulsed ECA, electrical resistivity tomography)</a:t>
            </a:r>
          </a:p>
          <a:p>
            <a:pPr>
              <a:spcAft>
                <a:spcPts val="600"/>
              </a:spcAft>
            </a:pPr>
            <a:endParaRPr lang="en-US" b="0" dirty="0"/>
          </a:p>
          <a:p>
            <a:pPr marL="0" indent="0">
              <a:buNone/>
            </a:pPr>
            <a:endParaRPr lang="en-US" dirty="0"/>
          </a:p>
          <a:p>
            <a:endParaRPr lang="en-US" dirty="0"/>
          </a:p>
          <a:p>
            <a:endParaRPr lang="en-US" dirty="0"/>
          </a:p>
        </p:txBody>
      </p:sp>
      <p:sp>
        <p:nvSpPr>
          <p:cNvPr id="5" name="Text Placeholder 4">
            <a:extLst>
              <a:ext uri="{FF2B5EF4-FFF2-40B4-BE49-F238E27FC236}">
                <a16:creationId xmlns:a16="http://schemas.microsoft.com/office/drawing/2014/main" id="{EBF493BD-501C-1F2F-BF35-0125BE91489E}"/>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1932775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1000"/>
                                        <p:tgtEl>
                                          <p:spTgt spid="4">
                                            <p:txEl>
                                              <p:pRg st="6" end="6"/>
                                            </p:txEl>
                                          </p:spTgt>
                                        </p:tgtEl>
                                      </p:cBhvr>
                                    </p:animEffect>
                                    <p:anim calcmode="lin" valueType="num">
                                      <p:cBhvr>
                                        <p:cTn id="43"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8" end="8"/>
                                            </p:txEl>
                                          </p:spTgt>
                                        </p:tgtEl>
                                        <p:attrNameLst>
                                          <p:attrName>style.visibility</p:attrName>
                                        </p:attrNameLst>
                                      </p:cBhvr>
                                      <p:to>
                                        <p:strVal val="visible"/>
                                      </p:to>
                                    </p:set>
                                    <p:animEffect transition="in" filter="fade">
                                      <p:cBhvr>
                                        <p:cTn id="56" dur="1000"/>
                                        <p:tgtEl>
                                          <p:spTgt spid="4">
                                            <p:txEl>
                                              <p:pRg st="8" end="8"/>
                                            </p:txEl>
                                          </p:spTgt>
                                        </p:tgtEl>
                                      </p:cBhvr>
                                    </p:animEffect>
                                    <p:anim calcmode="lin" valueType="num">
                                      <p:cBhvr>
                                        <p:cTn id="5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0" end="0"/>
                                            </p:txEl>
                                          </p:spTgt>
                                        </p:tgtEl>
                                        <p:attrNameLst>
                                          <p:attrName>style.visibility</p:attrName>
                                        </p:attrNameLst>
                                      </p:cBhvr>
                                      <p:to>
                                        <p:strVal val="visible"/>
                                      </p:to>
                                    </p:set>
                                    <p:animEffect transition="in" filter="fade">
                                      <p:cBhvr>
                                        <p:cTn id="63" dur="1000"/>
                                        <p:tgtEl>
                                          <p:spTgt spid="4">
                                            <p:txEl>
                                              <p:pRg st="0" end="0"/>
                                            </p:txEl>
                                          </p:spTgt>
                                        </p:tgtEl>
                                      </p:cBhvr>
                                    </p:animEffect>
                                    <p:anim calcmode="lin" valueType="num">
                                      <p:cBhvr>
                                        <p:cTn id="6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Verification of Current Magnetometry Inspection (CMI) Technology for Non-Intrusive External Corrosion Detection &amp; Assessment</a:t>
            </a:r>
          </a:p>
        </p:txBody>
      </p:sp>
      <p:sp>
        <p:nvSpPr>
          <p:cNvPr id="3" name="Subtitle 2"/>
          <p:cNvSpPr>
            <a:spLocks noGrp="1"/>
          </p:cNvSpPr>
          <p:nvPr>
            <p:ph type="subTitle" sz="quarter" idx="1"/>
          </p:nvPr>
        </p:nvSpPr>
        <p:spPr/>
        <p:txBody>
          <a:bodyPr/>
          <a:lstStyle/>
          <a:p>
            <a:r>
              <a:rPr lang="en-US" sz="2400" dirty="0"/>
              <a:t>Research Idea in PRIME: </a:t>
            </a:r>
            <a:r>
              <a:rPr lang="en-US" sz="1800" dirty="0">
                <a:hlinkClick r:id="rId3"/>
              </a:rPr>
              <a:t>PRCI PRIME 2.0</a:t>
            </a:r>
            <a:endParaRPr lang="en-US" sz="2400" dirty="0"/>
          </a:p>
          <a:p>
            <a:endParaRPr lang="en-US" dirty="0"/>
          </a:p>
        </p:txBody>
      </p:sp>
      <p:sp>
        <p:nvSpPr>
          <p:cNvPr id="10" name="Text Placeholder 9"/>
          <p:cNvSpPr>
            <a:spLocks noGrp="1"/>
          </p:cNvSpPr>
          <p:nvPr>
            <p:ph type="body" sz="quarter" idx="10"/>
          </p:nvPr>
        </p:nvSpPr>
        <p:spPr>
          <a:xfrm>
            <a:off x="6493476" y="5444254"/>
            <a:ext cx="5212080" cy="320040"/>
          </a:xfrm>
        </p:spPr>
        <p:txBody>
          <a:bodyPr/>
          <a:lstStyle/>
          <a:p>
            <a:r>
              <a:rPr lang="en-US" dirty="0"/>
              <a:t>Engineer III – Acuren, Inc.</a:t>
            </a:r>
          </a:p>
        </p:txBody>
      </p:sp>
      <p:sp>
        <p:nvSpPr>
          <p:cNvPr id="11" name="Text Placeholder 10"/>
          <p:cNvSpPr>
            <a:spLocks noGrp="1"/>
          </p:cNvSpPr>
          <p:nvPr>
            <p:ph type="body" sz="quarter" idx="11"/>
          </p:nvPr>
        </p:nvSpPr>
        <p:spPr/>
        <p:txBody>
          <a:bodyPr/>
          <a:lstStyle/>
          <a:p>
            <a:r>
              <a:rPr lang="en-US" dirty="0"/>
              <a:t>Magnolia, TX</a:t>
            </a:r>
          </a:p>
        </p:txBody>
      </p:sp>
      <p:sp>
        <p:nvSpPr>
          <p:cNvPr id="12" name="Text Placeholder 11"/>
          <p:cNvSpPr>
            <a:spLocks noGrp="1"/>
          </p:cNvSpPr>
          <p:nvPr>
            <p:ph type="body" sz="quarter" idx="12"/>
          </p:nvPr>
        </p:nvSpPr>
        <p:spPr/>
        <p:txBody>
          <a:bodyPr/>
          <a:lstStyle/>
          <a:p>
            <a:r>
              <a:rPr lang="en-US" dirty="0"/>
              <a:t>October 10, 2025</a:t>
            </a:r>
          </a:p>
        </p:txBody>
      </p:sp>
      <p:sp>
        <p:nvSpPr>
          <p:cNvPr id="13" name="Text Placeholder 12"/>
          <p:cNvSpPr>
            <a:spLocks noGrp="1"/>
          </p:cNvSpPr>
          <p:nvPr>
            <p:ph type="body" sz="quarter" idx="13"/>
          </p:nvPr>
        </p:nvSpPr>
        <p:spPr>
          <a:xfrm>
            <a:off x="6493476" y="5099962"/>
            <a:ext cx="5212080" cy="320040"/>
          </a:xfrm>
        </p:spPr>
        <p:txBody>
          <a:bodyPr/>
          <a:lstStyle/>
          <a:p>
            <a:r>
              <a:rPr lang="en-US" dirty="0"/>
              <a:t>Parth Patel</a:t>
            </a:r>
          </a:p>
        </p:txBody>
      </p:sp>
      <p:sp>
        <p:nvSpPr>
          <p:cNvPr id="15" name="Text Placeholder 14"/>
          <p:cNvSpPr>
            <a:spLocks noGrp="1"/>
          </p:cNvSpPr>
          <p:nvPr>
            <p:ph type="body" sz="quarter" idx="15"/>
          </p:nvPr>
        </p:nvSpPr>
        <p:spPr/>
        <p:txBody>
          <a:bodyPr/>
          <a:lstStyle/>
          <a:p>
            <a:r>
              <a:rPr lang="en-US" dirty="0"/>
              <a:t>Project # NDE-03-07</a:t>
            </a:r>
          </a:p>
        </p:txBody>
      </p:sp>
      <p:pic>
        <p:nvPicPr>
          <p:cNvPr id="7" name="Picture 6">
            <a:extLst>
              <a:ext uri="{FF2B5EF4-FFF2-40B4-BE49-F238E27FC236}">
                <a16:creationId xmlns:a16="http://schemas.microsoft.com/office/drawing/2014/main" id="{884315D4-D3DE-7405-FB10-6C41AFADCA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754038" cy="1262907"/>
          </a:xfrm>
          <a:prstGeom prst="rect">
            <a:avLst/>
          </a:prstGeom>
        </p:spPr>
      </p:pic>
    </p:spTree>
    <p:extLst>
      <p:ext uri="{BB962C8B-B14F-4D97-AF65-F5344CB8AC3E}">
        <p14:creationId xmlns:p14="http://schemas.microsoft.com/office/powerpoint/2010/main" val="2312503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NDE-3-07: Project Overview</a:t>
            </a:r>
          </a:p>
        </p:txBody>
      </p:sp>
      <p:sp>
        <p:nvSpPr>
          <p:cNvPr id="4" name="Content Placeholder 2">
            <a:extLst>
              <a:ext uri="{FF2B5EF4-FFF2-40B4-BE49-F238E27FC236}">
                <a16:creationId xmlns:a16="http://schemas.microsoft.com/office/drawing/2014/main" id="{255B1BDB-B9C6-467C-B6D1-6CCBFE35B406}"/>
              </a:ext>
            </a:extLst>
          </p:cNvPr>
          <p:cNvSpPr>
            <a:spLocks noGrp="1"/>
          </p:cNvSpPr>
          <p:nvPr>
            <p:ph idx="1"/>
          </p:nvPr>
        </p:nvSpPr>
        <p:spPr/>
        <p:txBody>
          <a:bodyPr/>
          <a:lstStyle/>
          <a:p>
            <a:pPr>
              <a:spcAft>
                <a:spcPts val="600"/>
              </a:spcAft>
            </a:pPr>
            <a:r>
              <a:rPr lang="en-US" b="0" dirty="0">
                <a:solidFill>
                  <a:srgbClr val="00B3B5"/>
                </a:solidFill>
              </a:rPr>
              <a:t>Principal investigator: </a:t>
            </a:r>
            <a:r>
              <a:rPr lang="en-US" dirty="0"/>
              <a:t>Parth Patel</a:t>
            </a:r>
          </a:p>
          <a:p>
            <a:pPr>
              <a:spcAft>
                <a:spcPts val="600"/>
              </a:spcAft>
            </a:pPr>
            <a:r>
              <a:rPr lang="en-US" b="0" dirty="0">
                <a:solidFill>
                  <a:srgbClr val="00B3B5"/>
                </a:solidFill>
              </a:rPr>
              <a:t>PRCI Project Team Leader:</a:t>
            </a:r>
            <a:r>
              <a:rPr lang="en-US" b="0" dirty="0"/>
              <a:t> </a:t>
            </a:r>
            <a:r>
              <a:rPr lang="en-US" dirty="0"/>
              <a:t>David Xu, PGE</a:t>
            </a:r>
          </a:p>
          <a:p>
            <a:pPr>
              <a:spcAft>
                <a:spcPts val="600"/>
              </a:spcAft>
            </a:pPr>
            <a:r>
              <a:rPr lang="en-US" b="0" dirty="0">
                <a:solidFill>
                  <a:srgbClr val="00B3B5"/>
                </a:solidFill>
              </a:rPr>
              <a:t>Background:</a:t>
            </a:r>
            <a:r>
              <a:rPr lang="en-US" b="0" dirty="0"/>
              <a:t> </a:t>
            </a:r>
            <a:r>
              <a:rPr lang="en-US" dirty="0"/>
              <a:t>The project aims to improve understanding of Current Magnetometry Inspection (CMI) technology to detect external corrosion</a:t>
            </a:r>
          </a:p>
          <a:p>
            <a:pPr>
              <a:spcAft>
                <a:spcPts val="600"/>
              </a:spcAft>
            </a:pPr>
            <a:r>
              <a:rPr lang="en-US" b="0" dirty="0">
                <a:solidFill>
                  <a:srgbClr val="00B3B5"/>
                </a:solidFill>
              </a:rPr>
              <a:t>Research Objectives/Project Deliverables:</a:t>
            </a:r>
            <a:r>
              <a:rPr lang="en-US" dirty="0"/>
              <a:t> The project will bury a set of pipes at PRCI TDC facility with known features and coordinate inspection with EMPIT and EMPACT AI</a:t>
            </a:r>
          </a:p>
          <a:p>
            <a:pPr>
              <a:spcAft>
                <a:spcPts val="600"/>
              </a:spcAft>
            </a:pPr>
            <a:endParaRPr lang="en-US" sz="1800" dirty="0"/>
          </a:p>
          <a:p>
            <a:pPr>
              <a:spcAft>
                <a:spcPts val="600"/>
              </a:spcAft>
            </a:pPr>
            <a:endParaRPr lang="en-US" b="0" dirty="0"/>
          </a:p>
          <a:p>
            <a:pPr marL="0" indent="0">
              <a:buNone/>
            </a:pPr>
            <a:endParaRPr lang="en-US" dirty="0"/>
          </a:p>
          <a:p>
            <a:endParaRPr lang="en-US" dirty="0"/>
          </a:p>
          <a:p>
            <a:endParaRPr lang="en-US" dirty="0"/>
          </a:p>
        </p:txBody>
      </p:sp>
      <p:sp>
        <p:nvSpPr>
          <p:cNvPr id="5" name="Text Placeholder 4">
            <a:extLst>
              <a:ext uri="{FF2B5EF4-FFF2-40B4-BE49-F238E27FC236}">
                <a16:creationId xmlns:a16="http://schemas.microsoft.com/office/drawing/2014/main" id="{EBF493BD-501C-1F2F-BF35-0125BE91489E}"/>
              </a:ext>
            </a:extLst>
          </p:cNvPr>
          <p:cNvSpPr>
            <a:spLocks noGrp="1"/>
          </p:cNvSpPr>
          <p:nvPr>
            <p:ph type="body" sz="quarter" idx="10"/>
          </p:nvPr>
        </p:nvSpPr>
        <p:spPr/>
        <p:txBody>
          <a:bodyPr/>
          <a:lstStyle/>
          <a:p>
            <a:r>
              <a:rPr lang="en-US" dirty="0"/>
              <a:t>NDE-3-07 CMI Technology Verification</a:t>
            </a:r>
          </a:p>
        </p:txBody>
      </p:sp>
    </p:spTree>
    <p:extLst>
      <p:ext uri="{BB962C8B-B14F-4D97-AF65-F5344CB8AC3E}">
        <p14:creationId xmlns:p14="http://schemas.microsoft.com/office/powerpoint/2010/main" val="314117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C4181-912D-D460-AFF8-DFBBC301ED56}"/>
              </a:ext>
            </a:extLst>
          </p:cNvPr>
          <p:cNvSpPr>
            <a:spLocks noGrp="1"/>
          </p:cNvSpPr>
          <p:nvPr>
            <p:ph type="title"/>
          </p:nvPr>
        </p:nvSpPr>
        <p:spPr/>
        <p:txBody>
          <a:bodyPr/>
          <a:lstStyle/>
          <a:p>
            <a:r>
              <a:rPr lang="en-US" dirty="0"/>
              <a:t>Goals for Project</a:t>
            </a:r>
          </a:p>
        </p:txBody>
      </p:sp>
      <p:sp>
        <p:nvSpPr>
          <p:cNvPr id="3" name="Content Placeholder 2">
            <a:extLst>
              <a:ext uri="{FF2B5EF4-FFF2-40B4-BE49-F238E27FC236}">
                <a16:creationId xmlns:a16="http://schemas.microsoft.com/office/drawing/2014/main" id="{57EA1FCB-CDBF-F963-A6EA-F18FA12CEADF}"/>
              </a:ext>
            </a:extLst>
          </p:cNvPr>
          <p:cNvSpPr>
            <a:spLocks noGrp="1"/>
          </p:cNvSpPr>
          <p:nvPr>
            <p:ph idx="1"/>
          </p:nvPr>
        </p:nvSpPr>
        <p:spPr/>
        <p:txBody>
          <a:bodyPr/>
          <a:lstStyle/>
          <a:p>
            <a:r>
              <a:rPr lang="en-US" dirty="0"/>
              <a:t>Determine CMI accuracy for detecting and locating corrosion</a:t>
            </a:r>
          </a:p>
          <a:p>
            <a:r>
              <a:rPr lang="en-US" dirty="0"/>
              <a:t>Determine if CMI can classify between passive and active corrosion</a:t>
            </a:r>
          </a:p>
          <a:p>
            <a:r>
              <a:rPr lang="en-US" dirty="0"/>
              <a:t>Identify limitations for coating defects and coating types</a:t>
            </a:r>
          </a:p>
          <a:p>
            <a:r>
              <a:rPr lang="en-US" dirty="0"/>
              <a:t>Explore CMI abilities concerning coating disbondment</a:t>
            </a:r>
          </a:p>
          <a:p>
            <a:r>
              <a:rPr lang="en-US" dirty="0"/>
              <a:t>Determine Empact AI capabilities and utilization</a:t>
            </a:r>
          </a:p>
          <a:p>
            <a:r>
              <a:rPr lang="en-US" dirty="0"/>
              <a:t>Validation of CMI for real-world use cases</a:t>
            </a:r>
          </a:p>
          <a:p>
            <a:r>
              <a:rPr lang="en-US" dirty="0"/>
              <a:t>Explore effects of pressure on the technology response</a:t>
            </a:r>
          </a:p>
          <a:p>
            <a:r>
              <a:rPr lang="en-US" dirty="0"/>
              <a:t>Provide framework for incorporating CMI into traditional ECDA processes</a:t>
            </a:r>
          </a:p>
          <a:p>
            <a:r>
              <a:rPr lang="en-US" dirty="0"/>
              <a:t>Literature Survey – Equip operators with digestible summary of current state of the art magnetometry technologies</a:t>
            </a:r>
          </a:p>
        </p:txBody>
      </p:sp>
      <p:sp>
        <p:nvSpPr>
          <p:cNvPr id="4" name="Text Placeholder 3">
            <a:extLst>
              <a:ext uri="{FF2B5EF4-FFF2-40B4-BE49-F238E27FC236}">
                <a16:creationId xmlns:a16="http://schemas.microsoft.com/office/drawing/2014/main" id="{80DB428B-1BA9-69F0-2028-85E82B8A0090}"/>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2237604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Defining Threshold Below Which SCC Is Not Detrimental to Pipeline Integrity in Normal Operation</a:t>
            </a:r>
            <a:endParaRPr lang="en-US" dirty="0"/>
          </a:p>
        </p:txBody>
      </p:sp>
      <p:sp>
        <p:nvSpPr>
          <p:cNvPr id="10" name="Text Placeholder 9"/>
          <p:cNvSpPr>
            <a:spLocks noGrp="1"/>
          </p:cNvSpPr>
          <p:nvPr>
            <p:ph type="body" sz="quarter" idx="10"/>
          </p:nvPr>
        </p:nvSpPr>
        <p:spPr>
          <a:xfrm>
            <a:off x="4114800" y="5303545"/>
            <a:ext cx="7590756" cy="289849"/>
          </a:xfrm>
        </p:spPr>
        <p:txBody>
          <a:bodyPr/>
          <a:lstStyle/>
          <a:p>
            <a:r>
              <a:rPr lang="en-US" dirty="0"/>
              <a:t>Sr Engineer, DNV</a:t>
            </a:r>
          </a:p>
        </p:txBody>
      </p:sp>
      <p:sp>
        <p:nvSpPr>
          <p:cNvPr id="11" name="Text Placeholder 10"/>
          <p:cNvSpPr>
            <a:spLocks noGrp="1"/>
          </p:cNvSpPr>
          <p:nvPr>
            <p:ph type="body" sz="quarter" idx="11"/>
          </p:nvPr>
        </p:nvSpPr>
        <p:spPr/>
        <p:txBody>
          <a:bodyPr/>
          <a:lstStyle/>
          <a:p>
            <a:r>
              <a:rPr lang="en-US" dirty="0"/>
              <a:t>Nashville, TN</a:t>
            </a:r>
          </a:p>
        </p:txBody>
      </p:sp>
      <p:sp>
        <p:nvSpPr>
          <p:cNvPr id="12" name="Text Placeholder 11"/>
          <p:cNvSpPr>
            <a:spLocks noGrp="1"/>
          </p:cNvSpPr>
          <p:nvPr>
            <p:ph type="body" sz="quarter" idx="12"/>
          </p:nvPr>
        </p:nvSpPr>
        <p:spPr/>
        <p:txBody>
          <a:bodyPr/>
          <a:lstStyle/>
          <a:p>
            <a:r>
              <a:rPr lang="en-US" dirty="0"/>
              <a:t>October 22, 2025</a:t>
            </a:r>
          </a:p>
        </p:txBody>
      </p:sp>
      <p:sp>
        <p:nvSpPr>
          <p:cNvPr id="13" name="Text Placeholder 12"/>
          <p:cNvSpPr>
            <a:spLocks noGrp="1"/>
          </p:cNvSpPr>
          <p:nvPr>
            <p:ph type="body" sz="quarter" idx="13"/>
          </p:nvPr>
        </p:nvSpPr>
        <p:spPr/>
        <p:txBody>
          <a:bodyPr/>
          <a:lstStyle/>
          <a:p>
            <a:r>
              <a:rPr lang="en-US" dirty="0"/>
              <a:t>Ben Hanna, PhD</a:t>
            </a:r>
          </a:p>
        </p:txBody>
      </p:sp>
      <p:sp>
        <p:nvSpPr>
          <p:cNvPr id="15" name="Text Placeholder 14"/>
          <p:cNvSpPr>
            <a:spLocks noGrp="1"/>
          </p:cNvSpPr>
          <p:nvPr>
            <p:ph type="body" sz="quarter" idx="15"/>
          </p:nvPr>
        </p:nvSpPr>
        <p:spPr/>
        <p:txBody>
          <a:bodyPr/>
          <a:lstStyle/>
          <a:p>
            <a:r>
              <a:rPr lang="en-US" dirty="0"/>
              <a:t>Project # SCC-06-06</a:t>
            </a:r>
          </a:p>
        </p:txBody>
      </p:sp>
      <p:pic>
        <p:nvPicPr>
          <p:cNvPr id="5" name="Picture 4" descr="A black and white logo&#10;&#10;AI-generated content may be incorrect.">
            <a:extLst>
              <a:ext uri="{FF2B5EF4-FFF2-40B4-BE49-F238E27FC236}">
                <a16:creationId xmlns:a16="http://schemas.microsoft.com/office/drawing/2014/main" id="{9336E73B-F4E5-9994-E1F4-C0BAFE4D7A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221722"/>
            <a:ext cx="3045126" cy="1657955"/>
          </a:xfrm>
          <a:prstGeom prst="rect">
            <a:avLst/>
          </a:prstGeom>
        </p:spPr>
      </p:pic>
      <p:sp>
        <p:nvSpPr>
          <p:cNvPr id="7" name="Subtitle 6">
            <a:extLst>
              <a:ext uri="{FF2B5EF4-FFF2-40B4-BE49-F238E27FC236}">
                <a16:creationId xmlns:a16="http://schemas.microsoft.com/office/drawing/2014/main" id="{1D19D999-DF7E-8C1D-8A67-12769843BC49}"/>
              </a:ext>
            </a:extLst>
          </p:cNvPr>
          <p:cNvSpPr>
            <a:spLocks noGrp="1"/>
          </p:cNvSpPr>
          <p:nvPr>
            <p:ph type="subTitle" sz="quarter" idx="1"/>
          </p:nvPr>
        </p:nvSpPr>
        <p:spPr/>
        <p:txBody>
          <a:bodyPr/>
          <a:lstStyle/>
          <a:p>
            <a:r>
              <a:rPr lang="en-GB" dirty="0"/>
              <a:t>Project Status Update</a:t>
            </a:r>
          </a:p>
        </p:txBody>
      </p:sp>
    </p:spTree>
    <p:extLst>
      <p:ext uri="{BB962C8B-B14F-4D97-AF65-F5344CB8AC3E}">
        <p14:creationId xmlns:p14="http://schemas.microsoft.com/office/powerpoint/2010/main" val="3370871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5302" y="914401"/>
            <a:ext cx="6443331" cy="935664"/>
          </a:xfrm>
          <a:prstGeom prst="rect">
            <a:avLst/>
          </a:prstGeom>
          <a:noFill/>
        </p:spPr>
        <p:txBody>
          <a:bodyPr wrap="square" rtlCol="0">
            <a:normAutofit/>
          </a:bodyPr>
          <a:lstStyle/>
          <a:p>
            <a:pPr marL="171450" indent="-171450" defTabSz="914377">
              <a:buFont typeface="Arial" panose="020B0604020202020204" pitchFamily="34" charset="0"/>
              <a:buChar char="•"/>
              <a:defRPr/>
            </a:pPr>
            <a:r>
              <a:rPr lang="en-US" sz="1400" b="0" dirty="0">
                <a:latin typeface="+mj-lt"/>
              </a:rPr>
              <a:t>DNV going through internal database to classify/quantify SCC growth</a:t>
            </a:r>
          </a:p>
          <a:p>
            <a:pPr marL="171450" indent="-171450" defTabSz="914377">
              <a:buFont typeface="Arial" panose="020B0604020202020204" pitchFamily="34" charset="0"/>
              <a:buChar char="•"/>
              <a:defRPr/>
            </a:pPr>
            <a:r>
              <a:rPr lang="en-US" sz="1400" b="0" dirty="0">
                <a:latin typeface="+mj-lt"/>
              </a:rPr>
              <a:t>Beginning to sum</a:t>
            </a:r>
            <a:r>
              <a:rPr lang="en-US" sz="1400" dirty="0">
                <a:latin typeface="+mj-lt"/>
              </a:rPr>
              <a:t>marize industry practices from available reports/papers</a:t>
            </a:r>
            <a:endParaRPr lang="en-US" sz="1400" b="0" dirty="0">
              <a:latin typeface="+mj-lt"/>
            </a:endParaRPr>
          </a:p>
        </p:txBody>
      </p:sp>
      <p:sp>
        <p:nvSpPr>
          <p:cNvPr id="3" name="TextBox 2"/>
          <p:cNvSpPr txBox="1"/>
          <p:nvPr/>
        </p:nvSpPr>
        <p:spPr>
          <a:xfrm>
            <a:off x="6964326" y="914401"/>
            <a:ext cx="5227674" cy="935664"/>
          </a:xfrm>
          <a:prstGeom prst="rect">
            <a:avLst/>
          </a:prstGeom>
          <a:noFill/>
        </p:spPr>
        <p:txBody>
          <a:bodyPr wrap="square" rtlCol="0">
            <a:noAutofit/>
          </a:bodyPr>
          <a:lstStyle/>
          <a:p>
            <a:pPr marL="171450" indent="-171450">
              <a:buFont typeface="Arial" panose="020B0604020202020204" pitchFamily="34" charset="0"/>
              <a:buChar char="•"/>
            </a:pPr>
            <a:r>
              <a:rPr lang="en-US" sz="1400" b="0" dirty="0">
                <a:latin typeface="+mj-lt"/>
              </a:rPr>
              <a:t>Project on budget and on schedule</a:t>
            </a:r>
            <a:endParaRPr lang="en-GB" sz="1200" dirty="0">
              <a:latin typeface="+mj-lt"/>
            </a:endParaRPr>
          </a:p>
        </p:txBody>
      </p:sp>
      <p:sp>
        <p:nvSpPr>
          <p:cNvPr id="4" name="TextBox 3"/>
          <p:cNvSpPr txBox="1"/>
          <p:nvPr/>
        </p:nvSpPr>
        <p:spPr>
          <a:xfrm>
            <a:off x="6964326" y="2098160"/>
            <a:ext cx="5227674" cy="836426"/>
          </a:xfrm>
          <a:prstGeom prst="rect">
            <a:avLst/>
          </a:prstGeom>
          <a:noFill/>
        </p:spPr>
        <p:txBody>
          <a:bodyPr wrap="square" rtlCol="0">
            <a:noAutofit/>
          </a:bodyPr>
          <a:lstStyle/>
          <a:p>
            <a:pPr marL="169863" indent="-169863">
              <a:buFont typeface="Arial" panose="020B0604020202020204" pitchFamily="34" charset="0"/>
              <a:buChar char="•"/>
            </a:pPr>
            <a:r>
              <a:rPr lang="en-US" sz="1400" b="0" dirty="0">
                <a:latin typeface="Arial" panose="020B0604020202020204" pitchFamily="34" charset="0"/>
              </a:rPr>
              <a:t>Way of estimating SCC growth rate</a:t>
            </a:r>
          </a:p>
        </p:txBody>
      </p:sp>
      <p:sp>
        <p:nvSpPr>
          <p:cNvPr id="5" name="TextBox 4"/>
          <p:cNvSpPr txBox="1"/>
          <p:nvPr/>
        </p:nvSpPr>
        <p:spPr>
          <a:xfrm>
            <a:off x="425301" y="2098160"/>
            <a:ext cx="6443331" cy="836426"/>
          </a:xfrm>
          <a:prstGeom prst="rect">
            <a:avLst/>
          </a:prstGeom>
          <a:noFill/>
        </p:spPr>
        <p:txBody>
          <a:bodyPr wrap="square" rtlCol="0">
            <a:normAutofit/>
          </a:bodyPr>
          <a:lstStyle/>
          <a:p>
            <a:pPr marL="171450" marR="0" lvl="0" indent="-171450" algn="l" defTabSz="913912"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j-lt"/>
              </a:rPr>
              <a:t>DNV to continue to go through databases to collect data</a:t>
            </a:r>
          </a:p>
          <a:p>
            <a:pPr marL="171450" marR="0" lvl="0" indent="-171450" algn="l" defTabSz="913912"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mj-lt"/>
              </a:rPr>
              <a:t>Have draft language for literature review</a:t>
            </a:r>
          </a:p>
          <a:p>
            <a:pPr marL="171450" marR="0" lvl="0" indent="-171450" algn="l" defTabSz="913912"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b="0" dirty="0">
              <a:latin typeface="+mj-lt"/>
            </a:endParaRPr>
          </a:p>
        </p:txBody>
      </p:sp>
      <p:sp>
        <p:nvSpPr>
          <p:cNvPr id="6" name="TextBox 5"/>
          <p:cNvSpPr txBox="1"/>
          <p:nvPr/>
        </p:nvSpPr>
        <p:spPr>
          <a:xfrm>
            <a:off x="2626242" y="3264195"/>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dirty="0">
                <a:latin typeface="Arial" panose="020B0604020202020204" pitchFamily="34" charset="0"/>
              </a:rPr>
              <a:t>1</a:t>
            </a:r>
            <a:r>
              <a:rPr lang="en-US" sz="1400" b="0" dirty="0">
                <a:latin typeface="Arial" panose="020B0604020202020204" pitchFamily="34" charset="0"/>
              </a:rPr>
              <a:t>4-month schedule (August 2025– October 2026)</a:t>
            </a:r>
          </a:p>
        </p:txBody>
      </p:sp>
      <p:sp>
        <p:nvSpPr>
          <p:cNvPr id="7" name="TextBox 6"/>
          <p:cNvSpPr txBox="1"/>
          <p:nvPr/>
        </p:nvSpPr>
        <p:spPr>
          <a:xfrm>
            <a:off x="2626242" y="416442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dirty="0">
                <a:latin typeface="Arial" panose="020B0604020202020204" pitchFamily="34" charset="0"/>
              </a:rPr>
              <a:t>MS 01-01 – </a:t>
            </a:r>
            <a:r>
              <a:rPr lang="en-US" sz="1400" dirty="0">
                <a:latin typeface="Arial" panose="020B0604020202020204" pitchFamily="34" charset="0"/>
              </a:rPr>
              <a:t>Literature Review</a:t>
            </a:r>
            <a:endParaRPr lang="en-US" sz="1400" b="0" dirty="0">
              <a:latin typeface="Arial" panose="020B0604020202020204" pitchFamily="34" charset="0"/>
            </a:endParaRPr>
          </a:p>
          <a:p>
            <a:pPr marL="169863" indent="-169863">
              <a:buFont typeface="Arial" panose="020B0604020202020204" pitchFamily="34" charset="0"/>
              <a:buChar char="•"/>
            </a:pPr>
            <a:endParaRPr lang="en-US" sz="1400" b="0" dirty="0">
              <a:latin typeface="Arial" panose="020B0604020202020204" pitchFamily="34" charset="0"/>
            </a:endParaRPr>
          </a:p>
          <a:p>
            <a:pPr marL="169863" indent="-169863">
              <a:buFont typeface="Arial" panose="020B0604020202020204" pitchFamily="34" charset="0"/>
              <a:buChar char="•"/>
            </a:pPr>
            <a:r>
              <a:rPr lang="en-US" sz="1400" b="0" dirty="0">
                <a:latin typeface="Arial" panose="020B0604020202020204" pitchFamily="34" charset="0"/>
              </a:rPr>
              <a:t>MS 01-02 – </a:t>
            </a:r>
            <a:r>
              <a:rPr lang="en-US" sz="1400" dirty="0">
                <a:latin typeface="Arial" panose="020B0604020202020204" pitchFamily="34" charset="0"/>
              </a:rPr>
              <a:t>Document Current Industry Practices</a:t>
            </a:r>
            <a:endParaRPr lang="en-US" sz="1400" b="0" dirty="0">
              <a:latin typeface="Arial" panose="020B0604020202020204" pitchFamily="34" charset="0"/>
            </a:endParaRPr>
          </a:p>
          <a:p>
            <a:pPr marL="169863" indent="-169863">
              <a:buFont typeface="Arial" panose="020B0604020202020204" pitchFamily="34" charset="0"/>
              <a:buChar char="•"/>
            </a:pPr>
            <a:endParaRPr lang="en-US" sz="1400" b="0" dirty="0">
              <a:latin typeface="Arial" panose="020B0604020202020204" pitchFamily="34" charset="0"/>
            </a:endParaRPr>
          </a:p>
        </p:txBody>
      </p:sp>
      <p:sp>
        <p:nvSpPr>
          <p:cNvPr id="8" name="TextBox 7"/>
          <p:cNvSpPr txBox="1"/>
          <p:nvPr/>
        </p:nvSpPr>
        <p:spPr>
          <a:xfrm>
            <a:off x="2626242" y="506818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dirty="0">
                <a:latin typeface="Arial" panose="020B0604020202020204" pitchFamily="34" charset="0"/>
              </a:rPr>
              <a:t>$8,127 of $</a:t>
            </a:r>
            <a:r>
              <a:rPr lang="en-US" sz="1400" dirty="0">
                <a:latin typeface="Arial" panose="020B0604020202020204" pitchFamily="34" charset="0"/>
              </a:rPr>
              <a:t>5</a:t>
            </a:r>
            <a:r>
              <a:rPr lang="en-US" sz="1400" b="0" dirty="0">
                <a:latin typeface="Arial" panose="020B0604020202020204" pitchFamily="34" charset="0"/>
              </a:rPr>
              <a:t>4,700 USD (15% of 2025 budget)</a:t>
            </a:r>
          </a:p>
          <a:p>
            <a:endParaRPr lang="en-US" sz="1400" dirty="0">
              <a:latin typeface="Arial" panose="020B0604020202020204" pitchFamily="34" charset="0"/>
            </a:endParaRPr>
          </a:p>
        </p:txBody>
      </p:sp>
      <p:sp>
        <p:nvSpPr>
          <p:cNvPr id="9" name="TextBox 8"/>
          <p:cNvSpPr txBox="1"/>
          <p:nvPr/>
        </p:nvSpPr>
        <p:spPr>
          <a:xfrm>
            <a:off x="2615608" y="5961320"/>
            <a:ext cx="9576391" cy="886047"/>
          </a:xfrm>
          <a:prstGeom prst="rect">
            <a:avLst/>
          </a:prstGeom>
          <a:noFill/>
        </p:spPr>
        <p:txBody>
          <a:bodyPr wrap="square" rtlCol="0">
            <a:noAutofit/>
          </a:bodyPr>
          <a:lstStyle/>
          <a:p>
            <a:pPr marL="169863" indent="-169863">
              <a:buFont typeface="Arial" panose="020B0604020202020204" pitchFamily="34" charset="0"/>
              <a:buChar char="•"/>
            </a:pPr>
            <a:r>
              <a:rPr lang="en-US" sz="1400" dirty="0">
                <a:latin typeface="Arial" panose="020B0604020202020204" pitchFamily="34" charset="0"/>
              </a:rPr>
              <a:t>Have not received any data from member companies. Did request form go out?</a:t>
            </a:r>
            <a:endParaRPr lang="en-US" sz="1400" b="0" dirty="0">
              <a:latin typeface="Arial" panose="020B0604020202020204" pitchFamily="34" charset="0"/>
            </a:endParaRPr>
          </a:p>
        </p:txBody>
      </p:sp>
      <p:sp>
        <p:nvSpPr>
          <p:cNvPr id="10" name="TextBox 9"/>
          <p:cNvSpPr txBox="1"/>
          <p:nvPr/>
        </p:nvSpPr>
        <p:spPr>
          <a:xfrm>
            <a:off x="8314660" y="3281913"/>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dirty="0">
                <a:latin typeface="Arial" panose="020B0604020202020204" pitchFamily="34" charset="0"/>
              </a:rPr>
              <a:t>Overall schedule on track at this time</a:t>
            </a:r>
          </a:p>
        </p:txBody>
      </p:sp>
      <p:sp>
        <p:nvSpPr>
          <p:cNvPr id="11" name="TextBox 10"/>
          <p:cNvSpPr txBox="1"/>
          <p:nvPr/>
        </p:nvSpPr>
        <p:spPr>
          <a:xfrm>
            <a:off x="8314660" y="4182136"/>
            <a:ext cx="3863158" cy="886047"/>
          </a:xfrm>
          <a:prstGeom prst="rect">
            <a:avLst/>
          </a:prstGeom>
          <a:noFill/>
        </p:spPr>
        <p:txBody>
          <a:bodyPr wrap="square" rtlCol="0">
            <a:noAutofit/>
          </a:bodyPr>
          <a:lstStyle/>
          <a:p>
            <a:pPr marL="169863" indent="-169863">
              <a:buFont typeface="Arial" panose="020B0604020202020204" pitchFamily="34" charset="0"/>
              <a:buChar char="•"/>
            </a:pPr>
            <a:endParaRPr lang="en-US" sz="1400" b="0" dirty="0">
              <a:latin typeface="Arial" panose="020B0604020202020204" pitchFamily="34" charset="0"/>
            </a:endParaRPr>
          </a:p>
        </p:txBody>
      </p:sp>
      <p:sp>
        <p:nvSpPr>
          <p:cNvPr id="12" name="TextBox 11"/>
          <p:cNvSpPr txBox="1"/>
          <p:nvPr/>
        </p:nvSpPr>
        <p:spPr>
          <a:xfrm>
            <a:off x="8314660" y="5085901"/>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dirty="0">
                <a:latin typeface="Arial" panose="020B0604020202020204" pitchFamily="34" charset="0"/>
              </a:rPr>
              <a:t>Received 2025 PO for $54,700</a:t>
            </a:r>
          </a:p>
        </p:txBody>
      </p:sp>
      <p:sp>
        <p:nvSpPr>
          <p:cNvPr id="19" name="Oval 18"/>
          <p:cNvSpPr>
            <a:spLocks noChangeAspect="1"/>
          </p:cNvSpPr>
          <p:nvPr/>
        </p:nvSpPr>
        <p:spPr bwMode="auto">
          <a:xfrm>
            <a:off x="2147828" y="3343499"/>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2" name="Oval 21"/>
          <p:cNvSpPr>
            <a:spLocks noChangeAspect="1"/>
          </p:cNvSpPr>
          <p:nvPr/>
        </p:nvSpPr>
        <p:spPr bwMode="auto">
          <a:xfrm>
            <a:off x="2147828" y="4188035"/>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5" name="Oval 24"/>
          <p:cNvSpPr>
            <a:spLocks noChangeAspect="1"/>
          </p:cNvSpPr>
          <p:nvPr/>
        </p:nvSpPr>
        <p:spPr bwMode="auto">
          <a:xfrm>
            <a:off x="2147828" y="5101771"/>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8" name="Oval 27"/>
          <p:cNvSpPr>
            <a:spLocks noChangeAspect="1"/>
          </p:cNvSpPr>
          <p:nvPr/>
        </p:nvSpPr>
        <p:spPr bwMode="auto">
          <a:xfrm>
            <a:off x="2147828" y="5996457"/>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32" name="Title 31"/>
          <p:cNvSpPr>
            <a:spLocks noGrp="1"/>
          </p:cNvSpPr>
          <p:nvPr>
            <p:ph type="title"/>
          </p:nvPr>
        </p:nvSpPr>
        <p:spPr/>
        <p:txBody>
          <a:bodyPr/>
          <a:lstStyle/>
          <a:p>
            <a:r>
              <a:rPr lang="en-US" altLang="en-US" sz="2800" dirty="0"/>
              <a:t>SCC-06-06:  SCC Threshold</a:t>
            </a:r>
            <a:endParaRPr lang="en-US" dirty="0"/>
          </a:p>
        </p:txBody>
      </p:sp>
    </p:spTree>
    <p:extLst>
      <p:ext uri="{BB962C8B-B14F-4D97-AF65-F5344CB8AC3E}">
        <p14:creationId xmlns:p14="http://schemas.microsoft.com/office/powerpoint/2010/main" val="1193663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BCCC1-BD33-74F8-32DB-1F16EED0D912}"/>
              </a:ext>
            </a:extLst>
          </p:cNvPr>
          <p:cNvSpPr>
            <a:spLocks noGrp="1"/>
          </p:cNvSpPr>
          <p:nvPr>
            <p:ph type="title"/>
          </p:nvPr>
        </p:nvSpPr>
        <p:spPr>
          <a:xfrm>
            <a:off x="1342184" y="642387"/>
            <a:ext cx="10052050" cy="936000"/>
          </a:xfrm>
        </p:spPr>
        <p:txBody>
          <a:bodyPr/>
          <a:lstStyle/>
          <a:p>
            <a:r>
              <a:rPr lang="en-GB" dirty="0"/>
              <a:t>MS-01-01 Literature Review</a:t>
            </a:r>
          </a:p>
        </p:txBody>
      </p:sp>
      <p:sp>
        <p:nvSpPr>
          <p:cNvPr id="3" name="Content Placeholder 2">
            <a:extLst>
              <a:ext uri="{FF2B5EF4-FFF2-40B4-BE49-F238E27FC236}">
                <a16:creationId xmlns:a16="http://schemas.microsoft.com/office/drawing/2014/main" id="{045505C6-3BDD-8830-0E59-364549FCCF23}"/>
              </a:ext>
            </a:extLst>
          </p:cNvPr>
          <p:cNvSpPr>
            <a:spLocks noGrp="1"/>
          </p:cNvSpPr>
          <p:nvPr>
            <p:ph idx="1"/>
          </p:nvPr>
        </p:nvSpPr>
        <p:spPr>
          <a:xfrm>
            <a:off x="539749" y="1730376"/>
            <a:ext cx="9518651" cy="4317624"/>
          </a:xfrm>
        </p:spPr>
        <p:txBody>
          <a:bodyPr/>
          <a:lstStyle/>
          <a:p>
            <a:r>
              <a:rPr lang="en-GB" dirty="0"/>
              <a:t>Compile info on failures, near misses, inspection results, FFS analyses, failure analyses.</a:t>
            </a:r>
          </a:p>
          <a:p>
            <a:pPr lvl="1"/>
            <a:r>
              <a:rPr lang="en-GB" dirty="0"/>
              <a:t>Been using internal database, </a:t>
            </a:r>
            <a:r>
              <a:rPr lang="en-GB" dirty="0">
                <a:solidFill>
                  <a:srgbClr val="FF0000"/>
                </a:solidFill>
              </a:rPr>
              <a:t>but need info from member companies</a:t>
            </a:r>
          </a:p>
          <a:p>
            <a:r>
              <a:rPr lang="en-GB" dirty="0"/>
              <a:t>Relate SCC type (near-neutral pH, high-pH), extent (size), burst pressure, growth rates, calculated remaining lives to operating conditions (%SMYS).</a:t>
            </a:r>
          </a:p>
          <a:p>
            <a:r>
              <a:rPr lang="en-GB" dirty="0"/>
              <a:t>Using “Installation + 10 yrs” as SCC initiation rule of thumb.</a:t>
            </a:r>
            <a:endParaRPr lang="en-GB" dirty="0">
              <a:solidFill>
                <a:srgbClr val="FF0000"/>
              </a:solidFill>
            </a:endParaRPr>
          </a:p>
        </p:txBody>
      </p:sp>
      <p:sp>
        <p:nvSpPr>
          <p:cNvPr id="4" name="Slide Number Placeholder 3">
            <a:extLst>
              <a:ext uri="{FF2B5EF4-FFF2-40B4-BE49-F238E27FC236}">
                <a16:creationId xmlns:a16="http://schemas.microsoft.com/office/drawing/2014/main" id="{6722372F-0247-3ED8-6C35-3A8A228E2EFB}"/>
              </a:ext>
            </a:extLst>
          </p:cNvPr>
          <p:cNvSpPr>
            <a:spLocks noGrp="1"/>
          </p:cNvSpPr>
          <p:nvPr>
            <p:ph type="sldNum" sz="quarter" idx="12"/>
          </p:nvPr>
        </p:nvSpPr>
        <p:spPr>
          <a:xfrm>
            <a:off x="0" y="0"/>
            <a:ext cx="0" cy="0"/>
          </a:xfrm>
        </p:spPr>
        <p:txBody>
          <a:bodyPr/>
          <a:ls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a:lstStyle>
          <a:p>
            <a:fld id="{5BA07366-CB75-4AA8-9E5B-928B849F427C}" type="slidenum">
              <a:rPr lang="en-GB" smtClean="0"/>
              <a:pPr/>
              <a:t>11</a:t>
            </a:fld>
            <a:endParaRPr lang="en-GB" dirty="0"/>
          </a:p>
        </p:txBody>
      </p:sp>
      <p:sp>
        <p:nvSpPr>
          <p:cNvPr id="5" name="Rectangle: Rounded Corners 4">
            <a:extLst>
              <a:ext uri="{FF2B5EF4-FFF2-40B4-BE49-F238E27FC236}">
                <a16:creationId xmlns:a16="http://schemas.microsoft.com/office/drawing/2014/main" id="{69A2217A-743E-35CE-FF90-C03CF4660058}"/>
              </a:ext>
            </a:extLst>
          </p:cNvPr>
          <p:cNvSpPr/>
          <p:nvPr/>
        </p:nvSpPr>
        <p:spPr>
          <a:xfrm>
            <a:off x="10668000" y="82550"/>
            <a:ext cx="1447800" cy="914400"/>
          </a:xfrm>
          <a:prstGeom prst="round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2000" dirty="0"/>
              <a:t>MS 01-01</a:t>
            </a:r>
          </a:p>
        </p:txBody>
      </p:sp>
    </p:spTree>
    <p:extLst>
      <p:ext uri="{BB962C8B-B14F-4D97-AF65-F5344CB8AC3E}">
        <p14:creationId xmlns:p14="http://schemas.microsoft.com/office/powerpoint/2010/main" val="3886123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063CF-B4D3-F909-4AAC-330D39931A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C65857-A9D7-9DEA-2700-4EA6EF3B3206}"/>
              </a:ext>
            </a:extLst>
          </p:cNvPr>
          <p:cNvSpPr>
            <a:spLocks noGrp="1"/>
          </p:cNvSpPr>
          <p:nvPr>
            <p:ph type="title"/>
          </p:nvPr>
        </p:nvSpPr>
        <p:spPr>
          <a:xfrm>
            <a:off x="1332851" y="661050"/>
            <a:ext cx="10052050" cy="936000"/>
          </a:xfrm>
        </p:spPr>
        <p:txBody>
          <a:bodyPr/>
          <a:lstStyle/>
          <a:p>
            <a:r>
              <a:rPr lang="en-GB" dirty="0"/>
              <a:t>Desktop or Laboratory (optional) Study</a:t>
            </a:r>
          </a:p>
        </p:txBody>
      </p:sp>
      <p:sp>
        <p:nvSpPr>
          <p:cNvPr id="3" name="Content Placeholder 2">
            <a:extLst>
              <a:ext uri="{FF2B5EF4-FFF2-40B4-BE49-F238E27FC236}">
                <a16:creationId xmlns:a16="http://schemas.microsoft.com/office/drawing/2014/main" id="{EFB436B2-3930-540E-054D-9B159F9DFF5C}"/>
              </a:ext>
            </a:extLst>
          </p:cNvPr>
          <p:cNvSpPr>
            <a:spLocks noGrp="1"/>
          </p:cNvSpPr>
          <p:nvPr>
            <p:ph idx="1"/>
          </p:nvPr>
        </p:nvSpPr>
        <p:spPr>
          <a:xfrm>
            <a:off x="539749" y="1730376"/>
            <a:ext cx="11118851" cy="4317624"/>
          </a:xfrm>
        </p:spPr>
        <p:txBody>
          <a:bodyPr/>
          <a:lstStyle/>
          <a:p>
            <a:r>
              <a:rPr lang="en-GB" dirty="0"/>
              <a:t>Use results from Phase I to correlate SCC growth rates to stress level and pressure cycle history using metallurgical measurements and industry models (e.g., Beavers’ model).</a:t>
            </a:r>
          </a:p>
          <a:p>
            <a:r>
              <a:rPr lang="en-GB" dirty="0"/>
              <a:t>Monte Carlo simulations to predict probability of failure at various stress levels, pipe properties, and cyclic loading.</a:t>
            </a:r>
          </a:p>
          <a:p>
            <a:pPr lvl="1"/>
            <a:r>
              <a:rPr lang="en-GB" dirty="0"/>
              <a:t>Leverage with existing risk models to inform integrity decisions</a:t>
            </a:r>
          </a:p>
          <a:p>
            <a:r>
              <a:rPr lang="en-GB" b="1" dirty="0"/>
              <a:t>OPTIONAL</a:t>
            </a:r>
            <a:r>
              <a:rPr lang="en-GB" dirty="0"/>
              <a:t>: Hole drilling method on lower stress pipe (&lt; 30%SMYS) to investigate whether residual stresses are present.</a:t>
            </a:r>
          </a:p>
          <a:p>
            <a:pPr lvl="1"/>
            <a:r>
              <a:rPr lang="en-GB" dirty="0"/>
              <a:t>10 tests – 7 on pipe with SCC, 3 on pipe without</a:t>
            </a:r>
          </a:p>
          <a:p>
            <a:endParaRPr lang="en-GB" sz="1000" dirty="0"/>
          </a:p>
          <a:p>
            <a:r>
              <a:rPr lang="en-GB" dirty="0"/>
              <a:t>Deliverable – Incorporated into a draft report for project team feedback.</a:t>
            </a:r>
          </a:p>
        </p:txBody>
      </p:sp>
      <p:sp>
        <p:nvSpPr>
          <p:cNvPr id="4" name="Slide Number Placeholder 3">
            <a:extLst>
              <a:ext uri="{FF2B5EF4-FFF2-40B4-BE49-F238E27FC236}">
                <a16:creationId xmlns:a16="http://schemas.microsoft.com/office/drawing/2014/main" id="{1885FE1A-A5EC-08C5-19B8-E2E906154A8F}"/>
              </a:ext>
            </a:extLst>
          </p:cNvPr>
          <p:cNvSpPr>
            <a:spLocks noGrp="1"/>
          </p:cNvSpPr>
          <p:nvPr>
            <p:ph type="sldNum" sz="quarter" idx="12"/>
          </p:nvPr>
        </p:nvSpPr>
        <p:spPr>
          <a:xfrm>
            <a:off x="0" y="0"/>
            <a:ext cx="0" cy="0"/>
          </a:xfrm>
        </p:spPr>
        <p:txBody>
          <a:bodyPr/>
          <a:ls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a:lstStyle>
          <a:p>
            <a:fld id="{5BA07366-CB75-4AA8-9E5B-928B849F427C}" type="slidenum">
              <a:rPr lang="en-GB" smtClean="0"/>
              <a:pPr/>
              <a:t>12</a:t>
            </a:fld>
            <a:endParaRPr lang="en-GB" dirty="0"/>
          </a:p>
        </p:txBody>
      </p:sp>
      <p:sp>
        <p:nvSpPr>
          <p:cNvPr id="5" name="Rectangle: Rounded Corners 4">
            <a:extLst>
              <a:ext uri="{FF2B5EF4-FFF2-40B4-BE49-F238E27FC236}">
                <a16:creationId xmlns:a16="http://schemas.microsoft.com/office/drawing/2014/main" id="{98529C78-BA02-BBCC-65DE-A516250E0E3D}"/>
              </a:ext>
            </a:extLst>
          </p:cNvPr>
          <p:cNvSpPr/>
          <p:nvPr/>
        </p:nvSpPr>
        <p:spPr>
          <a:xfrm>
            <a:off x="10668000" y="82550"/>
            <a:ext cx="1447800" cy="914400"/>
          </a:xfrm>
          <a:prstGeom prst="roundRect">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ts val="600"/>
              </a:spcBef>
            </a:pPr>
            <a:r>
              <a:rPr lang="en-GB" sz="2000" dirty="0"/>
              <a:t>MS 02-01</a:t>
            </a:r>
          </a:p>
        </p:txBody>
      </p:sp>
    </p:spTree>
    <p:extLst>
      <p:ext uri="{BB962C8B-B14F-4D97-AF65-F5344CB8AC3E}">
        <p14:creationId xmlns:p14="http://schemas.microsoft.com/office/powerpoint/2010/main" val="97630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87056" y="2503768"/>
            <a:ext cx="8318500" cy="1683709"/>
          </a:xfrm>
        </p:spPr>
        <p:txBody>
          <a:bodyPr/>
          <a:lstStyle/>
          <a:p>
            <a:r>
              <a:rPr lang="en-US" dirty="0"/>
              <a:t>Phase 1 - Standardized SSWC Susceptibility Testing</a:t>
            </a:r>
            <a:br>
              <a:rPr lang="en-US" dirty="0"/>
            </a:br>
            <a:r>
              <a:rPr lang="en-US" dirty="0"/>
              <a:t>&amp; </a:t>
            </a:r>
            <a:br>
              <a:rPr lang="en-US" dirty="0"/>
            </a:br>
            <a:r>
              <a:rPr lang="en-US" dirty="0"/>
              <a:t>Phase 2 – SSWC/LOF Interaction</a:t>
            </a:r>
          </a:p>
        </p:txBody>
      </p:sp>
      <p:sp>
        <p:nvSpPr>
          <p:cNvPr id="3" name="Subtitle 2"/>
          <p:cNvSpPr>
            <a:spLocks noGrp="1"/>
          </p:cNvSpPr>
          <p:nvPr>
            <p:ph type="subTitle" sz="quarter" idx="1"/>
          </p:nvPr>
        </p:nvSpPr>
        <p:spPr>
          <a:xfrm>
            <a:off x="3399756" y="4268565"/>
            <a:ext cx="8305800" cy="609600"/>
          </a:xfrm>
        </p:spPr>
        <p:txBody>
          <a:bodyPr/>
          <a:lstStyle/>
          <a:p>
            <a:r>
              <a:rPr lang="en-US" sz="2400" dirty="0"/>
              <a:t>Research Idea in PRIME: </a:t>
            </a:r>
            <a:r>
              <a:rPr lang="en-US" sz="1800" dirty="0">
                <a:hlinkClick r:id="rId3"/>
              </a:rPr>
              <a:t>PRCI PRIME 2.0</a:t>
            </a:r>
            <a:endParaRPr lang="en-US" sz="2400" dirty="0"/>
          </a:p>
          <a:p>
            <a:endParaRPr lang="en-US" dirty="0"/>
          </a:p>
        </p:txBody>
      </p:sp>
      <p:sp>
        <p:nvSpPr>
          <p:cNvPr id="10" name="Text Placeholder 9"/>
          <p:cNvSpPr>
            <a:spLocks noGrp="1"/>
          </p:cNvSpPr>
          <p:nvPr>
            <p:ph type="body" sz="quarter" idx="10"/>
          </p:nvPr>
        </p:nvSpPr>
        <p:spPr/>
        <p:txBody>
          <a:bodyPr/>
          <a:lstStyle/>
          <a:p>
            <a:r>
              <a:rPr lang="en-US" dirty="0"/>
              <a:t>Energy Transfer</a:t>
            </a:r>
          </a:p>
        </p:txBody>
      </p:sp>
      <p:sp>
        <p:nvSpPr>
          <p:cNvPr id="11" name="Text Placeholder 10"/>
          <p:cNvSpPr>
            <a:spLocks noGrp="1"/>
          </p:cNvSpPr>
          <p:nvPr>
            <p:ph type="body" sz="quarter" idx="11"/>
          </p:nvPr>
        </p:nvSpPr>
        <p:spPr/>
        <p:txBody>
          <a:bodyPr/>
          <a:lstStyle/>
          <a:p>
            <a:r>
              <a:rPr lang="en-US" dirty="0"/>
              <a:t>Nashville I&amp;I Meeting</a:t>
            </a:r>
          </a:p>
        </p:txBody>
      </p:sp>
      <p:sp>
        <p:nvSpPr>
          <p:cNvPr id="12" name="Text Placeholder 11"/>
          <p:cNvSpPr>
            <a:spLocks noGrp="1"/>
          </p:cNvSpPr>
          <p:nvPr>
            <p:ph type="body" sz="quarter" idx="12"/>
          </p:nvPr>
        </p:nvSpPr>
        <p:spPr/>
        <p:txBody>
          <a:bodyPr/>
          <a:lstStyle/>
          <a:p>
            <a:r>
              <a:rPr lang="en-US" dirty="0"/>
              <a:t>October 23, 2025</a:t>
            </a:r>
          </a:p>
        </p:txBody>
      </p:sp>
      <p:sp>
        <p:nvSpPr>
          <p:cNvPr id="13" name="Text Placeholder 12"/>
          <p:cNvSpPr>
            <a:spLocks noGrp="1"/>
          </p:cNvSpPr>
          <p:nvPr>
            <p:ph type="body" sz="quarter" idx="13"/>
          </p:nvPr>
        </p:nvSpPr>
        <p:spPr/>
        <p:txBody>
          <a:bodyPr/>
          <a:lstStyle/>
          <a:p>
            <a:r>
              <a:rPr lang="en-US" dirty="0"/>
              <a:t>Lee Sellers</a:t>
            </a:r>
          </a:p>
        </p:txBody>
      </p:sp>
      <p:sp>
        <p:nvSpPr>
          <p:cNvPr id="15" name="Text Placeholder 14"/>
          <p:cNvSpPr>
            <a:spLocks noGrp="1"/>
          </p:cNvSpPr>
          <p:nvPr>
            <p:ph type="body" sz="quarter" idx="15"/>
          </p:nvPr>
        </p:nvSpPr>
        <p:spPr/>
        <p:txBody>
          <a:bodyPr/>
          <a:lstStyle/>
          <a:p>
            <a:r>
              <a:rPr lang="en-US" dirty="0"/>
              <a:t>Idea #3792</a:t>
            </a:r>
          </a:p>
        </p:txBody>
      </p:sp>
    </p:spTree>
    <p:extLst>
      <p:ext uri="{BB962C8B-B14F-4D97-AF65-F5344CB8AC3E}">
        <p14:creationId xmlns:p14="http://schemas.microsoft.com/office/powerpoint/2010/main" val="2777088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lvl="1">
              <a:spcAft>
                <a:spcPts val="600"/>
              </a:spcAft>
            </a:pPr>
            <a:r>
              <a:rPr lang="en-US" dirty="0"/>
              <a:t>Objective #1 – Standardized SSWC Lab Test</a:t>
            </a:r>
          </a:p>
        </p:txBody>
      </p:sp>
      <p:sp>
        <p:nvSpPr>
          <p:cNvPr id="7" name="Content Placeholder 6">
            <a:extLst>
              <a:ext uri="{FF2B5EF4-FFF2-40B4-BE49-F238E27FC236}">
                <a16:creationId xmlns:a16="http://schemas.microsoft.com/office/drawing/2014/main" id="{95B14071-AE9F-969B-35BD-62E99897473A}"/>
              </a:ext>
            </a:extLst>
          </p:cNvPr>
          <p:cNvSpPr>
            <a:spLocks noGrp="1"/>
          </p:cNvSpPr>
          <p:nvPr>
            <p:ph idx="1"/>
          </p:nvPr>
        </p:nvSpPr>
        <p:spPr/>
        <p:txBody>
          <a:bodyPr/>
          <a:lstStyle/>
          <a:p>
            <a:r>
              <a:rPr lang="en-US" dirty="0"/>
              <a:t>Two test methods were studied in EC-2-12: </a:t>
            </a:r>
          </a:p>
          <a:p>
            <a:pPr lvl="1"/>
            <a:r>
              <a:rPr lang="en-US" dirty="0"/>
              <a:t>Accelerated Dissolution Test (AD), and </a:t>
            </a:r>
          </a:p>
          <a:p>
            <a:pPr lvl="1"/>
            <a:r>
              <a:rPr lang="en-US" dirty="0"/>
              <a:t>Linear Polarization Resistance (LPR) Test</a:t>
            </a:r>
          </a:p>
          <a:p>
            <a:r>
              <a:rPr lang="en-US" dirty="0"/>
              <a:t>DNV has applied a ‘standard’ version of the AD test to evaluate the SSWC susceptibility of autogenous seam welds</a:t>
            </a:r>
          </a:p>
          <a:p>
            <a:r>
              <a:rPr lang="en-US" dirty="0"/>
              <a:t>Results have been encouraging </a:t>
            </a:r>
          </a:p>
          <a:p>
            <a:pPr lvl="1"/>
            <a:r>
              <a:rPr lang="en-US" dirty="0"/>
              <a:t>Modern pipe, believed to be non-susceptible, produced no or very shallow grooves</a:t>
            </a:r>
          </a:p>
          <a:p>
            <a:pPr lvl="1"/>
            <a:r>
              <a:rPr lang="en-US" dirty="0"/>
              <a:t>Pipe removed from service with SSWC flaws produced grooving ratios up to 3</a:t>
            </a:r>
          </a:p>
          <a:p>
            <a:r>
              <a:rPr lang="en-US" dirty="0"/>
              <a:t>The objectives of this project are to </a:t>
            </a:r>
          </a:p>
          <a:p>
            <a:pPr lvl="1"/>
            <a:r>
              <a:rPr lang="en-US" dirty="0"/>
              <a:t>Refine and further develop the ‘standard’ test method, and </a:t>
            </a:r>
          </a:p>
          <a:p>
            <a:pPr lvl="1"/>
            <a:r>
              <a:rPr lang="en-US" dirty="0"/>
              <a:t>Benchmark the test results against real-world SSWC pipe samples to bound what the growth rate may be at the seam.</a:t>
            </a:r>
          </a:p>
          <a:p>
            <a:pPr lvl="1"/>
            <a:endParaRPr lang="en-US" dirty="0"/>
          </a:p>
          <a:p>
            <a:pPr lvl="1"/>
            <a:endParaRPr lang="en-US" dirty="0"/>
          </a:p>
        </p:txBody>
      </p:sp>
      <p:sp>
        <p:nvSpPr>
          <p:cNvPr id="8" name="Text Placeholder 7">
            <a:extLst>
              <a:ext uri="{FF2B5EF4-FFF2-40B4-BE49-F238E27FC236}">
                <a16:creationId xmlns:a16="http://schemas.microsoft.com/office/drawing/2014/main" id="{3C9275FA-496F-50E0-48E2-3887F175DD40}"/>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3455658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63E63-11A9-A091-A44F-9BEACBEC317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B1284C2-F9D2-163E-05AC-A888B83F9A30}"/>
              </a:ext>
            </a:extLst>
          </p:cNvPr>
          <p:cNvSpPr>
            <a:spLocks noGrp="1"/>
          </p:cNvSpPr>
          <p:nvPr>
            <p:ph type="title"/>
          </p:nvPr>
        </p:nvSpPr>
        <p:spPr/>
        <p:txBody>
          <a:bodyPr/>
          <a:lstStyle/>
          <a:p>
            <a:pPr lvl="1">
              <a:spcAft>
                <a:spcPts val="600"/>
              </a:spcAft>
            </a:pPr>
            <a:r>
              <a:rPr lang="en-US" dirty="0"/>
              <a:t>Objective #2 – Benchmarking SSWC Growth Rates</a:t>
            </a:r>
          </a:p>
        </p:txBody>
      </p:sp>
      <p:sp>
        <p:nvSpPr>
          <p:cNvPr id="7" name="Content Placeholder 6">
            <a:extLst>
              <a:ext uri="{FF2B5EF4-FFF2-40B4-BE49-F238E27FC236}">
                <a16:creationId xmlns:a16="http://schemas.microsoft.com/office/drawing/2014/main" id="{03BAE00E-8185-8390-81F3-67A85C6F89F7}"/>
              </a:ext>
            </a:extLst>
          </p:cNvPr>
          <p:cNvSpPr>
            <a:spLocks noGrp="1"/>
          </p:cNvSpPr>
          <p:nvPr>
            <p:ph idx="1"/>
          </p:nvPr>
        </p:nvSpPr>
        <p:spPr>
          <a:xfrm>
            <a:off x="880535" y="1498600"/>
            <a:ext cx="10579100" cy="5272314"/>
          </a:xfrm>
        </p:spPr>
        <p:txBody>
          <a:bodyPr/>
          <a:lstStyle/>
          <a:p>
            <a:r>
              <a:rPr lang="en-US" dirty="0"/>
              <a:t>Susceptibility Benchmarking </a:t>
            </a:r>
          </a:p>
          <a:p>
            <a:pPr lvl="1"/>
            <a:r>
              <a:rPr lang="en-US" dirty="0"/>
              <a:t>Define test results (grooving ratios) that can be used to classify pipe as susceptible or non-susceptible. </a:t>
            </a:r>
          </a:p>
          <a:p>
            <a:pPr lvl="1"/>
            <a:r>
              <a:rPr lang="en-US" dirty="0"/>
              <a:t>Analyze results to benchmark AD test results against SSWC susceptibility and severity rating. </a:t>
            </a:r>
          </a:p>
          <a:p>
            <a:pPr lvl="1"/>
            <a:r>
              <a:rPr lang="en-US" dirty="0"/>
              <a:t>Procure and test samples of susceptible and non-susceptible pipe types:</a:t>
            </a:r>
          </a:p>
          <a:p>
            <a:pPr lvl="2"/>
            <a:r>
              <a:rPr lang="en-US" dirty="0"/>
              <a:t>Susceptible - exhibited SSWC flaws in the field or experienced leaks/ruptures  </a:t>
            </a:r>
          </a:p>
          <a:p>
            <a:pPr lvl="2"/>
            <a:r>
              <a:rPr lang="en-US" dirty="0"/>
              <a:t>Non-susceptible - corrosion across the seam with absence of preferential attack </a:t>
            </a:r>
          </a:p>
          <a:p>
            <a:r>
              <a:rPr lang="en-US" dirty="0"/>
              <a:t>SSWC Growth Rate Benchmarking</a:t>
            </a:r>
          </a:p>
          <a:p>
            <a:pPr lvl="1"/>
            <a:r>
              <a:rPr lang="en-US" dirty="0"/>
              <a:t>Compare growth at and away from the (susceptible) seam to bound what the growth rates may be. </a:t>
            </a:r>
          </a:p>
          <a:p>
            <a:pPr lvl="1"/>
            <a:r>
              <a:rPr lang="en-US" dirty="0"/>
              <a:t>Is grooving ratio relevant to the SSWC growth rate? </a:t>
            </a:r>
          </a:p>
          <a:p>
            <a:pPr lvl="1"/>
            <a:r>
              <a:rPr lang="en-US" dirty="0"/>
              <a:t>Does SSWC grow any faster than a corrosion cell adjacent to the seam? </a:t>
            </a:r>
          </a:p>
          <a:p>
            <a:pPr lvl="1"/>
            <a:r>
              <a:rPr lang="en-US" dirty="0"/>
              <a:t>What conditions effect the SSWC growth rate? </a:t>
            </a:r>
          </a:p>
          <a:p>
            <a:pPr lvl="1"/>
            <a:endParaRPr lang="en-US" dirty="0"/>
          </a:p>
        </p:txBody>
      </p:sp>
      <p:sp>
        <p:nvSpPr>
          <p:cNvPr id="8" name="Text Placeholder 7">
            <a:extLst>
              <a:ext uri="{FF2B5EF4-FFF2-40B4-BE49-F238E27FC236}">
                <a16:creationId xmlns:a16="http://schemas.microsoft.com/office/drawing/2014/main" id="{3AD1CBEF-C004-B6E0-5580-78E99CD70A96}"/>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179763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Phase 2 - Objective #1 – SSWC/LOF Interaction</a:t>
            </a:r>
          </a:p>
        </p:txBody>
      </p:sp>
      <p:sp>
        <p:nvSpPr>
          <p:cNvPr id="7" name="Content Placeholder 6">
            <a:extLst>
              <a:ext uri="{FF2B5EF4-FFF2-40B4-BE49-F238E27FC236}">
                <a16:creationId xmlns:a16="http://schemas.microsoft.com/office/drawing/2014/main" id="{95B14071-AE9F-969B-35BD-62E99897473A}"/>
              </a:ext>
            </a:extLst>
          </p:cNvPr>
          <p:cNvSpPr>
            <a:spLocks noGrp="1"/>
          </p:cNvSpPr>
          <p:nvPr>
            <p:ph idx="1"/>
          </p:nvPr>
        </p:nvSpPr>
        <p:spPr/>
        <p:txBody>
          <a:bodyPr/>
          <a:lstStyle/>
          <a:p>
            <a:r>
              <a:rPr lang="en-US" sz="2000" dirty="0"/>
              <a:t>SSWC may intersect manufacturing flaws on/near the bond line. The shape and further corrosion behavior of the resulting combined flaw are unknown. </a:t>
            </a:r>
          </a:p>
          <a:p>
            <a:r>
              <a:rPr lang="en-US" sz="2000" dirty="0"/>
              <a:t>Surface-breaking manufacturing flaws are typically covered with a dark-colored, high-temperature oxide layer. If the oxide layer is more resistant to further SSWC than other weld metal, the flaw shape may remain relatively narrow along the LOF, compared to other SSWC flaws. </a:t>
            </a:r>
          </a:p>
          <a:p>
            <a:r>
              <a:rPr lang="en-US" sz="2000" dirty="0"/>
              <a:t>We’ve seen cross-sections of these flaws that suggest narrow LOF defects being corroded along its walls faster than at the tip to form the classic </a:t>
            </a:r>
            <a:r>
              <a:rPr lang="en-US" sz="2000" dirty="0" err="1"/>
              <a:t>v-shape</a:t>
            </a:r>
            <a:r>
              <a:rPr lang="en-US" sz="2000" dirty="0"/>
              <a:t>. </a:t>
            </a:r>
          </a:p>
          <a:p>
            <a:r>
              <a:rPr lang="en-US" sz="2000" dirty="0"/>
              <a:t>Energy Transfer has obtained samples of an ERW seam with known LOF defects that appear to have formed SSWC. </a:t>
            </a:r>
          </a:p>
          <a:p>
            <a:pPr lvl="1"/>
            <a:r>
              <a:rPr lang="en-US" dirty="0"/>
              <a:t>What shape is produced when SSWC intersects a pre-existing LOF?, and   </a:t>
            </a:r>
          </a:p>
          <a:p>
            <a:pPr lvl="1"/>
            <a:r>
              <a:rPr lang="en-US" dirty="0"/>
              <a:t>Does the combined defect continue to grow by SSWC and at the same rate as before the intersection? </a:t>
            </a:r>
          </a:p>
          <a:p>
            <a:pPr lvl="1"/>
            <a:endParaRPr lang="en-US" dirty="0"/>
          </a:p>
          <a:p>
            <a:pPr lvl="1"/>
            <a:endParaRPr lang="en-US" dirty="0"/>
          </a:p>
        </p:txBody>
      </p:sp>
      <p:sp>
        <p:nvSpPr>
          <p:cNvPr id="8" name="Text Placeholder 7">
            <a:extLst>
              <a:ext uri="{FF2B5EF4-FFF2-40B4-BE49-F238E27FC236}">
                <a16:creationId xmlns:a16="http://schemas.microsoft.com/office/drawing/2014/main" id="{3C9275FA-496F-50E0-48E2-3887F175DD40}"/>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70027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AEEAA-D1AB-6133-D4C9-931674CFBC6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C62C847-E461-1D0A-10F5-94A9B89EE8AC}"/>
              </a:ext>
            </a:extLst>
          </p:cNvPr>
          <p:cNvSpPr>
            <a:spLocks noGrp="1"/>
          </p:cNvSpPr>
          <p:nvPr>
            <p:ph type="title"/>
          </p:nvPr>
        </p:nvSpPr>
        <p:spPr/>
        <p:txBody>
          <a:bodyPr/>
          <a:lstStyle/>
          <a:p>
            <a:r>
              <a:rPr lang="en-US" dirty="0"/>
              <a:t>Objective: Effects of Pre-existing Flaws</a:t>
            </a:r>
          </a:p>
        </p:txBody>
      </p:sp>
      <p:sp>
        <p:nvSpPr>
          <p:cNvPr id="7" name="Content Placeholder 6">
            <a:extLst>
              <a:ext uri="{FF2B5EF4-FFF2-40B4-BE49-F238E27FC236}">
                <a16:creationId xmlns:a16="http://schemas.microsoft.com/office/drawing/2014/main" id="{CCC36E3A-7856-4E00-22C4-D52E246847F6}"/>
              </a:ext>
            </a:extLst>
          </p:cNvPr>
          <p:cNvSpPr>
            <a:spLocks noGrp="1"/>
          </p:cNvSpPr>
          <p:nvPr>
            <p:ph idx="1"/>
          </p:nvPr>
        </p:nvSpPr>
        <p:spPr/>
        <p:txBody>
          <a:bodyPr/>
          <a:lstStyle/>
          <a:p>
            <a:r>
              <a:rPr lang="en-US" dirty="0"/>
              <a:t>Nature of Growth from Pre-existing Flaws</a:t>
            </a:r>
          </a:p>
          <a:p>
            <a:pPr lvl="1"/>
            <a:r>
              <a:rPr lang="en-US" dirty="0"/>
              <a:t>Qualitatively show the morphology of corrosion attack of pre-existing flaws and whether it creates a classic </a:t>
            </a:r>
            <a:r>
              <a:rPr lang="en-US" dirty="0" err="1"/>
              <a:t>v-shape</a:t>
            </a:r>
            <a:r>
              <a:rPr lang="en-US" dirty="0"/>
              <a:t> that might be misconstrued as a grooving ratio.</a:t>
            </a:r>
          </a:p>
          <a:p>
            <a:r>
              <a:rPr lang="en-US" dirty="0"/>
              <a:t>A testing matrix will be developed to perform triplicate tests on:</a:t>
            </a:r>
          </a:p>
          <a:p>
            <a:pPr lvl="1"/>
            <a:r>
              <a:rPr lang="en-US" dirty="0"/>
              <a:t>Investigate the effect of SSWC interacting with bond line defects, such as LOF, including combined flaw shape and further SSWC growth rate.</a:t>
            </a:r>
          </a:p>
          <a:p>
            <a:pPr lvl="2"/>
            <a:r>
              <a:rPr lang="en-US" dirty="0"/>
              <a:t>Remove samples from solution at various intervals to capture stages of growth.</a:t>
            </a:r>
          </a:p>
          <a:p>
            <a:r>
              <a:rPr lang="en-US" dirty="0"/>
              <a:t>Quantify the growth at the seam </a:t>
            </a:r>
          </a:p>
          <a:p>
            <a:pPr lvl="1"/>
            <a:r>
              <a:rPr lang="en-US" dirty="0"/>
              <a:t>The samples removed at different time intervals will be compared with bounded values estimated from Phase I of Idea #3792.</a:t>
            </a:r>
          </a:p>
          <a:p>
            <a:pPr lvl="1"/>
            <a:r>
              <a:rPr lang="en-US" dirty="0"/>
              <a:t>This will provide guidance on what growth rates to use in FFS analyses.</a:t>
            </a:r>
          </a:p>
          <a:p>
            <a:endParaRPr lang="en-US" dirty="0"/>
          </a:p>
          <a:p>
            <a:pPr lvl="1"/>
            <a:endParaRPr lang="en-US" dirty="0"/>
          </a:p>
          <a:p>
            <a:pPr lvl="1"/>
            <a:endParaRPr lang="en-US" dirty="0"/>
          </a:p>
        </p:txBody>
      </p:sp>
      <p:sp>
        <p:nvSpPr>
          <p:cNvPr id="8" name="Text Placeholder 7">
            <a:extLst>
              <a:ext uri="{FF2B5EF4-FFF2-40B4-BE49-F238E27FC236}">
                <a16:creationId xmlns:a16="http://schemas.microsoft.com/office/drawing/2014/main" id="{2EA68A66-390F-67BB-495A-628307D1767B}"/>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1900899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Loyalty PowerPoint Templat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Loyalty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Notes0 xmlns="e7503f34-dcd5-4f7d-badf-0ddc02b6a8b6" xsi:nil="true"/>
    <TaxCatchAll xmlns="2cff8a1c-bdc1-437c-8fce-09dcc749c0a5" xsi:nil="true"/>
    <lcf76f155ced4ddcb4097134ff3c332f xmlns="e7503f34-dcd5-4f7d-badf-0ddc02b6a8b6">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7AE15B460721D4E812A119FA9F3707E" ma:contentTypeVersion="20" ma:contentTypeDescription="Create a new document." ma:contentTypeScope="" ma:versionID="7af518c17073101056854b8d72d56fb2">
  <xsd:schema xmlns:xsd="http://www.w3.org/2001/XMLSchema" xmlns:xs="http://www.w3.org/2001/XMLSchema" xmlns:p="http://schemas.microsoft.com/office/2006/metadata/properties" xmlns:ns2="e7503f34-dcd5-4f7d-badf-0ddc02b6a8b6" xmlns:ns3="2cff8a1c-bdc1-437c-8fce-09dcc749c0a5" targetNamespace="http://schemas.microsoft.com/office/2006/metadata/properties" ma:root="true" ma:fieldsID="ed34689e59edfa751c8f9796f7de6e88" ns2:_="" ns3:_="">
    <xsd:import namespace="e7503f34-dcd5-4f7d-badf-0ddc02b6a8b6"/>
    <xsd:import namespace="2cff8a1c-bdc1-437c-8fce-09dcc749c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Notes0"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503f34-dcd5-4f7d-badf-0ddc02b6a8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Notes0" ma:index="20" nillable="true" ma:displayName="Notes" ma:description="Revision Notes" ma:format="Dropdown" ma:internalName="Notes0">
      <xsd:simpleType>
        <xsd:restriction base="dms:Text">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cff8a1c-bdc1-437c-8fce-09dcc749c0a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b5d6e3f6-9df4-4791-88e6-3fbc301706a9}" ma:internalName="TaxCatchAll" ma:showField="CatchAllData" ma:web="2cff8a1c-bdc1-437c-8fce-09dcc749c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DF5342-EF20-419E-AEEF-D58ED6DF33FB}">
  <ds:schemaRefs>
    <ds:schemaRef ds:uri="http://schemas.openxmlformats.org/package/2006/metadata/core-properties"/>
    <ds:schemaRef ds:uri="http://purl.org/dc/elements/1.1/"/>
    <ds:schemaRef ds:uri="http://www.w3.org/XML/1998/namespace"/>
    <ds:schemaRef ds:uri="http://purl.org/dc/dcmitype/"/>
    <ds:schemaRef ds:uri="http://schemas.microsoft.com/office/2006/metadata/properties"/>
    <ds:schemaRef ds:uri="e7503f34-dcd5-4f7d-badf-0ddc02b6a8b6"/>
    <ds:schemaRef ds:uri="http://schemas.microsoft.com/office/2006/documentManagement/types"/>
    <ds:schemaRef ds:uri="http://schemas.microsoft.com/office/infopath/2007/PartnerControls"/>
    <ds:schemaRef ds:uri="2cff8a1c-bdc1-437c-8fce-09dcc749c0a5"/>
    <ds:schemaRef ds:uri="http://purl.org/dc/terms/"/>
  </ds:schemaRefs>
</ds:datastoreItem>
</file>

<file path=customXml/itemProps2.xml><?xml version="1.0" encoding="utf-8"?>
<ds:datastoreItem xmlns:ds="http://schemas.openxmlformats.org/officeDocument/2006/customXml" ds:itemID="{6E8CAB0B-069B-475E-BFDF-77F417C57B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503f34-dcd5-4f7d-badf-0ddc02b6a8b6"/>
    <ds:schemaRef ds:uri="2cff8a1c-bdc1-437c-8fce-09dcc749c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7DF8D2-EA00-4D2B-AE00-03845FB047D5}">
  <ds:schemaRefs>
    <ds:schemaRef ds:uri="http://schemas.microsoft.com/sharepoint/v3/contenttype/forms"/>
  </ds:schemaRefs>
</ds:datastoreItem>
</file>

<file path=docMetadata/LabelInfo.xml><?xml version="1.0" encoding="utf-8"?>
<clbl:labelList xmlns:clbl="http://schemas.microsoft.com/office/2020/mipLabelMetadata">
  <clbl:label id="{b449db5e-a80a-48eb-a4c2-3c88bb78353b}" enabled="0" method="" siteId="{b449db5e-a80a-48eb-a4c2-3c88bb78353b}" removed="1"/>
</clbl:labelList>
</file>

<file path=docProps/app.xml><?xml version="1.0" encoding="utf-8"?>
<Properties xmlns="http://schemas.openxmlformats.org/officeDocument/2006/extended-properties" xmlns:vt="http://schemas.openxmlformats.org/officeDocument/2006/docPropsVTypes">
  <Template/>
  <TotalTime>33675</TotalTime>
  <Words>2414</Words>
  <Application>Microsoft Office PowerPoint</Application>
  <PresentationFormat>Widescreen</PresentationFormat>
  <Paragraphs>218</Paragraphs>
  <Slides>17</Slides>
  <Notes>12</Notes>
  <HiddenSlides>0</HiddenSlides>
  <MMClips>0</MMClips>
  <ScaleCrop>false</ScaleCrop>
  <HeadingPairs>
    <vt:vector size="6" baseType="variant">
      <vt:variant>
        <vt:lpstr>Fonts Used</vt:lpstr>
      </vt:variant>
      <vt:variant>
        <vt:i4>6</vt:i4>
      </vt:variant>
      <vt:variant>
        <vt:lpstr>Theme</vt:lpstr>
      </vt:variant>
      <vt:variant>
        <vt:i4>7</vt:i4>
      </vt:variant>
      <vt:variant>
        <vt:lpstr>Slide Titles</vt:lpstr>
      </vt:variant>
      <vt:variant>
        <vt:i4>17</vt:i4>
      </vt:variant>
    </vt:vector>
  </HeadingPairs>
  <TitlesOfParts>
    <vt:vector size="30" baseType="lpstr">
      <vt:lpstr>Arial</vt:lpstr>
      <vt:lpstr>Arial Narrow</vt:lpstr>
      <vt:lpstr>Calibri</vt:lpstr>
      <vt:lpstr>Calibri Light</vt:lpstr>
      <vt:lpstr>Times New Roman</vt:lpstr>
      <vt:lpstr>Wingdings</vt:lpstr>
      <vt:lpstr>eLoyalty PowerPoint Template</vt:lpstr>
      <vt:lpstr>Custom Design</vt:lpstr>
      <vt:lpstr>1_eLoyalty PowerPoint Template</vt:lpstr>
      <vt:lpstr>2_eLoyalty PowerPoint Template</vt:lpstr>
      <vt:lpstr>3_eLoyalty PowerPoint Template</vt:lpstr>
      <vt:lpstr>4_eLoyalty PowerPoint Template</vt:lpstr>
      <vt:lpstr>5_eLoyalty PowerPoint Template</vt:lpstr>
      <vt:lpstr>Current Project and New Idea Review </vt:lpstr>
      <vt:lpstr>Integrity &amp; Inspection Project Review</vt:lpstr>
      <vt:lpstr>Integrity &amp; Inspection Project Review</vt:lpstr>
      <vt:lpstr>Improving NDE efficiency during Hard Spot Assessment</vt:lpstr>
      <vt:lpstr>MAT-7-2B - Overview</vt:lpstr>
      <vt:lpstr>Verification of Current Magnetometry Inspection (CMI) Technology for Non-Intrusive External Corrosion Detection &amp; Assessment</vt:lpstr>
      <vt:lpstr>NDE-3-07: Project Overview</vt:lpstr>
      <vt:lpstr>Goals for Project</vt:lpstr>
      <vt:lpstr>Defining Threshold Below Which SCC Is Not Detrimental to Pipeline Integrity in Normal Operation</vt:lpstr>
      <vt:lpstr>SCC-06-06:  SCC Threshold</vt:lpstr>
      <vt:lpstr>MS-01-01 Literature Review</vt:lpstr>
      <vt:lpstr>Desktop or Laboratory (optional) Study</vt:lpstr>
      <vt:lpstr>Phase 1 - Standardized SSWC Susceptibility Testing &amp;  Phase 2 – SSWC/LOF Interaction</vt:lpstr>
      <vt:lpstr>Objective #1 – Standardized SSWC Lab Test</vt:lpstr>
      <vt:lpstr>Objective #2 – Benchmarking SSWC Growth Rates</vt:lpstr>
      <vt:lpstr>Phase 2 - Objective #1 – SSWC/LOF Interaction</vt:lpstr>
      <vt:lpstr>Objective: Effects of Pre-existing Flaws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PRCI</dc:title>
  <dc:creator>Natalie Tessel</dc:creator>
  <cp:lastModifiedBy>Monsour, Paul J.</cp:lastModifiedBy>
  <cp:revision>718</cp:revision>
  <cp:lastPrinted>2016-08-03T16:03:03Z</cp:lastPrinted>
  <dcterms:created xsi:type="dcterms:W3CDTF">2002-04-19T15:23:57Z</dcterms:created>
  <dcterms:modified xsi:type="dcterms:W3CDTF">2025-10-21T02:23:31Z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0x01010097AE15B460721D4E812A119FA9F3707E</vt:lpwstr>
  </property>
  <property fmtid="{D5CDD505-2E9C-101B-9397-08002B2CF9AE}" pid="3" name="MediaServiceImageTags">
    <vt:lpwstr/>
  </property>
  <property fmtid="{D5CDD505-2E9C-101B-9397-08002B2CF9AE}" pid="4" name="MSIP_Label_67694783-de61-499c-97f7-53d7c605e6e9_Enabled">
    <vt:lpwstr>true</vt:lpwstr>
  </property>
  <property fmtid="{D5CDD505-2E9C-101B-9397-08002B2CF9AE}" pid="5" name="MSIP_Label_67694783-de61-499c-97f7-53d7c605e6e9_SetDate">
    <vt:lpwstr>2025-10-08T19:55:05Z</vt:lpwstr>
  </property>
  <property fmtid="{D5CDD505-2E9C-101B-9397-08002B2CF9AE}" pid="6" name="MSIP_Label_67694783-de61-499c-97f7-53d7c605e6e9_Method">
    <vt:lpwstr>Privileged</vt:lpwstr>
  </property>
  <property fmtid="{D5CDD505-2E9C-101B-9397-08002B2CF9AE}" pid="7" name="MSIP_Label_67694783-de61-499c-97f7-53d7c605e6e9_Name">
    <vt:lpwstr>67694783-de61-499c-97f7-53d7c605e6e9</vt:lpwstr>
  </property>
  <property fmtid="{D5CDD505-2E9C-101B-9397-08002B2CF9AE}" pid="8" name="MSIP_Label_67694783-de61-499c-97f7-53d7c605e6e9_SiteId">
    <vt:lpwstr>271df5c2-953a-497b-93ad-7adf7a4b3cd7</vt:lpwstr>
  </property>
  <property fmtid="{D5CDD505-2E9C-101B-9397-08002B2CF9AE}" pid="9" name="MSIP_Label_67694783-de61-499c-97f7-53d7c605e6e9_ActionId">
    <vt:lpwstr>a0ae5767-6c37-4047-b293-5adcec5ff5d3</vt:lpwstr>
  </property>
  <property fmtid="{D5CDD505-2E9C-101B-9397-08002B2CF9AE}" pid="10" name="MSIP_Label_67694783-de61-499c-97f7-53d7c605e6e9_ContentBits">
    <vt:lpwstr>0</vt:lpwstr>
  </property>
  <property fmtid="{D5CDD505-2E9C-101B-9397-08002B2CF9AE}" pid="11" name="MSIP_Label_67694783-de61-499c-97f7-53d7c605e6e9_Tag">
    <vt:lpwstr>10, 0, 1, 1</vt:lpwstr>
  </property>
</Properties>
</file>