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7790" r:id="rId4"/>
  </p:sldMasterIdLst>
  <p:notesMasterIdLst>
    <p:notesMasterId r:id="rId26"/>
  </p:notesMasterIdLst>
  <p:handoutMasterIdLst>
    <p:handoutMasterId r:id="rId27"/>
  </p:handoutMasterIdLst>
  <p:sldIdLst>
    <p:sldId id="256" r:id="rId5"/>
    <p:sldId id="2147472486" r:id="rId6"/>
    <p:sldId id="2147472472" r:id="rId7"/>
    <p:sldId id="2147472488" r:id="rId8"/>
    <p:sldId id="2147472473" r:id="rId9"/>
    <p:sldId id="2147472478" r:id="rId10"/>
    <p:sldId id="2147472479" r:id="rId11"/>
    <p:sldId id="2147472480" r:id="rId12"/>
    <p:sldId id="2147472481" r:id="rId13"/>
    <p:sldId id="2147472482" r:id="rId14"/>
    <p:sldId id="2147472483" r:id="rId15"/>
    <p:sldId id="2147472484" r:id="rId16"/>
    <p:sldId id="2147472485" r:id="rId17"/>
    <p:sldId id="2147472489" r:id="rId18"/>
    <p:sldId id="2147472475" r:id="rId19"/>
    <p:sldId id="2147472469" r:id="rId20"/>
    <p:sldId id="258" r:id="rId21"/>
    <p:sldId id="2147472337" r:id="rId22"/>
    <p:sldId id="2147472492" r:id="rId23"/>
    <p:sldId id="2147472491" r:id="rId24"/>
    <p:sldId id="2147472487" r:id="rId25"/>
  </p:sldIdLst>
  <p:sldSz cx="12192000" cy="6858000"/>
  <p:notesSz cx="9309100" cy="7023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1pPr>
    <a:lvl2pPr marL="457189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2pPr>
    <a:lvl3pPr marL="914377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3pPr>
    <a:lvl4pPr marL="1371566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4pPr>
    <a:lvl5pPr marL="1828754" algn="l" rtl="0" fontAlgn="base">
      <a:spcBef>
        <a:spcPct val="0"/>
      </a:spcBef>
      <a:spcAft>
        <a:spcPct val="0"/>
      </a:spcAft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5pPr>
    <a:lvl6pPr marL="2285943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6pPr>
    <a:lvl7pPr marL="2743131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7pPr>
    <a:lvl8pPr marL="3200320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8pPr>
    <a:lvl9pPr marL="3657509" algn="l" defTabSz="914377" rtl="0" eaLnBrk="1" latinLnBrk="0" hangingPunct="1">
      <a:defRPr sz="2000" b="1" kern="1200">
        <a:solidFill>
          <a:schemeClr val="tx2"/>
        </a:solidFill>
        <a:latin typeface="Arial Narrow" panose="020B0606020202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1">
          <p15:clr>
            <a:srgbClr val="A4A3A4"/>
          </p15:clr>
        </p15:guide>
        <p15:guide id="2" pos="2212">
          <p15:clr>
            <a:srgbClr val="A4A3A4"/>
          </p15:clr>
        </p15:guide>
        <p15:guide id="3" orient="horz" pos="2211">
          <p15:clr>
            <a:srgbClr val="A4A3A4"/>
          </p15:clr>
        </p15:guide>
        <p15:guide id="4" pos="2932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981CC09-5CBB-EFEF-F8C6-8CE37CFE53BE}" name="Gary Choquette" initials="GC" userId="S::gchoquette@prci.org::b6d69db8-da45-4c64-baf2-30a13744dbff" providerId="AD"/>
  <p188:author id="{616EBE1E-502C-16D0-E0D6-19E27D478314}" name="Cliff Johnson" initials="CJ" userId="S::cjohnson@prci.org::e14230b1-e5f0-4304-9118-0ca487f5cd5f" providerId="AD"/>
  <p188:author id="{B0DC0E85-CB49-8C38-5210-6BAEDC8F2B83}" name="Shahani Kariyawasam" initials="SK" userId="S::skariyawasam@prci.org::53c34e60-92bc-440d-a6bf-7930b66af4d4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alie Tessel" initials="NT" lastIdx="5" clrIdx="0"/>
  <p:cmAuthor id="2" name="Gary Choquette" initials="GC" lastIdx="5" clrIdx="1"/>
  <p:cmAuthor id="3" name="Zoe Shall" initials="ZS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4A7E"/>
    <a:srgbClr val="FFFFFF"/>
    <a:srgbClr val="1F497D"/>
    <a:srgbClr val="203864"/>
    <a:srgbClr val="F48B4A"/>
    <a:srgbClr val="034EA2"/>
    <a:srgbClr val="034EA1"/>
    <a:srgbClr val="777777"/>
    <a:srgbClr val="00B3B5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23C468-45AD-4BCE-B053-3C6B0B03B7B1}" v="3" dt="2025-10-21T21:44:04.324"/>
  </p1510:revLst>
</p1510:revInfo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08" autoAdjust="0"/>
  </p:normalViewPr>
  <p:slideViewPr>
    <p:cSldViewPr snapToGrid="0">
      <p:cViewPr varScale="1">
        <p:scale>
          <a:sx n="75" d="100"/>
          <a:sy n="75" d="100"/>
        </p:scale>
        <p:origin x="300" y="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931"/>
        <p:guide pos="2212"/>
        <p:guide orient="horz" pos="2211"/>
        <p:guide pos="29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35" Type="http://schemas.microsoft.com/office/2018/10/relationships/authors" Target="author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hani Kariyawasam" userId="53c34e60-92bc-440d-a6bf-7930b66af4d4" providerId="ADAL" clId="{E17C3ECE-4A81-4401-BEE9-BDBD61137E2E}"/>
    <pc:docChg chg="undo custSel modSld sldOrd">
      <pc:chgData name="Shahani Kariyawasam" userId="53c34e60-92bc-440d-a6bf-7930b66af4d4" providerId="ADAL" clId="{E17C3ECE-4A81-4401-BEE9-BDBD61137E2E}" dt="2025-10-22T12:13:15.793" v="154" actId="20577"/>
      <pc:docMkLst>
        <pc:docMk/>
      </pc:docMkLst>
      <pc:sldChg chg="ord">
        <pc:chgData name="Shahani Kariyawasam" userId="53c34e60-92bc-440d-a6bf-7930b66af4d4" providerId="ADAL" clId="{E17C3ECE-4A81-4401-BEE9-BDBD61137E2E}" dt="2025-10-19T13:06:18.713" v="35"/>
        <pc:sldMkLst>
          <pc:docMk/>
          <pc:sldMk cId="2777654688" sldId="2147472337"/>
        </pc:sldMkLst>
      </pc:sldChg>
      <pc:sldChg chg="modSp mod">
        <pc:chgData name="Shahani Kariyawasam" userId="53c34e60-92bc-440d-a6bf-7930b66af4d4" providerId="ADAL" clId="{E17C3ECE-4A81-4401-BEE9-BDBD61137E2E}" dt="2025-10-22T12:13:15.793" v="154" actId="20577"/>
        <pc:sldMkLst>
          <pc:docMk/>
          <pc:sldMk cId="2878227613" sldId="2147472469"/>
        </pc:sldMkLst>
        <pc:spChg chg="mod">
          <ac:chgData name="Shahani Kariyawasam" userId="53c34e60-92bc-440d-a6bf-7930b66af4d4" providerId="ADAL" clId="{E17C3ECE-4A81-4401-BEE9-BDBD61137E2E}" dt="2025-10-22T12:13:15.793" v="154" actId="20577"/>
          <ac:spMkLst>
            <pc:docMk/>
            <pc:sldMk cId="2878227613" sldId="2147472469"/>
            <ac:spMk id="3" creationId="{B0166FCC-D818-855B-A932-D5E4BDECFE4C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CD3CC5-844C-4AF6-B647-90704023EB08}" type="doc">
      <dgm:prSet loTypeId="urn:microsoft.com/office/officeart/2005/8/layout/matrix3" loCatId="matrix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C41E90B-C29D-4A61-A2EA-3D3E0D33940B}">
      <dgm:prSet custT="1"/>
      <dgm:spPr/>
      <dgm:t>
        <a:bodyPr/>
        <a:lstStyle/>
        <a:p>
          <a:pPr rtl="0"/>
          <a:r>
            <a:rPr lang="en-US" sz="1400" b="1">
              <a:latin typeface="Calibri"/>
              <a:ea typeface="Calibri"/>
              <a:cs typeface="Calibri"/>
            </a:rPr>
            <a:t>Developing business model </a:t>
          </a:r>
          <a:endParaRPr lang="en-US" sz="1400" b="1"/>
        </a:p>
      </dgm:t>
    </dgm:pt>
    <dgm:pt modelId="{0607BC39-118D-43CA-AC87-24469B50CE44}" type="parTrans" cxnId="{C7CCB648-4CBB-4634-AC36-36FD60602020}">
      <dgm:prSet/>
      <dgm:spPr/>
      <dgm:t>
        <a:bodyPr/>
        <a:lstStyle/>
        <a:p>
          <a:endParaRPr lang="en-US"/>
        </a:p>
      </dgm:t>
    </dgm:pt>
    <dgm:pt modelId="{D46C256C-30FF-4561-929E-3FFEC8F1E4FF}" type="sibTrans" cxnId="{C7CCB648-4CBB-4634-AC36-36FD60602020}">
      <dgm:prSet/>
      <dgm:spPr/>
      <dgm:t>
        <a:bodyPr/>
        <a:lstStyle/>
        <a:p>
          <a:endParaRPr lang="en-US"/>
        </a:p>
      </dgm:t>
    </dgm:pt>
    <dgm:pt modelId="{85785A1A-F2D9-476F-ABC2-935D54397A3A}">
      <dgm:prSet/>
      <dgm:spPr/>
      <dgm:t>
        <a:bodyPr/>
        <a:lstStyle/>
        <a:p>
          <a:r>
            <a:rPr lang="en-US" sz="1400" b="1">
              <a:latin typeface="Calibri"/>
              <a:ea typeface="Calibri"/>
              <a:cs typeface="Calibri"/>
            </a:rPr>
            <a:t>Initiating project in Q4 2025 – funding portal </a:t>
          </a:r>
          <a:endParaRPr lang="en-US" sz="1400" b="1"/>
        </a:p>
      </dgm:t>
    </dgm:pt>
    <dgm:pt modelId="{2F390086-B469-4279-B6E2-CE3120153347}" type="parTrans" cxnId="{5A460EDD-E78E-4A6D-A5F7-658AE654DFD1}">
      <dgm:prSet/>
      <dgm:spPr/>
      <dgm:t>
        <a:bodyPr/>
        <a:lstStyle/>
        <a:p>
          <a:endParaRPr lang="en-US"/>
        </a:p>
      </dgm:t>
    </dgm:pt>
    <dgm:pt modelId="{C79C522B-8ACD-4744-B3D5-14E69E54CB65}" type="sibTrans" cxnId="{5A460EDD-E78E-4A6D-A5F7-658AE654DFD1}">
      <dgm:prSet/>
      <dgm:spPr/>
      <dgm:t>
        <a:bodyPr/>
        <a:lstStyle/>
        <a:p>
          <a:endParaRPr lang="en-US"/>
        </a:p>
      </dgm:t>
    </dgm:pt>
    <dgm:pt modelId="{2679C94D-D93B-4E37-A513-187B473B5D0B}">
      <dgm:prSet/>
      <dgm:spPr/>
      <dgm:t>
        <a:bodyPr/>
        <a:lstStyle/>
        <a:p>
          <a:pPr rtl="0"/>
          <a:r>
            <a:rPr lang="en-US" sz="1400" b="0">
              <a:latin typeface="Arial"/>
            </a:rPr>
            <a:t> </a:t>
          </a:r>
          <a:r>
            <a:rPr lang="en-US" sz="1400">
              <a:latin typeface="Calibri"/>
              <a:ea typeface="Calibri"/>
              <a:cs typeface="Calibri"/>
            </a:rPr>
            <a:t>Great support from industry leaders</a:t>
          </a:r>
          <a:endParaRPr lang="en-US" sz="1400"/>
        </a:p>
      </dgm:t>
    </dgm:pt>
    <dgm:pt modelId="{EA0E8635-CA84-4A00-A79B-4375254D00EA}" type="parTrans" cxnId="{5E21E3BE-10B7-4EEC-B2FD-7CEFE6352054}">
      <dgm:prSet/>
      <dgm:spPr/>
      <dgm:t>
        <a:bodyPr/>
        <a:lstStyle/>
        <a:p>
          <a:endParaRPr lang="en-US"/>
        </a:p>
      </dgm:t>
    </dgm:pt>
    <dgm:pt modelId="{00E7AE4D-A74C-4C84-96BD-912002631CC5}" type="sibTrans" cxnId="{5E21E3BE-10B7-4EEC-B2FD-7CEFE6352054}">
      <dgm:prSet/>
      <dgm:spPr/>
      <dgm:t>
        <a:bodyPr/>
        <a:lstStyle/>
        <a:p>
          <a:endParaRPr lang="en-US"/>
        </a:p>
      </dgm:t>
    </dgm:pt>
    <dgm:pt modelId="{7CEF39AF-CFA5-4447-B1FB-B1EC5E143738}">
      <dgm:prSet/>
      <dgm:spPr/>
      <dgm:t>
        <a:bodyPr/>
        <a:lstStyle/>
        <a:p>
          <a:r>
            <a:rPr lang="en-US" sz="1400" b="1">
              <a:latin typeface="Calibri"/>
              <a:ea typeface="Calibri"/>
              <a:cs typeface="Calibri"/>
            </a:rPr>
            <a:t>Join the team to incorporate your needs and receive a tool that enables your leadership in 21 Century!</a:t>
          </a:r>
          <a:endParaRPr lang="en-US" sz="1400">
            <a:latin typeface="Calibri"/>
            <a:ea typeface="Calibri"/>
            <a:cs typeface="Calibri"/>
          </a:endParaRPr>
        </a:p>
      </dgm:t>
    </dgm:pt>
    <dgm:pt modelId="{99DD55EC-D695-4243-A417-49E2F3991585}" type="parTrans" cxnId="{2905A876-F0DA-4DDD-B3CB-A6DEA7F7ED31}">
      <dgm:prSet/>
      <dgm:spPr/>
      <dgm:t>
        <a:bodyPr/>
        <a:lstStyle/>
        <a:p>
          <a:endParaRPr lang="en-US"/>
        </a:p>
      </dgm:t>
    </dgm:pt>
    <dgm:pt modelId="{FF8EE61C-C423-4357-8319-BECCE93A6E4F}" type="sibTrans" cxnId="{2905A876-F0DA-4DDD-B3CB-A6DEA7F7ED31}">
      <dgm:prSet/>
      <dgm:spPr/>
      <dgm:t>
        <a:bodyPr/>
        <a:lstStyle/>
        <a:p>
          <a:endParaRPr lang="en-US"/>
        </a:p>
      </dgm:t>
    </dgm:pt>
    <dgm:pt modelId="{E7556FD2-9039-4035-BB8A-B9258C32ED88}" type="pres">
      <dgm:prSet presAssocID="{CACD3CC5-844C-4AF6-B647-90704023EB08}" presName="matrix" presStyleCnt="0">
        <dgm:presLayoutVars>
          <dgm:chMax val="1"/>
          <dgm:dir/>
          <dgm:resizeHandles val="exact"/>
        </dgm:presLayoutVars>
      </dgm:prSet>
      <dgm:spPr/>
    </dgm:pt>
    <dgm:pt modelId="{244E78CB-C557-43E0-89E3-0C0B7695436E}" type="pres">
      <dgm:prSet presAssocID="{CACD3CC5-844C-4AF6-B647-90704023EB08}" presName="diamond" presStyleLbl="bgShp" presStyleIdx="0" presStyleCnt="1"/>
      <dgm:spPr/>
    </dgm:pt>
    <dgm:pt modelId="{18D2C800-547A-4E7E-A295-19A7BF116585}" type="pres">
      <dgm:prSet presAssocID="{CACD3CC5-844C-4AF6-B647-90704023EB08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2F12741-1E1D-40BE-97CF-FB014FE9DDDA}" type="pres">
      <dgm:prSet presAssocID="{CACD3CC5-844C-4AF6-B647-90704023EB08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B1B3C0A-222F-4751-9D3C-056684D2CBEC}" type="pres">
      <dgm:prSet presAssocID="{CACD3CC5-844C-4AF6-B647-90704023EB08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028DBE95-2C9C-4D3C-8683-59C9714FE860}" type="pres">
      <dgm:prSet presAssocID="{CACD3CC5-844C-4AF6-B647-90704023EB08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BF3BB05B-9331-4A33-87FA-BAFAE1AB0DC4}" type="presOf" srcId="{85785A1A-F2D9-476F-ABC2-935D54397A3A}" destId="{62F12741-1E1D-40BE-97CF-FB014FE9DDDA}" srcOrd="0" destOrd="0" presId="urn:microsoft.com/office/officeart/2005/8/layout/matrix3"/>
    <dgm:cxn modelId="{C7CCB648-4CBB-4634-AC36-36FD60602020}" srcId="{CACD3CC5-844C-4AF6-B647-90704023EB08}" destId="{8C41E90B-C29D-4A61-A2EA-3D3E0D33940B}" srcOrd="0" destOrd="0" parTransId="{0607BC39-118D-43CA-AC87-24469B50CE44}" sibTransId="{D46C256C-30FF-4561-929E-3FFEC8F1E4FF}"/>
    <dgm:cxn modelId="{2905A876-F0DA-4DDD-B3CB-A6DEA7F7ED31}" srcId="{CACD3CC5-844C-4AF6-B647-90704023EB08}" destId="{7CEF39AF-CFA5-4447-B1FB-B1EC5E143738}" srcOrd="3" destOrd="0" parTransId="{99DD55EC-D695-4243-A417-49E2F3991585}" sibTransId="{FF8EE61C-C423-4357-8319-BECCE93A6E4F}"/>
    <dgm:cxn modelId="{E27DD380-3E72-4C8E-BC81-1FCC12EF263E}" type="presOf" srcId="{8C41E90B-C29D-4A61-A2EA-3D3E0D33940B}" destId="{18D2C800-547A-4E7E-A295-19A7BF116585}" srcOrd="0" destOrd="0" presId="urn:microsoft.com/office/officeart/2005/8/layout/matrix3"/>
    <dgm:cxn modelId="{99CB888F-9011-4E35-A950-CB6E37F390D3}" type="presOf" srcId="{CACD3CC5-844C-4AF6-B647-90704023EB08}" destId="{E7556FD2-9039-4035-BB8A-B9258C32ED88}" srcOrd="0" destOrd="0" presId="urn:microsoft.com/office/officeart/2005/8/layout/matrix3"/>
    <dgm:cxn modelId="{5E21E3BE-10B7-4EEC-B2FD-7CEFE6352054}" srcId="{CACD3CC5-844C-4AF6-B647-90704023EB08}" destId="{2679C94D-D93B-4E37-A513-187B473B5D0B}" srcOrd="2" destOrd="0" parTransId="{EA0E8635-CA84-4A00-A79B-4375254D00EA}" sibTransId="{00E7AE4D-A74C-4C84-96BD-912002631CC5}"/>
    <dgm:cxn modelId="{B9DF74C5-DF90-4A09-9872-B16C48B0D068}" type="presOf" srcId="{2679C94D-D93B-4E37-A513-187B473B5D0B}" destId="{BB1B3C0A-222F-4751-9D3C-056684D2CBEC}" srcOrd="0" destOrd="0" presId="urn:microsoft.com/office/officeart/2005/8/layout/matrix3"/>
    <dgm:cxn modelId="{5A460EDD-E78E-4A6D-A5F7-658AE654DFD1}" srcId="{CACD3CC5-844C-4AF6-B647-90704023EB08}" destId="{85785A1A-F2D9-476F-ABC2-935D54397A3A}" srcOrd="1" destOrd="0" parTransId="{2F390086-B469-4279-B6E2-CE3120153347}" sibTransId="{C79C522B-8ACD-4744-B3D5-14E69E54CB65}"/>
    <dgm:cxn modelId="{0453C2DF-CBD1-4C85-B952-3EB91EDB381A}" type="presOf" srcId="{7CEF39AF-CFA5-4447-B1FB-B1EC5E143738}" destId="{028DBE95-2C9C-4D3C-8683-59C9714FE860}" srcOrd="0" destOrd="0" presId="urn:microsoft.com/office/officeart/2005/8/layout/matrix3"/>
    <dgm:cxn modelId="{57DF3E12-AB99-4BE3-BFC4-3C3806F294F1}" type="presParOf" srcId="{E7556FD2-9039-4035-BB8A-B9258C32ED88}" destId="{244E78CB-C557-43E0-89E3-0C0B7695436E}" srcOrd="0" destOrd="0" presId="urn:microsoft.com/office/officeart/2005/8/layout/matrix3"/>
    <dgm:cxn modelId="{1D3490F2-51D0-4287-8B12-E6F3EF38ABB6}" type="presParOf" srcId="{E7556FD2-9039-4035-BB8A-B9258C32ED88}" destId="{18D2C800-547A-4E7E-A295-19A7BF116585}" srcOrd="1" destOrd="0" presId="urn:microsoft.com/office/officeart/2005/8/layout/matrix3"/>
    <dgm:cxn modelId="{0ABE8610-A48D-445B-A929-704745A258F2}" type="presParOf" srcId="{E7556FD2-9039-4035-BB8A-B9258C32ED88}" destId="{62F12741-1E1D-40BE-97CF-FB014FE9DDDA}" srcOrd="2" destOrd="0" presId="urn:microsoft.com/office/officeart/2005/8/layout/matrix3"/>
    <dgm:cxn modelId="{8610F1E5-DFCE-488F-9FEA-EE7C3441E02F}" type="presParOf" srcId="{E7556FD2-9039-4035-BB8A-B9258C32ED88}" destId="{BB1B3C0A-222F-4751-9D3C-056684D2CBEC}" srcOrd="3" destOrd="0" presId="urn:microsoft.com/office/officeart/2005/8/layout/matrix3"/>
    <dgm:cxn modelId="{EB441CF8-E6F3-461F-AB81-D709764C9128}" type="presParOf" srcId="{E7556FD2-9039-4035-BB8A-B9258C32ED88}" destId="{028DBE95-2C9C-4D3C-8683-59C9714FE860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14F443-BB61-49C5-80E5-54891E89780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4AC750E-3A36-4465-AF82-CF5F88E4F81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>
              <a:solidFill>
                <a:srgbClr val="1E4A7E"/>
              </a:solidFill>
            </a:rPr>
            <a:t>High Value Initiative</a:t>
          </a:r>
        </a:p>
      </dgm:t>
    </dgm:pt>
    <dgm:pt modelId="{938E0A5F-18E2-4B14-B012-44599E3FBF73}" type="parTrans" cxnId="{7E35324B-5B11-498E-B30C-0F83E55A9ED6}">
      <dgm:prSet/>
      <dgm:spPr/>
      <dgm:t>
        <a:bodyPr/>
        <a:lstStyle/>
        <a:p>
          <a:endParaRPr lang="en-US"/>
        </a:p>
      </dgm:t>
    </dgm:pt>
    <dgm:pt modelId="{97E203F4-942F-4B0D-AB1C-627098581033}" type="sibTrans" cxnId="{7E35324B-5B11-498E-B30C-0F83E55A9ED6}">
      <dgm:prSet/>
      <dgm:spPr/>
      <dgm:t>
        <a:bodyPr/>
        <a:lstStyle/>
        <a:p>
          <a:endParaRPr lang="en-US"/>
        </a:p>
      </dgm:t>
    </dgm:pt>
    <dgm:pt modelId="{91F10534-5B7D-400D-869E-DA19CDEFF18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>
              <a:solidFill>
                <a:srgbClr val="1E4A7E"/>
              </a:solidFill>
            </a:rPr>
            <a:t>Based on REX panel and other discussions</a:t>
          </a:r>
        </a:p>
      </dgm:t>
    </dgm:pt>
    <dgm:pt modelId="{951A7998-6596-4E8D-8809-749A9F67388D}" type="parTrans" cxnId="{CAA289B9-4CF5-44CE-90C8-998E82040C13}">
      <dgm:prSet/>
      <dgm:spPr/>
      <dgm:t>
        <a:bodyPr/>
        <a:lstStyle/>
        <a:p>
          <a:endParaRPr lang="en-US"/>
        </a:p>
      </dgm:t>
    </dgm:pt>
    <dgm:pt modelId="{3FC058CF-AB92-49AE-AC7F-A1DA605F9E96}" type="sibTrans" cxnId="{CAA289B9-4CF5-44CE-90C8-998E82040C13}">
      <dgm:prSet/>
      <dgm:spPr/>
      <dgm:t>
        <a:bodyPr/>
        <a:lstStyle/>
        <a:p>
          <a:endParaRPr lang="en-US"/>
        </a:p>
      </dgm:t>
    </dgm:pt>
    <dgm:pt modelId="{99E704F7-313C-4EE8-93F7-227B7E3C8005}">
      <dgm:prSet custT="1"/>
      <dgm:spPr/>
      <dgm:t>
        <a:bodyPr/>
        <a:lstStyle/>
        <a:p>
          <a:pPr rtl="0">
            <a:lnSpc>
              <a:spcPct val="100000"/>
            </a:lnSpc>
          </a:pPr>
          <a:r>
            <a:rPr lang="en-US" sz="2000" b="1" dirty="0">
              <a:solidFill>
                <a:srgbClr val="1E4A7E"/>
              </a:solidFill>
              <a:latin typeface="Arial"/>
            </a:rPr>
            <a:t>Growth in member</a:t>
          </a:r>
          <a:r>
            <a:rPr lang="en-US" sz="2000" b="1" dirty="0">
              <a:solidFill>
                <a:srgbClr val="1E4A7E"/>
              </a:solidFill>
            </a:rPr>
            <a:t> </a:t>
          </a:r>
          <a:r>
            <a:rPr lang="en-US" sz="2000" b="1" dirty="0">
              <a:solidFill>
                <a:srgbClr val="1E4A7E"/>
              </a:solidFill>
              <a:latin typeface="Arial"/>
            </a:rPr>
            <a:t>support</a:t>
          </a:r>
          <a:r>
            <a:rPr lang="en-US" sz="2000" b="1" dirty="0">
              <a:solidFill>
                <a:srgbClr val="1E4A7E"/>
              </a:solidFill>
            </a:rPr>
            <a:t> </a:t>
          </a:r>
        </a:p>
      </dgm:t>
    </dgm:pt>
    <dgm:pt modelId="{80D4F51B-19C3-4E87-A586-110FB2FDA7AE}" type="parTrans" cxnId="{733C3107-9CB7-4756-80D7-3F8035E94E3E}">
      <dgm:prSet/>
      <dgm:spPr/>
      <dgm:t>
        <a:bodyPr/>
        <a:lstStyle/>
        <a:p>
          <a:endParaRPr lang="en-US"/>
        </a:p>
      </dgm:t>
    </dgm:pt>
    <dgm:pt modelId="{255C0CBD-92B8-4822-B4DB-AC5A308DB035}" type="sibTrans" cxnId="{733C3107-9CB7-4756-80D7-3F8035E94E3E}">
      <dgm:prSet/>
      <dgm:spPr/>
      <dgm:t>
        <a:bodyPr/>
        <a:lstStyle/>
        <a:p>
          <a:endParaRPr lang="en-US"/>
        </a:p>
      </dgm:t>
    </dgm:pt>
    <dgm:pt modelId="{ED2B8200-2E79-4CEC-AB23-5025446C1A0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>
              <a:solidFill>
                <a:srgbClr val="1E4A7E"/>
              </a:solidFill>
            </a:rPr>
            <a:t>Timely - regulatory environment, AI and data driven work</a:t>
          </a:r>
        </a:p>
      </dgm:t>
    </dgm:pt>
    <dgm:pt modelId="{CA8604CA-E8E8-4768-AFA6-3A266188D69B}" type="parTrans" cxnId="{E8592E4A-2814-45B9-BBFB-C7BE14A43ACC}">
      <dgm:prSet/>
      <dgm:spPr/>
      <dgm:t>
        <a:bodyPr/>
        <a:lstStyle/>
        <a:p>
          <a:endParaRPr lang="en-US"/>
        </a:p>
      </dgm:t>
    </dgm:pt>
    <dgm:pt modelId="{2B8DC28D-DFFC-4595-ABF9-880E30A10067}" type="sibTrans" cxnId="{E8592E4A-2814-45B9-BBFB-C7BE14A43ACC}">
      <dgm:prSet/>
      <dgm:spPr/>
      <dgm:t>
        <a:bodyPr/>
        <a:lstStyle/>
        <a:p>
          <a:endParaRPr lang="en-US"/>
        </a:p>
      </dgm:t>
    </dgm:pt>
    <dgm:pt modelId="{1AC91918-89EA-4EC0-979F-32390CFE1C4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>
              <a:solidFill>
                <a:srgbClr val="1E4A7E"/>
              </a:solidFill>
            </a:rPr>
            <a:t>Opportunity to join team</a:t>
          </a:r>
        </a:p>
      </dgm:t>
    </dgm:pt>
    <dgm:pt modelId="{C657ED9A-16BF-4363-A42A-B6D447E48929}" type="parTrans" cxnId="{475F4892-378D-442B-94CA-7C90D54148EE}">
      <dgm:prSet/>
      <dgm:spPr/>
      <dgm:t>
        <a:bodyPr/>
        <a:lstStyle/>
        <a:p>
          <a:endParaRPr lang="en-US"/>
        </a:p>
      </dgm:t>
    </dgm:pt>
    <dgm:pt modelId="{DD0B21A0-7F09-4BCB-AA80-49DC01E90A86}" type="sibTrans" cxnId="{475F4892-378D-442B-94CA-7C90D54148EE}">
      <dgm:prSet/>
      <dgm:spPr/>
      <dgm:t>
        <a:bodyPr/>
        <a:lstStyle/>
        <a:p>
          <a:endParaRPr lang="en-US"/>
        </a:p>
      </dgm:t>
    </dgm:pt>
    <dgm:pt modelId="{865A38E5-D82D-4074-844D-B1EEACF53004}" type="pres">
      <dgm:prSet presAssocID="{5714F443-BB61-49C5-80E5-54891E897809}" presName="root" presStyleCnt="0">
        <dgm:presLayoutVars>
          <dgm:dir/>
          <dgm:resizeHandles val="exact"/>
        </dgm:presLayoutVars>
      </dgm:prSet>
      <dgm:spPr/>
    </dgm:pt>
    <dgm:pt modelId="{11A6F980-EAD6-4153-896B-45073E59CD2F}" type="pres">
      <dgm:prSet presAssocID="{E4AC750E-3A36-4465-AF82-CF5F88E4F81D}" presName="compNode" presStyleCnt="0"/>
      <dgm:spPr/>
    </dgm:pt>
    <dgm:pt modelId="{EFC5187A-CE58-4850-B6C6-327CD1B06157}" type="pres">
      <dgm:prSet presAssocID="{E4AC750E-3A36-4465-AF82-CF5F88E4F81D}" presName="bgRect" presStyleLbl="bgShp" presStyleIdx="0" presStyleCnt="5"/>
      <dgm:spPr/>
    </dgm:pt>
    <dgm:pt modelId="{3028CD82-B3FD-4470-8A08-5F9697C19BC9}" type="pres">
      <dgm:prSet presAssocID="{E4AC750E-3A36-4465-AF82-CF5F88E4F81D}" presName="iconRect" presStyleLbl="node1" presStyleIdx="0" presStyleCnt="5" custScaleX="167471" custScaleY="16747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20879355-6E45-43A0-8BD3-CDB87DA91796}" type="pres">
      <dgm:prSet presAssocID="{E4AC750E-3A36-4465-AF82-CF5F88E4F81D}" presName="spaceRect" presStyleCnt="0"/>
      <dgm:spPr/>
    </dgm:pt>
    <dgm:pt modelId="{6C1757C1-5391-4802-9DFE-BCA50EC705DE}" type="pres">
      <dgm:prSet presAssocID="{E4AC750E-3A36-4465-AF82-CF5F88E4F81D}" presName="parTx" presStyleLbl="revTx" presStyleIdx="0" presStyleCnt="5" custScaleX="95699">
        <dgm:presLayoutVars>
          <dgm:chMax val="0"/>
          <dgm:chPref val="0"/>
        </dgm:presLayoutVars>
      </dgm:prSet>
      <dgm:spPr/>
    </dgm:pt>
    <dgm:pt modelId="{271676D9-FA76-4252-B6EB-63544A7685FE}" type="pres">
      <dgm:prSet presAssocID="{97E203F4-942F-4B0D-AB1C-627098581033}" presName="sibTrans" presStyleCnt="0"/>
      <dgm:spPr/>
    </dgm:pt>
    <dgm:pt modelId="{C458B76B-7B88-4823-95B8-E53946135E6B}" type="pres">
      <dgm:prSet presAssocID="{91F10534-5B7D-400D-869E-DA19CDEFF181}" presName="compNode" presStyleCnt="0"/>
      <dgm:spPr/>
    </dgm:pt>
    <dgm:pt modelId="{B7A6956D-8769-4890-BD98-7FCB13471A52}" type="pres">
      <dgm:prSet presAssocID="{91F10534-5B7D-400D-869E-DA19CDEFF181}" presName="bgRect" presStyleLbl="bgShp" presStyleIdx="1" presStyleCnt="5"/>
      <dgm:spPr/>
    </dgm:pt>
    <dgm:pt modelId="{17787959-6B70-4E62-9399-22F0458C4374}" type="pres">
      <dgm:prSet presAssocID="{91F10534-5B7D-400D-869E-DA19CDEFF181}" presName="iconRect" presStyleLbl="node1" presStyleIdx="1" presStyleCnt="5" custScaleX="167471" custScaleY="16747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A0DAA761-A311-4AF9-8D93-3885FF58C0FA}" type="pres">
      <dgm:prSet presAssocID="{91F10534-5B7D-400D-869E-DA19CDEFF181}" presName="spaceRect" presStyleCnt="0"/>
      <dgm:spPr/>
    </dgm:pt>
    <dgm:pt modelId="{CC128239-DD61-4879-98F8-806A2D97A210}" type="pres">
      <dgm:prSet presAssocID="{91F10534-5B7D-400D-869E-DA19CDEFF181}" presName="parTx" presStyleLbl="revTx" presStyleIdx="1" presStyleCnt="5" custScaleX="95699">
        <dgm:presLayoutVars>
          <dgm:chMax val="0"/>
          <dgm:chPref val="0"/>
        </dgm:presLayoutVars>
      </dgm:prSet>
      <dgm:spPr/>
    </dgm:pt>
    <dgm:pt modelId="{2E28A6D6-879C-43C0-BDE8-E37859309CF6}" type="pres">
      <dgm:prSet presAssocID="{3FC058CF-AB92-49AE-AC7F-A1DA605F9E96}" presName="sibTrans" presStyleCnt="0"/>
      <dgm:spPr/>
    </dgm:pt>
    <dgm:pt modelId="{15CA5B59-FADF-4382-9EAA-58918ACE1074}" type="pres">
      <dgm:prSet presAssocID="{99E704F7-313C-4EE8-93F7-227B7E3C8005}" presName="compNode" presStyleCnt="0"/>
      <dgm:spPr/>
    </dgm:pt>
    <dgm:pt modelId="{B405EC3D-C587-4675-BB3F-50BCA17FE7CF}" type="pres">
      <dgm:prSet presAssocID="{99E704F7-313C-4EE8-93F7-227B7E3C8005}" presName="bgRect" presStyleLbl="bgShp" presStyleIdx="2" presStyleCnt="5"/>
      <dgm:spPr/>
    </dgm:pt>
    <dgm:pt modelId="{A1A0F3ED-6FB3-4EDD-905C-694DA4574BA8}" type="pres">
      <dgm:prSet presAssocID="{99E704F7-313C-4EE8-93F7-227B7E3C8005}" presName="iconRect" presStyleLbl="node1" presStyleIdx="2" presStyleCnt="5" custScaleX="167471" custScaleY="167471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BFA26F23-1937-47D5-8DAE-968613A8C52D}" type="pres">
      <dgm:prSet presAssocID="{99E704F7-313C-4EE8-93F7-227B7E3C8005}" presName="spaceRect" presStyleCnt="0"/>
      <dgm:spPr/>
    </dgm:pt>
    <dgm:pt modelId="{A1B71990-9257-43C0-AC55-13BD6E5B410D}" type="pres">
      <dgm:prSet presAssocID="{99E704F7-313C-4EE8-93F7-227B7E3C8005}" presName="parTx" presStyleLbl="revTx" presStyleIdx="2" presStyleCnt="5" custScaleX="95699">
        <dgm:presLayoutVars>
          <dgm:chMax val="0"/>
          <dgm:chPref val="0"/>
        </dgm:presLayoutVars>
      </dgm:prSet>
      <dgm:spPr/>
    </dgm:pt>
    <dgm:pt modelId="{A4318781-4D71-4D0D-A8ED-A259DE384640}" type="pres">
      <dgm:prSet presAssocID="{255C0CBD-92B8-4822-B4DB-AC5A308DB035}" presName="sibTrans" presStyleCnt="0"/>
      <dgm:spPr/>
    </dgm:pt>
    <dgm:pt modelId="{468B0A30-6F1D-4AE1-912A-ACFA557E0682}" type="pres">
      <dgm:prSet presAssocID="{ED2B8200-2E79-4CEC-AB23-5025446C1A07}" presName="compNode" presStyleCnt="0"/>
      <dgm:spPr/>
    </dgm:pt>
    <dgm:pt modelId="{DF3EB42F-A5EC-4CB5-990C-6E2447303344}" type="pres">
      <dgm:prSet presAssocID="{ED2B8200-2E79-4CEC-AB23-5025446C1A07}" presName="bgRect" presStyleLbl="bgShp" presStyleIdx="3" presStyleCnt="5"/>
      <dgm:spPr/>
    </dgm:pt>
    <dgm:pt modelId="{7BAD7542-8703-4636-9ABA-354B16704031}" type="pres">
      <dgm:prSet presAssocID="{ED2B8200-2E79-4CEC-AB23-5025446C1A07}" presName="iconRect" presStyleLbl="node1" presStyleIdx="3" presStyleCnt="5" custScaleX="167471" custScaleY="167471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9ADD57DA-1321-4FA1-B49B-C61A66955D5D}" type="pres">
      <dgm:prSet presAssocID="{ED2B8200-2E79-4CEC-AB23-5025446C1A07}" presName="spaceRect" presStyleCnt="0"/>
      <dgm:spPr/>
    </dgm:pt>
    <dgm:pt modelId="{16ADAB74-00B3-44D4-854E-F07A1B14F099}" type="pres">
      <dgm:prSet presAssocID="{ED2B8200-2E79-4CEC-AB23-5025446C1A07}" presName="parTx" presStyleLbl="revTx" presStyleIdx="3" presStyleCnt="5" custScaleX="95699">
        <dgm:presLayoutVars>
          <dgm:chMax val="0"/>
          <dgm:chPref val="0"/>
        </dgm:presLayoutVars>
      </dgm:prSet>
      <dgm:spPr/>
    </dgm:pt>
    <dgm:pt modelId="{3B5ADF4B-4B67-4A6E-9E3C-F414466D2B75}" type="pres">
      <dgm:prSet presAssocID="{2B8DC28D-DFFC-4595-ABF9-880E30A10067}" presName="sibTrans" presStyleCnt="0"/>
      <dgm:spPr/>
    </dgm:pt>
    <dgm:pt modelId="{95C72398-476A-472F-8CE4-797BD3F9D9A8}" type="pres">
      <dgm:prSet presAssocID="{1AC91918-89EA-4EC0-979F-32390CFE1C4A}" presName="compNode" presStyleCnt="0"/>
      <dgm:spPr/>
    </dgm:pt>
    <dgm:pt modelId="{67A9C0A3-5D8B-4853-8AF0-CEE04677BB42}" type="pres">
      <dgm:prSet presAssocID="{1AC91918-89EA-4EC0-979F-32390CFE1C4A}" presName="bgRect" presStyleLbl="bgShp" presStyleIdx="4" presStyleCnt="5"/>
      <dgm:spPr/>
    </dgm:pt>
    <dgm:pt modelId="{CC22E70B-B6F0-494C-93A9-10578AA39890}" type="pres">
      <dgm:prSet presAssocID="{1AC91918-89EA-4EC0-979F-32390CFE1C4A}" presName="iconRect" presStyleLbl="node1" presStyleIdx="4" presStyleCnt="5" custScaleX="167471" custScaleY="167471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C1DFCCD2-DA49-4705-B71A-A4BDB4AD0DB5}" type="pres">
      <dgm:prSet presAssocID="{1AC91918-89EA-4EC0-979F-32390CFE1C4A}" presName="spaceRect" presStyleCnt="0"/>
      <dgm:spPr/>
    </dgm:pt>
    <dgm:pt modelId="{68DFD5AA-A654-47DF-A080-B428ABE1E0C6}" type="pres">
      <dgm:prSet presAssocID="{1AC91918-89EA-4EC0-979F-32390CFE1C4A}" presName="parTx" presStyleLbl="revTx" presStyleIdx="4" presStyleCnt="5" custScaleX="95699">
        <dgm:presLayoutVars>
          <dgm:chMax val="0"/>
          <dgm:chPref val="0"/>
        </dgm:presLayoutVars>
      </dgm:prSet>
      <dgm:spPr/>
    </dgm:pt>
  </dgm:ptLst>
  <dgm:cxnLst>
    <dgm:cxn modelId="{733C3107-9CB7-4756-80D7-3F8035E94E3E}" srcId="{5714F443-BB61-49C5-80E5-54891E897809}" destId="{99E704F7-313C-4EE8-93F7-227B7E3C8005}" srcOrd="2" destOrd="0" parTransId="{80D4F51B-19C3-4E87-A586-110FB2FDA7AE}" sibTransId="{255C0CBD-92B8-4822-B4DB-AC5A308DB035}"/>
    <dgm:cxn modelId="{FD601609-2680-442F-ADD5-BCBDA0D846D4}" type="presOf" srcId="{99E704F7-313C-4EE8-93F7-227B7E3C8005}" destId="{A1B71990-9257-43C0-AC55-13BD6E5B410D}" srcOrd="0" destOrd="0" presId="urn:microsoft.com/office/officeart/2018/2/layout/IconVerticalSolidList"/>
    <dgm:cxn modelId="{36B7AD0F-D4A6-4775-8EFD-826DCC897454}" type="presOf" srcId="{1AC91918-89EA-4EC0-979F-32390CFE1C4A}" destId="{68DFD5AA-A654-47DF-A080-B428ABE1E0C6}" srcOrd="0" destOrd="0" presId="urn:microsoft.com/office/officeart/2018/2/layout/IconVerticalSolidList"/>
    <dgm:cxn modelId="{A8CC982E-76E5-41B3-AD7B-9D62335911BA}" type="presOf" srcId="{5714F443-BB61-49C5-80E5-54891E897809}" destId="{865A38E5-D82D-4074-844D-B1EEACF53004}" srcOrd="0" destOrd="0" presId="urn:microsoft.com/office/officeart/2018/2/layout/IconVerticalSolidList"/>
    <dgm:cxn modelId="{E8592E4A-2814-45B9-BBFB-C7BE14A43ACC}" srcId="{5714F443-BB61-49C5-80E5-54891E897809}" destId="{ED2B8200-2E79-4CEC-AB23-5025446C1A07}" srcOrd="3" destOrd="0" parTransId="{CA8604CA-E8E8-4768-AFA6-3A266188D69B}" sibTransId="{2B8DC28D-DFFC-4595-ABF9-880E30A10067}"/>
    <dgm:cxn modelId="{7E35324B-5B11-498E-B30C-0F83E55A9ED6}" srcId="{5714F443-BB61-49C5-80E5-54891E897809}" destId="{E4AC750E-3A36-4465-AF82-CF5F88E4F81D}" srcOrd="0" destOrd="0" parTransId="{938E0A5F-18E2-4B14-B012-44599E3FBF73}" sibTransId="{97E203F4-942F-4B0D-AB1C-627098581033}"/>
    <dgm:cxn modelId="{928FCC8F-C7D0-4C04-8916-BFCACC13131A}" type="presOf" srcId="{91F10534-5B7D-400D-869E-DA19CDEFF181}" destId="{CC128239-DD61-4879-98F8-806A2D97A210}" srcOrd="0" destOrd="0" presId="urn:microsoft.com/office/officeart/2018/2/layout/IconVerticalSolidList"/>
    <dgm:cxn modelId="{475F4892-378D-442B-94CA-7C90D54148EE}" srcId="{5714F443-BB61-49C5-80E5-54891E897809}" destId="{1AC91918-89EA-4EC0-979F-32390CFE1C4A}" srcOrd="4" destOrd="0" parTransId="{C657ED9A-16BF-4363-A42A-B6D447E48929}" sibTransId="{DD0B21A0-7F09-4BCB-AA80-49DC01E90A86}"/>
    <dgm:cxn modelId="{CAA289B9-4CF5-44CE-90C8-998E82040C13}" srcId="{5714F443-BB61-49C5-80E5-54891E897809}" destId="{91F10534-5B7D-400D-869E-DA19CDEFF181}" srcOrd="1" destOrd="0" parTransId="{951A7998-6596-4E8D-8809-749A9F67388D}" sibTransId="{3FC058CF-AB92-49AE-AC7F-A1DA605F9E96}"/>
    <dgm:cxn modelId="{E48800C5-144D-4A04-8917-A2B298FAACCE}" type="presOf" srcId="{ED2B8200-2E79-4CEC-AB23-5025446C1A07}" destId="{16ADAB74-00B3-44D4-854E-F07A1B14F099}" srcOrd="0" destOrd="0" presId="urn:microsoft.com/office/officeart/2018/2/layout/IconVerticalSolidList"/>
    <dgm:cxn modelId="{A0850ECA-47DE-40E8-BA6D-99AE90681C16}" type="presOf" srcId="{E4AC750E-3A36-4465-AF82-CF5F88E4F81D}" destId="{6C1757C1-5391-4802-9DFE-BCA50EC705DE}" srcOrd="0" destOrd="0" presId="urn:microsoft.com/office/officeart/2018/2/layout/IconVerticalSolidList"/>
    <dgm:cxn modelId="{49C38558-712B-4120-94BE-24224EE05FD7}" type="presParOf" srcId="{865A38E5-D82D-4074-844D-B1EEACF53004}" destId="{11A6F980-EAD6-4153-896B-45073E59CD2F}" srcOrd="0" destOrd="0" presId="urn:microsoft.com/office/officeart/2018/2/layout/IconVerticalSolidList"/>
    <dgm:cxn modelId="{5ABCEFCA-42E6-49E4-8CF2-3857B21B855C}" type="presParOf" srcId="{11A6F980-EAD6-4153-896B-45073E59CD2F}" destId="{EFC5187A-CE58-4850-B6C6-327CD1B06157}" srcOrd="0" destOrd="0" presId="urn:microsoft.com/office/officeart/2018/2/layout/IconVerticalSolidList"/>
    <dgm:cxn modelId="{1FF82E01-1E84-408F-8B80-EA7A5BE32886}" type="presParOf" srcId="{11A6F980-EAD6-4153-896B-45073E59CD2F}" destId="{3028CD82-B3FD-4470-8A08-5F9697C19BC9}" srcOrd="1" destOrd="0" presId="urn:microsoft.com/office/officeart/2018/2/layout/IconVerticalSolidList"/>
    <dgm:cxn modelId="{DB7723A0-5A57-45EC-B738-4AD5AA4F37F5}" type="presParOf" srcId="{11A6F980-EAD6-4153-896B-45073E59CD2F}" destId="{20879355-6E45-43A0-8BD3-CDB87DA91796}" srcOrd="2" destOrd="0" presId="urn:microsoft.com/office/officeart/2018/2/layout/IconVerticalSolidList"/>
    <dgm:cxn modelId="{E49CE601-4970-4D33-AFC4-B48BE4ED4CB7}" type="presParOf" srcId="{11A6F980-EAD6-4153-896B-45073E59CD2F}" destId="{6C1757C1-5391-4802-9DFE-BCA50EC705DE}" srcOrd="3" destOrd="0" presId="urn:microsoft.com/office/officeart/2018/2/layout/IconVerticalSolidList"/>
    <dgm:cxn modelId="{494C5DF3-3CB6-4AB5-B7D9-C434FDE2CF0E}" type="presParOf" srcId="{865A38E5-D82D-4074-844D-B1EEACF53004}" destId="{271676D9-FA76-4252-B6EB-63544A7685FE}" srcOrd="1" destOrd="0" presId="urn:microsoft.com/office/officeart/2018/2/layout/IconVerticalSolidList"/>
    <dgm:cxn modelId="{CE17F9E2-ABB3-4251-AF15-5E7A19FDB46C}" type="presParOf" srcId="{865A38E5-D82D-4074-844D-B1EEACF53004}" destId="{C458B76B-7B88-4823-95B8-E53946135E6B}" srcOrd="2" destOrd="0" presId="urn:microsoft.com/office/officeart/2018/2/layout/IconVerticalSolidList"/>
    <dgm:cxn modelId="{ADD0F30F-E986-4A79-8ECB-51724FC2C380}" type="presParOf" srcId="{C458B76B-7B88-4823-95B8-E53946135E6B}" destId="{B7A6956D-8769-4890-BD98-7FCB13471A52}" srcOrd="0" destOrd="0" presId="urn:microsoft.com/office/officeart/2018/2/layout/IconVerticalSolidList"/>
    <dgm:cxn modelId="{14DF0934-34A0-4E43-ACD6-DF0DA40FE97E}" type="presParOf" srcId="{C458B76B-7B88-4823-95B8-E53946135E6B}" destId="{17787959-6B70-4E62-9399-22F0458C4374}" srcOrd="1" destOrd="0" presId="urn:microsoft.com/office/officeart/2018/2/layout/IconVerticalSolidList"/>
    <dgm:cxn modelId="{B77BC33B-2C90-455A-9CCD-94286FEEE1E5}" type="presParOf" srcId="{C458B76B-7B88-4823-95B8-E53946135E6B}" destId="{A0DAA761-A311-4AF9-8D93-3885FF58C0FA}" srcOrd="2" destOrd="0" presId="urn:microsoft.com/office/officeart/2018/2/layout/IconVerticalSolidList"/>
    <dgm:cxn modelId="{FE02E2D3-AB34-4447-B325-21B88AA5E51E}" type="presParOf" srcId="{C458B76B-7B88-4823-95B8-E53946135E6B}" destId="{CC128239-DD61-4879-98F8-806A2D97A210}" srcOrd="3" destOrd="0" presId="urn:microsoft.com/office/officeart/2018/2/layout/IconVerticalSolidList"/>
    <dgm:cxn modelId="{621883B4-7459-4F65-849B-0F27245A606F}" type="presParOf" srcId="{865A38E5-D82D-4074-844D-B1EEACF53004}" destId="{2E28A6D6-879C-43C0-BDE8-E37859309CF6}" srcOrd="3" destOrd="0" presId="urn:microsoft.com/office/officeart/2018/2/layout/IconVerticalSolidList"/>
    <dgm:cxn modelId="{61EC1580-1980-4F59-B8C2-772F970F0ED7}" type="presParOf" srcId="{865A38E5-D82D-4074-844D-B1EEACF53004}" destId="{15CA5B59-FADF-4382-9EAA-58918ACE1074}" srcOrd="4" destOrd="0" presId="urn:microsoft.com/office/officeart/2018/2/layout/IconVerticalSolidList"/>
    <dgm:cxn modelId="{BE8C8F14-88DC-4C06-A44F-20F9C40BEB62}" type="presParOf" srcId="{15CA5B59-FADF-4382-9EAA-58918ACE1074}" destId="{B405EC3D-C587-4675-BB3F-50BCA17FE7CF}" srcOrd="0" destOrd="0" presId="urn:microsoft.com/office/officeart/2018/2/layout/IconVerticalSolidList"/>
    <dgm:cxn modelId="{742C7112-75C2-4AC6-AE2B-B528BFE7D632}" type="presParOf" srcId="{15CA5B59-FADF-4382-9EAA-58918ACE1074}" destId="{A1A0F3ED-6FB3-4EDD-905C-694DA4574BA8}" srcOrd="1" destOrd="0" presId="urn:microsoft.com/office/officeart/2018/2/layout/IconVerticalSolidList"/>
    <dgm:cxn modelId="{B5E99A60-AF9F-474F-9F2E-6E1EE8D9D064}" type="presParOf" srcId="{15CA5B59-FADF-4382-9EAA-58918ACE1074}" destId="{BFA26F23-1937-47D5-8DAE-968613A8C52D}" srcOrd="2" destOrd="0" presId="urn:microsoft.com/office/officeart/2018/2/layout/IconVerticalSolidList"/>
    <dgm:cxn modelId="{8274A35C-AC6B-425F-A0E3-88CEC63C7270}" type="presParOf" srcId="{15CA5B59-FADF-4382-9EAA-58918ACE1074}" destId="{A1B71990-9257-43C0-AC55-13BD6E5B410D}" srcOrd="3" destOrd="0" presId="urn:microsoft.com/office/officeart/2018/2/layout/IconVerticalSolidList"/>
    <dgm:cxn modelId="{EA8DFD44-3B8E-44A8-ABA8-AEB262B5DF2C}" type="presParOf" srcId="{865A38E5-D82D-4074-844D-B1EEACF53004}" destId="{A4318781-4D71-4D0D-A8ED-A259DE384640}" srcOrd="5" destOrd="0" presId="urn:microsoft.com/office/officeart/2018/2/layout/IconVerticalSolidList"/>
    <dgm:cxn modelId="{AA064B54-A25B-4C9F-99DB-08D291DE9CF2}" type="presParOf" srcId="{865A38E5-D82D-4074-844D-B1EEACF53004}" destId="{468B0A30-6F1D-4AE1-912A-ACFA557E0682}" srcOrd="6" destOrd="0" presId="urn:microsoft.com/office/officeart/2018/2/layout/IconVerticalSolidList"/>
    <dgm:cxn modelId="{4997A2D6-E272-4CEB-A0F0-D9FADF84B407}" type="presParOf" srcId="{468B0A30-6F1D-4AE1-912A-ACFA557E0682}" destId="{DF3EB42F-A5EC-4CB5-990C-6E2447303344}" srcOrd="0" destOrd="0" presId="urn:microsoft.com/office/officeart/2018/2/layout/IconVerticalSolidList"/>
    <dgm:cxn modelId="{991AA08A-B2BD-455D-9231-C28E3718A2AA}" type="presParOf" srcId="{468B0A30-6F1D-4AE1-912A-ACFA557E0682}" destId="{7BAD7542-8703-4636-9ABA-354B16704031}" srcOrd="1" destOrd="0" presId="urn:microsoft.com/office/officeart/2018/2/layout/IconVerticalSolidList"/>
    <dgm:cxn modelId="{CE15CCCE-A0E0-45C7-8D72-4830FD883236}" type="presParOf" srcId="{468B0A30-6F1D-4AE1-912A-ACFA557E0682}" destId="{9ADD57DA-1321-4FA1-B49B-C61A66955D5D}" srcOrd="2" destOrd="0" presId="urn:microsoft.com/office/officeart/2018/2/layout/IconVerticalSolidList"/>
    <dgm:cxn modelId="{AB81D9C6-81CE-4B56-BA49-3FC32470D1B3}" type="presParOf" srcId="{468B0A30-6F1D-4AE1-912A-ACFA557E0682}" destId="{16ADAB74-00B3-44D4-854E-F07A1B14F099}" srcOrd="3" destOrd="0" presId="urn:microsoft.com/office/officeart/2018/2/layout/IconVerticalSolidList"/>
    <dgm:cxn modelId="{86CE2E13-3276-4A2C-9D03-31F80CF2DDBD}" type="presParOf" srcId="{865A38E5-D82D-4074-844D-B1EEACF53004}" destId="{3B5ADF4B-4B67-4A6E-9E3C-F414466D2B75}" srcOrd="7" destOrd="0" presId="urn:microsoft.com/office/officeart/2018/2/layout/IconVerticalSolidList"/>
    <dgm:cxn modelId="{FA622AE4-394B-4B44-A62E-0239F98D1BEE}" type="presParOf" srcId="{865A38E5-D82D-4074-844D-B1EEACF53004}" destId="{95C72398-476A-472F-8CE4-797BD3F9D9A8}" srcOrd="8" destOrd="0" presId="urn:microsoft.com/office/officeart/2018/2/layout/IconVerticalSolidList"/>
    <dgm:cxn modelId="{D9F4A5F7-346D-4FEA-A819-0D2F6D008E58}" type="presParOf" srcId="{95C72398-476A-472F-8CE4-797BD3F9D9A8}" destId="{67A9C0A3-5D8B-4853-8AF0-CEE04677BB42}" srcOrd="0" destOrd="0" presId="urn:microsoft.com/office/officeart/2018/2/layout/IconVerticalSolidList"/>
    <dgm:cxn modelId="{5891026E-BCAF-4BC2-84A5-945140482C4C}" type="presParOf" srcId="{95C72398-476A-472F-8CE4-797BD3F9D9A8}" destId="{CC22E70B-B6F0-494C-93A9-10578AA39890}" srcOrd="1" destOrd="0" presId="urn:microsoft.com/office/officeart/2018/2/layout/IconVerticalSolidList"/>
    <dgm:cxn modelId="{F7A23A81-ABE0-4C19-90AE-CFE33B379C58}" type="presParOf" srcId="{95C72398-476A-472F-8CE4-797BD3F9D9A8}" destId="{C1DFCCD2-DA49-4705-B71A-A4BDB4AD0DB5}" srcOrd="2" destOrd="0" presId="urn:microsoft.com/office/officeart/2018/2/layout/IconVerticalSolidList"/>
    <dgm:cxn modelId="{33F7ACDF-7BB8-4604-8822-A739382A17BD}" type="presParOf" srcId="{95C72398-476A-472F-8CE4-797BD3F9D9A8}" destId="{68DFD5AA-A654-47DF-A080-B428ABE1E0C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4E78CB-C557-43E0-89E3-0C0B7695436E}">
      <dsp:nvSpPr>
        <dsp:cNvPr id="0" name=""/>
        <dsp:cNvSpPr/>
      </dsp:nvSpPr>
      <dsp:spPr>
        <a:xfrm>
          <a:off x="2838450" y="0"/>
          <a:ext cx="4902200" cy="490220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D2C800-547A-4E7E-A295-19A7BF116585}">
      <dsp:nvSpPr>
        <dsp:cNvPr id="0" name=""/>
        <dsp:cNvSpPr/>
      </dsp:nvSpPr>
      <dsp:spPr>
        <a:xfrm>
          <a:off x="3304159" y="465709"/>
          <a:ext cx="1911858" cy="191185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latin typeface="Calibri"/>
              <a:ea typeface="Calibri"/>
              <a:cs typeface="Calibri"/>
            </a:rPr>
            <a:t>Developing business model </a:t>
          </a:r>
          <a:endParaRPr lang="en-US" sz="1400" b="1" kern="1200"/>
        </a:p>
      </dsp:txBody>
      <dsp:txXfrm>
        <a:off x="3397488" y="559038"/>
        <a:ext cx="1725200" cy="1725200"/>
      </dsp:txXfrm>
    </dsp:sp>
    <dsp:sp modelId="{62F12741-1E1D-40BE-97CF-FB014FE9DDDA}">
      <dsp:nvSpPr>
        <dsp:cNvPr id="0" name=""/>
        <dsp:cNvSpPr/>
      </dsp:nvSpPr>
      <dsp:spPr>
        <a:xfrm>
          <a:off x="5363083" y="465709"/>
          <a:ext cx="1911858" cy="191185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Calibri"/>
              <a:ea typeface="Calibri"/>
              <a:cs typeface="Calibri"/>
            </a:rPr>
            <a:t>Initiating project in Q4 2025 – funding portal </a:t>
          </a:r>
          <a:endParaRPr lang="en-US" sz="1600" b="1" kern="1200"/>
        </a:p>
      </dsp:txBody>
      <dsp:txXfrm>
        <a:off x="5456412" y="559038"/>
        <a:ext cx="1725200" cy="1725200"/>
      </dsp:txXfrm>
    </dsp:sp>
    <dsp:sp modelId="{BB1B3C0A-222F-4751-9D3C-056684D2CBEC}">
      <dsp:nvSpPr>
        <dsp:cNvPr id="0" name=""/>
        <dsp:cNvSpPr/>
      </dsp:nvSpPr>
      <dsp:spPr>
        <a:xfrm>
          <a:off x="3304159" y="2524633"/>
          <a:ext cx="1911858" cy="191185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>
              <a:latin typeface="Arial"/>
            </a:rPr>
            <a:t> </a:t>
          </a:r>
          <a:r>
            <a:rPr lang="en-US" sz="1600" kern="1200">
              <a:latin typeface="Calibri"/>
              <a:ea typeface="Calibri"/>
              <a:cs typeface="Calibri"/>
            </a:rPr>
            <a:t>Great support from industry leaders</a:t>
          </a:r>
          <a:endParaRPr lang="en-US" sz="1600" kern="1200"/>
        </a:p>
      </dsp:txBody>
      <dsp:txXfrm>
        <a:off x="3397488" y="2617962"/>
        <a:ext cx="1725200" cy="1725200"/>
      </dsp:txXfrm>
    </dsp:sp>
    <dsp:sp modelId="{028DBE95-2C9C-4D3C-8683-59C9714FE860}">
      <dsp:nvSpPr>
        <dsp:cNvPr id="0" name=""/>
        <dsp:cNvSpPr/>
      </dsp:nvSpPr>
      <dsp:spPr>
        <a:xfrm>
          <a:off x="5363083" y="2524633"/>
          <a:ext cx="1911858" cy="191185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latin typeface="Calibri"/>
              <a:ea typeface="Calibri"/>
              <a:cs typeface="Calibri"/>
            </a:rPr>
            <a:t>Join the team to incorporate your needs and receive a tool that enables your leadership in 21 Century!</a:t>
          </a:r>
          <a:endParaRPr lang="en-US" sz="1600" kern="1200">
            <a:latin typeface="Calibri"/>
            <a:ea typeface="Calibri"/>
            <a:cs typeface="Calibri"/>
          </a:endParaRPr>
        </a:p>
      </dsp:txBody>
      <dsp:txXfrm>
        <a:off x="5456412" y="2617962"/>
        <a:ext cx="1725200" cy="17252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C5187A-CE58-4850-B6C6-327CD1B06157}">
      <dsp:nvSpPr>
        <dsp:cNvPr id="0" name=""/>
        <dsp:cNvSpPr/>
      </dsp:nvSpPr>
      <dsp:spPr>
        <a:xfrm>
          <a:off x="0" y="3829"/>
          <a:ext cx="8464187" cy="81575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28CD82-B3FD-4470-8A08-5F9697C19BC9}">
      <dsp:nvSpPr>
        <dsp:cNvPr id="0" name=""/>
        <dsp:cNvSpPr/>
      </dsp:nvSpPr>
      <dsp:spPr>
        <a:xfrm>
          <a:off x="95406" y="36015"/>
          <a:ext cx="751385" cy="75138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1757C1-5391-4802-9DFE-BCA50EC705DE}">
      <dsp:nvSpPr>
        <dsp:cNvPr id="0" name=""/>
        <dsp:cNvSpPr/>
      </dsp:nvSpPr>
      <dsp:spPr>
        <a:xfrm>
          <a:off x="1103959" y="3829"/>
          <a:ext cx="7198467" cy="815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334" tIns="86334" rIns="86334" bIns="8633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1E4A7E"/>
              </a:solidFill>
            </a:rPr>
            <a:t>High Value Initiative</a:t>
          </a:r>
        </a:p>
      </dsp:txBody>
      <dsp:txXfrm>
        <a:off x="1103959" y="3829"/>
        <a:ext cx="7198467" cy="815756"/>
      </dsp:txXfrm>
    </dsp:sp>
    <dsp:sp modelId="{B7A6956D-8769-4890-BD98-7FCB13471A52}">
      <dsp:nvSpPr>
        <dsp:cNvPr id="0" name=""/>
        <dsp:cNvSpPr/>
      </dsp:nvSpPr>
      <dsp:spPr>
        <a:xfrm>
          <a:off x="0" y="1023525"/>
          <a:ext cx="8464187" cy="81575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787959-6B70-4E62-9399-22F0458C4374}">
      <dsp:nvSpPr>
        <dsp:cNvPr id="0" name=""/>
        <dsp:cNvSpPr/>
      </dsp:nvSpPr>
      <dsp:spPr>
        <a:xfrm>
          <a:off x="95406" y="1055711"/>
          <a:ext cx="751385" cy="75138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128239-DD61-4879-98F8-806A2D97A210}">
      <dsp:nvSpPr>
        <dsp:cNvPr id="0" name=""/>
        <dsp:cNvSpPr/>
      </dsp:nvSpPr>
      <dsp:spPr>
        <a:xfrm>
          <a:off x="1103959" y="1023525"/>
          <a:ext cx="7198467" cy="815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334" tIns="86334" rIns="86334" bIns="8633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solidFill>
                <a:srgbClr val="1E4A7E"/>
              </a:solidFill>
            </a:rPr>
            <a:t>Based on REX panel and other discussions</a:t>
          </a:r>
        </a:p>
      </dsp:txBody>
      <dsp:txXfrm>
        <a:off x="1103959" y="1023525"/>
        <a:ext cx="7198467" cy="815756"/>
      </dsp:txXfrm>
    </dsp:sp>
    <dsp:sp modelId="{B405EC3D-C587-4675-BB3F-50BCA17FE7CF}">
      <dsp:nvSpPr>
        <dsp:cNvPr id="0" name=""/>
        <dsp:cNvSpPr/>
      </dsp:nvSpPr>
      <dsp:spPr>
        <a:xfrm>
          <a:off x="0" y="2043221"/>
          <a:ext cx="8464187" cy="81575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A0F3ED-6FB3-4EDD-905C-694DA4574BA8}">
      <dsp:nvSpPr>
        <dsp:cNvPr id="0" name=""/>
        <dsp:cNvSpPr/>
      </dsp:nvSpPr>
      <dsp:spPr>
        <a:xfrm>
          <a:off x="95406" y="2075407"/>
          <a:ext cx="751385" cy="75138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B71990-9257-43C0-AC55-13BD6E5B410D}">
      <dsp:nvSpPr>
        <dsp:cNvPr id="0" name=""/>
        <dsp:cNvSpPr/>
      </dsp:nvSpPr>
      <dsp:spPr>
        <a:xfrm>
          <a:off x="1103959" y="2043221"/>
          <a:ext cx="7198467" cy="815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334" tIns="86334" rIns="86334" bIns="86334" numCol="1" spcCol="1270" anchor="ctr" anchorCtr="0">
          <a:noAutofit/>
        </a:bodyPr>
        <a:lstStyle/>
        <a:p>
          <a:pPr marL="0" lvl="0" indent="0" algn="l" defTabSz="8890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1E4A7E"/>
              </a:solidFill>
              <a:latin typeface="Arial"/>
            </a:rPr>
            <a:t>Growth in member</a:t>
          </a:r>
          <a:r>
            <a:rPr lang="en-US" sz="2000" b="1" kern="1200" dirty="0">
              <a:solidFill>
                <a:srgbClr val="1E4A7E"/>
              </a:solidFill>
            </a:rPr>
            <a:t> </a:t>
          </a:r>
          <a:r>
            <a:rPr lang="en-US" sz="2000" b="1" kern="1200" dirty="0">
              <a:solidFill>
                <a:srgbClr val="1E4A7E"/>
              </a:solidFill>
              <a:latin typeface="Arial"/>
            </a:rPr>
            <a:t>support</a:t>
          </a:r>
          <a:r>
            <a:rPr lang="en-US" sz="2000" b="1" kern="1200" dirty="0">
              <a:solidFill>
                <a:srgbClr val="1E4A7E"/>
              </a:solidFill>
            </a:rPr>
            <a:t> </a:t>
          </a:r>
        </a:p>
      </dsp:txBody>
      <dsp:txXfrm>
        <a:off x="1103959" y="2043221"/>
        <a:ext cx="7198467" cy="815756"/>
      </dsp:txXfrm>
    </dsp:sp>
    <dsp:sp modelId="{DF3EB42F-A5EC-4CB5-990C-6E2447303344}">
      <dsp:nvSpPr>
        <dsp:cNvPr id="0" name=""/>
        <dsp:cNvSpPr/>
      </dsp:nvSpPr>
      <dsp:spPr>
        <a:xfrm>
          <a:off x="0" y="3062917"/>
          <a:ext cx="8464187" cy="81575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AD7542-8703-4636-9ABA-354B16704031}">
      <dsp:nvSpPr>
        <dsp:cNvPr id="0" name=""/>
        <dsp:cNvSpPr/>
      </dsp:nvSpPr>
      <dsp:spPr>
        <a:xfrm>
          <a:off x="95406" y="3095103"/>
          <a:ext cx="751385" cy="75138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ADAB74-00B3-44D4-854E-F07A1B14F099}">
      <dsp:nvSpPr>
        <dsp:cNvPr id="0" name=""/>
        <dsp:cNvSpPr/>
      </dsp:nvSpPr>
      <dsp:spPr>
        <a:xfrm>
          <a:off x="1103959" y="3062917"/>
          <a:ext cx="7198467" cy="815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334" tIns="86334" rIns="86334" bIns="8633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1E4A7E"/>
              </a:solidFill>
            </a:rPr>
            <a:t>Timely - regulatory environment, AI and data driven work</a:t>
          </a:r>
        </a:p>
      </dsp:txBody>
      <dsp:txXfrm>
        <a:off x="1103959" y="3062917"/>
        <a:ext cx="7198467" cy="815756"/>
      </dsp:txXfrm>
    </dsp:sp>
    <dsp:sp modelId="{67A9C0A3-5D8B-4853-8AF0-CEE04677BB42}">
      <dsp:nvSpPr>
        <dsp:cNvPr id="0" name=""/>
        <dsp:cNvSpPr/>
      </dsp:nvSpPr>
      <dsp:spPr>
        <a:xfrm>
          <a:off x="0" y="4082613"/>
          <a:ext cx="8464187" cy="81575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22E70B-B6F0-494C-93A9-10578AA39890}">
      <dsp:nvSpPr>
        <dsp:cNvPr id="0" name=""/>
        <dsp:cNvSpPr/>
      </dsp:nvSpPr>
      <dsp:spPr>
        <a:xfrm>
          <a:off x="95406" y="4114798"/>
          <a:ext cx="751385" cy="75138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DFD5AA-A654-47DF-A080-B428ABE1E0C6}">
      <dsp:nvSpPr>
        <dsp:cNvPr id="0" name=""/>
        <dsp:cNvSpPr/>
      </dsp:nvSpPr>
      <dsp:spPr>
        <a:xfrm>
          <a:off x="1103959" y="4082613"/>
          <a:ext cx="7198467" cy="815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334" tIns="86334" rIns="86334" bIns="8633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solidFill>
                <a:srgbClr val="1E4A7E"/>
              </a:solidFill>
            </a:rPr>
            <a:t>Opportunity to join team</a:t>
          </a:r>
        </a:p>
      </dsp:txBody>
      <dsp:txXfrm>
        <a:off x="1103959" y="4082613"/>
        <a:ext cx="7198467" cy="8157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8696A261-DBD0-40B4-9431-0B7B6054E69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31699" cy="350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t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30EE6DBF-4414-44A6-B348-D4036434735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FDBB8415-6196-48DF-9DA9-266EE9F1DC4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77401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algn="r" defTabSz="919163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fld id="{577443D6-C119-494B-B8E4-7C57A6FD337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71587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D8B390BD-D4D7-40D7-A540-860D5547684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31699" cy="350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t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3491" name="Rectangle 4">
            <a:extLst>
              <a:ext uri="{FF2B5EF4-FFF2-40B4-BE49-F238E27FC236}">
                <a16:creationId xmlns:a16="http://schemas.microsoft.com/office/drawing/2014/main" id="{B87A72D2-638F-4C4D-B4BA-96CC9015E06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16163" y="528638"/>
            <a:ext cx="4678362" cy="2632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22DC1F6-06C6-4FC1-82DD-39C4ED71011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41494" y="3336691"/>
            <a:ext cx="6826112" cy="3158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650388F6-AD7B-493D-9FFC-3299D2E0E4E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defTabSz="920542" eaLnBrk="1" hangingPunct="1">
              <a:spcBef>
                <a:spcPct val="0"/>
              </a:spcBef>
              <a:buFontTx/>
              <a:buNone/>
              <a:defRPr sz="1200" b="0">
                <a:solidFill>
                  <a:schemeClr val="tx1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B54E6F9C-8F78-4243-8D71-9C0DC1A9C2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77401" y="6672185"/>
            <a:ext cx="4031699" cy="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6" tIns="46013" rIns="92026" bIns="46013" numCol="1" anchor="b" anchorCtr="0" compatLnSpc="1">
            <a:prstTxWarp prst="textNoShape">
              <a:avLst/>
            </a:prstTxWarp>
          </a:bodyPr>
          <a:lstStyle>
            <a:lvl1pPr algn="r" defTabSz="919163">
              <a:defRPr sz="1200" b="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fld id="{34D23C46-A5FD-4973-8409-2B7F122DDC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2478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Story –</a:t>
            </a:r>
          </a:p>
          <a:p>
            <a:r>
              <a:rPr lang="en-US" dirty="0"/>
              <a:t>At REX 2025 at the Panel on AI – Michael Bellamy – presented some great R&amp;D work Baker Hughes had performed using ML to specify ILI error in a defect specific manner – This was done 6 to 8 years ago. His main concern was that the R&amp;D was done the technology was available for use, it reduced  a significant number of digs (bringing great value) yet Adoption by industry was very poor! So he asked why ? Why are we not adopting valuable available R&amp;D? </a:t>
            </a:r>
          </a:p>
          <a:p>
            <a:r>
              <a:rPr lang="en-US" dirty="0"/>
              <a:t>This is not an isolated case. Psqr model is another example. </a:t>
            </a:r>
          </a:p>
          <a:p>
            <a:r>
              <a:rPr lang="en-US" dirty="0"/>
              <a:t>We did go on to discuss how many operators;</a:t>
            </a:r>
          </a:p>
          <a:p>
            <a:r>
              <a:rPr lang="en-US" dirty="0"/>
              <a:t>1) firstly, do not have the </a:t>
            </a:r>
            <a:r>
              <a:rPr lang="en-US" b="1" dirty="0"/>
              <a:t>decision framework/process/software to receive new technologies/methods/models  </a:t>
            </a:r>
            <a:r>
              <a:rPr lang="en-US" dirty="0"/>
              <a:t>- defect specific ILI error, Psqr cannot be readily adopted by many fitness for service processes or software.</a:t>
            </a:r>
          </a:p>
          <a:p>
            <a:r>
              <a:rPr lang="en-US" dirty="0"/>
              <a:t>2) The secondary reason is that many decision makers do not have a </a:t>
            </a:r>
            <a:r>
              <a:rPr lang="en-US" b="1" dirty="0"/>
              <a:t>clear view of cost benefit </a:t>
            </a:r>
            <a:r>
              <a:rPr lang="en-US" dirty="0"/>
              <a:t>– Is the effort and resources needed to implement the new technology worth the returns in value – in the reduction of digs?</a:t>
            </a:r>
          </a:p>
          <a:p>
            <a:r>
              <a:rPr lang="en-US" dirty="0"/>
              <a:t>3) Most operators </a:t>
            </a:r>
            <a:r>
              <a:rPr lang="en-US" b="1" dirty="0"/>
              <a:t>do not have the people to build the required framework and communicate the cost benefit</a:t>
            </a:r>
          </a:p>
          <a:p>
            <a:endParaRPr lang="en-US" dirty="0"/>
          </a:p>
          <a:p>
            <a:r>
              <a:rPr lang="en-US" dirty="0"/>
              <a:t>This is the need we are trying to satisfy 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55729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15CCFE-A814-9B41-A27D-CF64A7A3AE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26F0FE-F145-9F33-ABC4-C0B240491E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D7695F-C9DE-CFF2-6909-D43F07231F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Operators take  - Many safety related technical decisions. Input data – that is processed using Eng Models, technologies, processes that lead to integrity decisions which cost operators $$ and resources.</a:t>
            </a:r>
          </a:p>
          <a:p>
            <a:endParaRPr lang="en-US"/>
          </a:p>
          <a:p>
            <a:r>
              <a:rPr lang="en-US"/>
              <a:t>R&amp;D can improve the input data ( like using  hires instead of low res ILI data) and ………..</a:t>
            </a:r>
          </a:p>
          <a:p>
            <a:endParaRPr lang="en-US"/>
          </a:p>
          <a:p>
            <a:r>
              <a:rPr lang="en-US"/>
              <a:t>One of the high budget critical decisions particularly for vintage pipelines is corrosion and crack ILI based dig decisions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F20442-6A4C-B1E2-0F29-B89519AA4E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6384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0">
                <a:solidFill>
                  <a:srgbClr val="707070"/>
                </a:solidFill>
                <a:effectLst/>
                <a:latin typeface="Segoe UI" panose="020B0502040204020203" pitchFamily="34" charset="0"/>
              </a:rPr>
              <a:t> another problem is that we don’t approach our R&amp;D cohesively with a plan to have the results added to a decision tool. FFS tools are ad-hoc and commonly employ different research contractors who pick the software of their choice, sometimes not even producing a usable tool, just demonstrating the capabilities in modeling tools (e.g., Mathcad, Excel).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079639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08788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95863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95642-95BD-FFF6-EA59-52D05207A0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6BC043-06D0-AB7C-DD9B-427813BE14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288474-3527-8D8E-DF9A-35306ECA0B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3871E-3850-834D-0DA3-6CF8C8599FA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D5BB03-A3BB-4422-8B35-B8EB0C671B1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87437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4D2A9-2913-F6BA-585E-82688553C0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F429DE-B726-5777-16CE-1875D4E8B6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B04A13-07DF-E42A-81A5-DD879452F7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660DEC-643C-BAE1-77FB-BC3F3D787B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D5BB03-A3BB-4422-8B35-B8EB0C671B1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4502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2508F7-8FDD-A688-BE33-5F2FC66117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116153-8AFC-92B8-D0B6-E0B07B9F03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7D4DDB-DB9A-2995-29F3-7D8E437AD5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D901A2-91F2-F482-3CE2-56A917C4C8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D5BB03-A3BB-4422-8B35-B8EB0C671B1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35696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776B81-E1A8-9349-A46D-1D25A3048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104AEF-82F3-9D8A-7627-6EE1270863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A23077-ECEB-20A7-0615-9AC0CD1D04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53BAA8-30C7-6D66-1FE7-F154AFA086B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D5BB03-A3BB-4422-8B35-B8EB0C671B1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0183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DC79D-ABAF-37E1-C48A-C2B6A3880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716327-1E77-974A-15E4-515F8D8193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0AFE9D-7064-05C5-2EB2-30DE50451F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FD54CD-5F2E-9840-A846-7C923291F1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D5BB03-A3BB-4422-8B35-B8EB0C671B1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48479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519A3-C663-96A9-C974-6C0D3E6D6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9A4ABA-1811-A468-0BAE-533B8B8FF0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53AFB7-48F4-49F2-ED63-DDEF2683CF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841AD5-F93C-AA48-B33A-8D8E69152D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D5BB03-A3BB-4422-8B35-B8EB0C671B1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96285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81825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56618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60656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Regulatory environment is right</a:t>
            </a:r>
          </a:p>
          <a:p>
            <a:endParaRPr lang="en-US"/>
          </a:p>
          <a:p>
            <a:r>
              <a:rPr lang="en-US"/>
              <a:t>Baker Hughes 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9983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687758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23C46-A5FD-4973-8409-2B7F122DDC9A}" type="slidenum">
              <a:rPr lang="en-US" altLang="en-US" smtClean="0"/>
              <a:pPr/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2565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>
            <a:extLst>
              <a:ext uri="{FF2B5EF4-FFF2-40B4-BE49-F238E27FC236}">
                <a16:creationId xmlns:a16="http://schemas.microsoft.com/office/drawing/2014/main" id="{F29D1605-1364-4350-B04F-EC40945537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"/>
            <a:ext cx="3105509" cy="2857500"/>
          </a:xfrm>
          <a:prstGeom prst="rect">
            <a:avLst/>
          </a:prstGeom>
          <a:solidFill>
            <a:srgbClr val="0655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cs typeface="+mn-cs"/>
            </a:endParaRPr>
          </a:p>
        </p:txBody>
      </p:sp>
      <p:sp>
        <p:nvSpPr>
          <p:cNvPr id="5" name="Rectangle 16">
            <a:extLst>
              <a:ext uri="{FF2B5EF4-FFF2-40B4-BE49-F238E27FC236}">
                <a16:creationId xmlns:a16="http://schemas.microsoft.com/office/drawing/2014/main" id="{3679DD6E-360B-40C8-A8A0-DA1E97C86D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00249"/>
            <a:ext cx="3105509" cy="3513139"/>
          </a:xfrm>
          <a:prstGeom prst="rect">
            <a:avLst/>
          </a:prstGeom>
          <a:gradFill rotWithShape="0">
            <a:gsLst>
              <a:gs pos="0">
                <a:srgbClr val="065590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" t="11206" r="12459"/>
          <a:stretch/>
        </p:blipFill>
        <p:spPr>
          <a:xfrm>
            <a:off x="3006257" y="1"/>
            <a:ext cx="9185745" cy="6873875"/>
          </a:xfrm>
          <a:prstGeom prst="rect">
            <a:avLst/>
          </a:prstGeom>
          <a:ln>
            <a:noFill/>
          </a:ln>
        </p:spPr>
      </p:pic>
      <p:sp>
        <p:nvSpPr>
          <p:cNvPr id="11" name="Rectangle 10"/>
          <p:cNvSpPr/>
          <p:nvPr userDrawn="1"/>
        </p:nvSpPr>
        <p:spPr bwMode="auto">
          <a:xfrm>
            <a:off x="3006260" y="0"/>
            <a:ext cx="9189493" cy="6869876"/>
          </a:xfrm>
          <a:prstGeom prst="rect">
            <a:avLst/>
          </a:prstGeom>
          <a:solidFill>
            <a:srgbClr val="FFFFFF">
              <a:alpha val="69804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8" tIns="45719" rIns="91438" bIns="45719" numCol="1" rtlCol="0" anchor="ctr" anchorCtr="0" compatLnSpc="1">
            <a:prstTxWarp prst="textNoShape">
              <a:avLst/>
            </a:prstTxWarp>
          </a:bodyPr>
          <a:lstStyle/>
          <a:p>
            <a:pPr marL="228594" indent="-228594" defTabSz="914377">
              <a:spcBef>
                <a:spcPct val="20000"/>
              </a:spcBef>
              <a:buFont typeface="Wingdings" pitchFamily="2" charset="2"/>
              <a:buChar char="§"/>
              <a:tabLst>
                <a:tab pos="1600160" algn="l"/>
              </a:tabLst>
            </a:pPr>
            <a:endParaRPr lang="en-US"/>
          </a:p>
        </p:txBody>
      </p:sp>
      <p:sp>
        <p:nvSpPr>
          <p:cNvPr id="6" name="Line 19">
            <a:extLst>
              <a:ext uri="{FF2B5EF4-FFF2-40B4-BE49-F238E27FC236}">
                <a16:creationId xmlns:a16="http://schemas.microsoft.com/office/drawing/2014/main" id="{120D5ED4-9575-4EFC-9773-1D4FD9D685D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484033" y="1585913"/>
            <a:ext cx="8223251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38" tIns="45719" rIns="91438" bIns="45719" anchor="ctr"/>
          <a:lstStyle/>
          <a:p>
            <a:endParaRPr lang="en-US" sz="2000"/>
          </a:p>
        </p:txBody>
      </p:sp>
      <p:sp>
        <p:nvSpPr>
          <p:cNvPr id="8" name="Text Box 23">
            <a:extLst>
              <a:ext uri="{FF2B5EF4-FFF2-40B4-BE49-F238E27FC236}">
                <a16:creationId xmlns:a16="http://schemas.microsoft.com/office/drawing/2014/main" id="{8614358D-3B8B-433D-B7DD-D47FF116B2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5500" y="770357"/>
            <a:ext cx="812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3200" i="1">
                <a:latin typeface="Arial" pitchFamily="34" charset="0"/>
                <a:cs typeface="+mn-cs"/>
              </a:rPr>
              <a:t>Pipeline Research Council International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87056" y="2755301"/>
            <a:ext cx="8318500" cy="914400"/>
          </a:xfrm>
        </p:spPr>
        <p:txBody>
          <a:bodyPr anchor="b" anchorCtr="0"/>
          <a:lstStyle>
            <a:lvl1pPr>
              <a:lnSpc>
                <a:spcPct val="95000"/>
              </a:lnSpc>
              <a:defRPr>
                <a:solidFill>
                  <a:srgbClr val="20386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399756" y="3745900"/>
            <a:ext cx="8305800" cy="609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 b="0" i="1">
                <a:solidFill>
                  <a:srgbClr val="203864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9B29639-E57A-41B1-A32E-DAE56F139EC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66" y="4855931"/>
            <a:ext cx="2149391" cy="157855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493476" y="5303545"/>
            <a:ext cx="5212080" cy="320040"/>
          </a:xfrm>
        </p:spPr>
        <p:txBody>
          <a:bodyPr anchor="ctr" anchorCtr="0"/>
          <a:lstStyle>
            <a:lvl1pPr marL="0" indent="0" algn="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i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i="1" kern="0"/>
              <a:t>Title, Affiliation</a:t>
            </a:r>
            <a:endParaRPr lang="en-US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6493476" y="5785761"/>
            <a:ext cx="5212080" cy="320040"/>
          </a:xfrm>
        </p:spPr>
        <p:txBody>
          <a:bodyPr anchor="ctr" anchorCtr="0"/>
          <a:lstStyle>
            <a:lvl1pPr marL="0" indent="0" algn="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Location</a:t>
            </a:r>
            <a:endParaRPr lang="en-US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2" hasCustomPrompt="1"/>
          </p:nvPr>
        </p:nvSpPr>
        <p:spPr>
          <a:xfrm>
            <a:off x="6493476" y="6099862"/>
            <a:ext cx="5212080" cy="320040"/>
          </a:xfrm>
        </p:spPr>
        <p:txBody>
          <a:bodyPr anchor="ctr" anchorCtr="0"/>
          <a:lstStyle>
            <a:lvl1pPr marL="0" indent="0" algn="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Date</a:t>
            </a:r>
            <a:endParaRPr lang="en-US"/>
          </a:p>
        </p:txBody>
      </p:sp>
      <p:sp>
        <p:nvSpPr>
          <p:cNvPr id="17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6493476" y="4959253"/>
            <a:ext cx="5212080" cy="320040"/>
          </a:xfrm>
        </p:spPr>
        <p:txBody>
          <a:bodyPr anchor="ctr" anchorCtr="0"/>
          <a:lstStyle>
            <a:lvl1pPr marL="0" marR="0" indent="0" algn="r" defTabSz="914400" rtl="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1600160" algn="l"/>
              </a:tabLst>
              <a:defRPr lang="en-US" sz="2000" b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kern="0"/>
              <a:t>Presenter name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45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ing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203864"/>
                </a:solidFill>
              </a:defRPr>
            </a:lvl1pPr>
            <a:lvl2pPr>
              <a:defRPr>
                <a:solidFill>
                  <a:srgbClr val="203864"/>
                </a:solidFill>
              </a:defRPr>
            </a:lvl2pPr>
            <a:lvl3pPr>
              <a:defRPr>
                <a:solidFill>
                  <a:srgbClr val="203864"/>
                </a:solidFill>
              </a:defRPr>
            </a:lvl3pPr>
            <a:lvl4pPr>
              <a:defRPr>
                <a:solidFill>
                  <a:srgbClr val="203864"/>
                </a:solidFill>
              </a:defRPr>
            </a:lvl4pPr>
            <a:lvl5pPr>
              <a:defRPr>
                <a:solidFill>
                  <a:srgbClr val="203864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409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535" y="1498600"/>
            <a:ext cx="5187951" cy="4902200"/>
          </a:xfrm>
        </p:spPr>
        <p:txBody>
          <a:bodyPr/>
          <a:lstStyle>
            <a:lvl1pPr>
              <a:defRPr sz="2400">
                <a:solidFill>
                  <a:srgbClr val="203864"/>
                </a:solidFill>
              </a:defRPr>
            </a:lvl1pPr>
            <a:lvl2pPr>
              <a:defRPr sz="2000">
                <a:solidFill>
                  <a:srgbClr val="203864"/>
                </a:solidFill>
              </a:defRPr>
            </a:lvl2pPr>
            <a:lvl3pPr>
              <a:defRPr sz="1800">
                <a:solidFill>
                  <a:srgbClr val="203864"/>
                </a:solidFill>
              </a:defRPr>
            </a:lvl3pPr>
            <a:lvl4pPr>
              <a:defRPr sz="1800">
                <a:solidFill>
                  <a:srgbClr val="203864"/>
                </a:solidFill>
              </a:defRPr>
            </a:lvl4pPr>
            <a:lvl5pPr>
              <a:defRPr sz="1800">
                <a:solidFill>
                  <a:srgbClr val="203864"/>
                </a:solidFill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1684" y="1498600"/>
            <a:ext cx="5187949" cy="4902200"/>
          </a:xfrm>
        </p:spPr>
        <p:txBody>
          <a:bodyPr/>
          <a:lstStyle>
            <a:lvl1pPr>
              <a:defRPr sz="2400">
                <a:solidFill>
                  <a:srgbClr val="203864"/>
                </a:solidFill>
              </a:defRPr>
            </a:lvl1pPr>
            <a:lvl2pPr>
              <a:defRPr sz="2000">
                <a:solidFill>
                  <a:srgbClr val="203864"/>
                </a:solidFill>
              </a:defRPr>
            </a:lvl2pPr>
            <a:lvl3pPr>
              <a:defRPr sz="1800">
                <a:solidFill>
                  <a:srgbClr val="203864"/>
                </a:solidFill>
              </a:defRPr>
            </a:lvl3pPr>
            <a:lvl4pPr>
              <a:defRPr sz="1800">
                <a:solidFill>
                  <a:srgbClr val="203864"/>
                </a:solidFill>
              </a:defRPr>
            </a:lvl4pPr>
            <a:lvl5pPr>
              <a:defRPr sz="1800">
                <a:solidFill>
                  <a:srgbClr val="203864"/>
                </a:solidFill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0839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5996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880535" y="1498600"/>
            <a:ext cx="10579100" cy="4902200"/>
          </a:xfrm>
        </p:spPr>
        <p:txBody>
          <a:bodyPr/>
          <a:lstStyle>
            <a:lvl1pPr>
              <a:defRPr>
                <a:solidFill>
                  <a:srgbClr val="203864"/>
                </a:solidFill>
              </a:defRPr>
            </a:lvl1pPr>
          </a:lstStyle>
          <a:p>
            <a:pPr lvl="0"/>
            <a:r>
              <a:rPr lang="en-US" noProof="0"/>
              <a:t>Click icon to add table</a:t>
            </a:r>
          </a:p>
        </p:txBody>
      </p:sp>
    </p:spTree>
    <p:extLst>
      <p:ext uri="{BB962C8B-B14F-4D97-AF65-F5344CB8AC3E}">
        <p14:creationId xmlns:p14="http://schemas.microsoft.com/office/powerpoint/2010/main" val="247403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CF7B4C9-3746-499F-8C35-3E7C48C31E07}"/>
              </a:ext>
            </a:extLst>
          </p:cNvPr>
          <p:cNvCxnSpPr/>
          <p:nvPr userDrawn="1"/>
        </p:nvCxnSpPr>
        <p:spPr bwMode="auto">
          <a:xfrm>
            <a:off x="6096000" y="822960"/>
            <a:ext cx="0" cy="5212080"/>
          </a:xfrm>
          <a:prstGeom prst="line">
            <a:avLst/>
          </a:prstGeom>
          <a:ln>
            <a:solidFill>
              <a:srgbClr val="20386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326434" y="2274839"/>
            <a:ext cx="4943249" cy="2308322"/>
          </a:xfrm>
          <a:noFill/>
        </p:spPr>
        <p:txBody>
          <a:bodyPr wrap="square" lIns="91438" tIns="45719" rIns="91438" bIns="45719" rtlCol="0">
            <a:spAutoFit/>
          </a:bodyPr>
          <a:lstStyle>
            <a:lvl1pPr>
              <a:defRPr lang="en-US" sz="4800" kern="1200">
                <a:solidFill>
                  <a:srgbClr val="1F497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pic>
        <p:nvPicPr>
          <p:cNvPr id="2" name="Picture 1" descr="A logo with blue and white letters&#10;&#10;Description automatically generated">
            <a:extLst>
              <a:ext uri="{FF2B5EF4-FFF2-40B4-BE49-F238E27FC236}">
                <a16:creationId xmlns:a16="http://schemas.microsoft.com/office/drawing/2014/main" id="{F2B1EF77-99C5-7C58-9837-98EE079053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97" y="2525267"/>
            <a:ext cx="3614926" cy="1807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97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0423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llout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484303"/>
            <a:ext cx="6815667" cy="4877105"/>
          </a:xfrm>
        </p:spPr>
        <p:txBody>
          <a:bodyPr/>
          <a:lstStyle>
            <a:lvl1pPr marL="228594" indent="-228594">
              <a:buFont typeface="Arial" panose="020B0604020202020204" pitchFamily="34" charset="0"/>
              <a:buChar char="•"/>
              <a:defRPr sz="2800">
                <a:solidFill>
                  <a:srgbClr val="203864"/>
                </a:solidFill>
              </a:defRPr>
            </a:lvl1pPr>
            <a:lvl2pPr marL="628635" indent="-171446">
              <a:buFont typeface="Arial" panose="020B0604020202020204" pitchFamily="34" charset="0"/>
              <a:buChar char="•"/>
              <a:defRPr sz="2400">
                <a:solidFill>
                  <a:srgbClr val="203864"/>
                </a:solidFill>
              </a:defRPr>
            </a:lvl2pPr>
            <a:lvl3pPr>
              <a:defRPr sz="2000">
                <a:solidFill>
                  <a:srgbClr val="203864"/>
                </a:solidFill>
              </a:defRPr>
            </a:lvl3pPr>
            <a:lvl4pPr>
              <a:defRPr sz="1800">
                <a:solidFill>
                  <a:srgbClr val="203864"/>
                </a:solidFill>
              </a:defRPr>
            </a:lvl4pPr>
            <a:lvl5pPr>
              <a:defRPr sz="1800">
                <a:solidFill>
                  <a:srgbClr val="203864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2456352"/>
            <a:ext cx="4011084" cy="3908827"/>
          </a:xfrm>
        </p:spPr>
        <p:txBody>
          <a:bodyPr/>
          <a:lstStyle>
            <a:lvl1pPr marL="0" indent="0">
              <a:buNone/>
              <a:defRPr sz="1500">
                <a:solidFill>
                  <a:srgbClr val="203864"/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1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7922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000" b="1">
                <a:solidFill>
                  <a:srgbClr val="20386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rgbClr val="203864"/>
                </a:solidFill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500">
                <a:solidFill>
                  <a:srgbClr val="203864"/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1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F4F757-5884-4FB7-8AEA-AE45AB0FC5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8" y="169026"/>
            <a:ext cx="1203688" cy="884919"/>
          </a:xfrm>
          <a:prstGeom prst="rect">
            <a:avLst/>
          </a:prstGeom>
        </p:spPr>
      </p:pic>
      <p:sp>
        <p:nvSpPr>
          <p:cNvPr id="6" name="Rectangle 14">
            <a:extLst>
              <a:ext uri="{FF2B5EF4-FFF2-40B4-BE49-F238E27FC236}">
                <a16:creationId xmlns:a16="http://schemas.microsoft.com/office/drawing/2014/main" id="{A1320F58-35A1-436E-8731-5EAE07B9996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87035" y="165100"/>
            <a:ext cx="10088033" cy="304800"/>
          </a:xfrm>
          <a:prstGeom prst="rect">
            <a:avLst/>
          </a:prstGeom>
          <a:gradFill flip="none" rotWithShape="1">
            <a:gsLst>
              <a:gs pos="21000">
                <a:srgbClr val="034EA2">
                  <a:shade val="67500"/>
                  <a:satMod val="115000"/>
                </a:srgbClr>
              </a:gs>
              <a:gs pos="64162">
                <a:srgbClr val="1ABBBD"/>
              </a:gs>
              <a:gs pos="92000">
                <a:schemeClr val="bg1"/>
              </a:gs>
            </a:gsLst>
            <a:lin ang="10800000" scaled="1"/>
            <a:tileRect/>
          </a:gradFill>
          <a:ln>
            <a:noFill/>
          </a:ln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solidFill>
                <a:srgbClr val="203864"/>
              </a:solidFill>
              <a:cs typeface="+mn-cs"/>
            </a:endParaRPr>
          </a:p>
        </p:txBody>
      </p:sp>
      <p:sp>
        <p:nvSpPr>
          <p:cNvPr id="7" name="Rectangle 23">
            <a:extLst>
              <a:ext uri="{FF2B5EF4-FFF2-40B4-BE49-F238E27FC236}">
                <a16:creationId xmlns:a16="http://schemas.microsoft.com/office/drawing/2014/main" id="{7BBC4ED0-ACC1-401A-AA08-82C0FBC8C63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78206" y="210368"/>
            <a:ext cx="1207959" cy="223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>
              <a:lnSpc>
                <a:spcPct val="97000"/>
              </a:lnSpc>
              <a:defRPr/>
            </a:pPr>
            <a:r>
              <a:rPr lang="en-US" altLang="en-US" sz="1500" b="1">
                <a:solidFill>
                  <a:srgbClr val="203864"/>
                </a:solidFill>
                <a:latin typeface="+mn-lt"/>
                <a:cs typeface="+mn-cs"/>
              </a:rPr>
              <a:t>www.prci.org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2024,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73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088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CF7B4C9-3746-499F-8C35-3E7C48C31E07}"/>
              </a:ext>
            </a:extLst>
          </p:cNvPr>
          <p:cNvCxnSpPr/>
          <p:nvPr userDrawn="1"/>
        </p:nvCxnSpPr>
        <p:spPr bwMode="auto">
          <a:xfrm>
            <a:off x="6096000" y="822960"/>
            <a:ext cx="0" cy="5212080"/>
          </a:xfrm>
          <a:prstGeom prst="line">
            <a:avLst/>
          </a:prstGeom>
          <a:ln>
            <a:solidFill>
              <a:srgbClr val="20386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677" y="2833687"/>
            <a:ext cx="3629025" cy="1190625"/>
          </a:xfrm>
          <a:prstGeom prst="rect">
            <a:avLst/>
          </a:prstGeom>
        </p:spPr>
      </p:pic>
      <p:pic>
        <p:nvPicPr>
          <p:cNvPr id="5" name="Picture 4" descr="A logo with blue and white letters&#10;&#10;Description automatically generated">
            <a:extLst>
              <a:ext uri="{FF2B5EF4-FFF2-40B4-BE49-F238E27FC236}">
                <a16:creationId xmlns:a16="http://schemas.microsoft.com/office/drawing/2014/main" id="{7D23BB5B-A4DA-C10D-0485-5FDC67ABB14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97" y="2525267"/>
            <a:ext cx="3614926" cy="1807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23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CF7B4C9-3746-499F-8C35-3E7C48C31E07}"/>
              </a:ext>
            </a:extLst>
          </p:cNvPr>
          <p:cNvCxnSpPr/>
          <p:nvPr userDrawn="1"/>
        </p:nvCxnSpPr>
        <p:spPr bwMode="auto">
          <a:xfrm>
            <a:off x="6096000" y="822960"/>
            <a:ext cx="0" cy="5212080"/>
          </a:xfrm>
          <a:prstGeom prst="line">
            <a:avLst/>
          </a:prstGeom>
          <a:ln>
            <a:solidFill>
              <a:srgbClr val="203864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899564" y="4054507"/>
            <a:ext cx="4381995" cy="320040"/>
          </a:xfrm>
        </p:spPr>
        <p:txBody>
          <a:bodyPr anchor="ctr" anchorCtr="0"/>
          <a:lstStyle>
            <a:lvl1pPr marL="0" indent="0" algn="ct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i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i="1" kern="0"/>
              <a:t>Title, Affiliation</a:t>
            </a:r>
            <a:endParaRPr lang="en-US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6899564" y="3667085"/>
            <a:ext cx="4381995" cy="320040"/>
          </a:xfrm>
        </p:spPr>
        <p:txBody>
          <a:bodyPr anchor="ctr" anchorCtr="0"/>
          <a:lstStyle>
            <a:lvl1pPr marL="0" marR="0" indent="0" algn="ctr" defTabSz="914400" rtl="0" eaLnBrk="0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1600160" algn="l"/>
              </a:tabLst>
              <a:defRPr lang="en-US" sz="2000" b="1" kern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kern="0"/>
              <a:t>Presenter name</a:t>
            </a:r>
            <a:endParaRPr lang="en-US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6899563" y="5062399"/>
            <a:ext cx="4381995" cy="320040"/>
          </a:xfrm>
        </p:spPr>
        <p:txBody>
          <a:bodyPr anchor="ctr" anchorCtr="0"/>
          <a:lstStyle>
            <a:lvl1pPr marL="0" indent="0" algn="ct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kern="0" baseline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Phone Number</a:t>
            </a:r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6899563" y="4623953"/>
            <a:ext cx="4381995" cy="320040"/>
          </a:xfrm>
        </p:spPr>
        <p:txBody>
          <a:bodyPr anchor="ctr" anchorCtr="0"/>
          <a:lstStyle>
            <a:lvl1pPr marL="0" indent="0" algn="ctr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None/>
              <a:defRPr lang="en-US" sz="2000" b="0" kern="0" baseline="0" smtClean="0">
                <a:solidFill>
                  <a:srgbClr val="203864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</a:t>
            </a:r>
            <a:r>
              <a:rPr lang="en-US" sz="2000" b="0" kern="0"/>
              <a:t>Email Address</a:t>
            </a:r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076" y="2530644"/>
            <a:ext cx="3624716" cy="20281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E250C1-FB10-6482-2F15-6F77AD95C05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253" y="1605976"/>
            <a:ext cx="3698671" cy="184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37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B82EC15-90F7-ACD8-1A73-74EA334022E9}"/>
              </a:ext>
            </a:extLst>
          </p:cNvPr>
          <p:cNvSpPr/>
          <p:nvPr userDrawn="1"/>
        </p:nvSpPr>
        <p:spPr bwMode="auto">
          <a:xfrm>
            <a:off x="152400" y="137160"/>
            <a:ext cx="11887200" cy="6583680"/>
          </a:xfrm>
          <a:prstGeom prst="rect">
            <a:avLst/>
          </a:prstGeom>
          <a:solidFill>
            <a:srgbClr val="BDFEFF">
              <a:alpha val="25098"/>
            </a:srgbClr>
          </a:solidFill>
          <a:ln w="28575" cap="flat" cmpd="sng" algn="ctr">
            <a:solidFill>
              <a:srgbClr val="00B3B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1600200" algn="l"/>
              </a:tabLst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 Narrow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2F1219-1461-6940-330D-8EE8559CA1CC}"/>
              </a:ext>
            </a:extLst>
          </p:cNvPr>
          <p:cNvSpPr/>
          <p:nvPr userDrawn="1"/>
        </p:nvSpPr>
        <p:spPr bwMode="auto">
          <a:xfrm>
            <a:off x="304800" y="289560"/>
            <a:ext cx="11612880" cy="6309360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rgbClr val="00B3B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1600200" algn="l"/>
              </a:tabLst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 Narrow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642" y="2591604"/>
            <a:ext cx="3624716" cy="20281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E250C1-FB10-6482-2F15-6F77AD95C05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291" y="5634260"/>
            <a:ext cx="2051239" cy="102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11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67E9F3C-4AE7-4D02-A4AA-70A16E4999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108200" y="620713"/>
            <a:ext cx="985731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9A1B923-938C-46EF-B150-0377D88F0C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0535" y="1498600"/>
            <a:ext cx="10579100" cy="490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14">
            <a:extLst>
              <a:ext uri="{FF2B5EF4-FFF2-40B4-BE49-F238E27FC236}">
                <a16:creationId xmlns:a16="http://schemas.microsoft.com/office/drawing/2014/main" id="{A1320F58-35A1-436E-8731-5EAE07B99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7035" y="165100"/>
            <a:ext cx="10088033" cy="304800"/>
          </a:xfrm>
          <a:prstGeom prst="rect">
            <a:avLst/>
          </a:prstGeom>
          <a:gradFill flip="none" rotWithShape="1">
            <a:gsLst>
              <a:gs pos="21000">
                <a:srgbClr val="034EA2">
                  <a:shade val="67500"/>
                  <a:satMod val="115000"/>
                </a:srgbClr>
              </a:gs>
              <a:gs pos="64162">
                <a:srgbClr val="1ABBBD"/>
              </a:gs>
              <a:gs pos="92000">
                <a:schemeClr val="bg1"/>
              </a:gs>
            </a:gsLst>
            <a:lin ang="10800000" scaled="1"/>
            <a:tileRect/>
          </a:gradFill>
          <a:ln>
            <a:noFill/>
          </a:ln>
        </p:spPr>
        <p:txBody>
          <a:bodyPr wrap="none" lIns="91438" tIns="45719" rIns="91438" bIns="45719" anchor="ctr"/>
          <a:lstStyle>
            <a:lvl1pPr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/>
            </a:pPr>
            <a:endParaRPr lang="en-US" altLang="en-US" sz="2000">
              <a:cs typeface="+mn-cs"/>
            </a:endParaRPr>
          </a:p>
        </p:txBody>
      </p:sp>
      <p:sp>
        <p:nvSpPr>
          <p:cNvPr id="1029" name="Rectangle 15">
            <a:extLst>
              <a:ext uri="{FF2B5EF4-FFF2-40B4-BE49-F238E27FC236}">
                <a16:creationId xmlns:a16="http://schemas.microsoft.com/office/drawing/2014/main" id="{1412AA5D-EBE2-4A3A-9E08-2D7A329D00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267" y="1164527"/>
            <a:ext cx="171522" cy="16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 defTabSz="893763" eaLnBrk="0" hangingPunct="0"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7000"/>
              </a:lnSpc>
            </a:pPr>
            <a:fld id="{072B1A42-C524-4B61-888C-99148CDE1BB2}" type="slidenum">
              <a:rPr lang="en-US" altLang="en-US" sz="1100">
                <a:latin typeface="Arial" panose="020B0604020202020204" pitchFamily="34" charset="0"/>
              </a:rPr>
              <a:pPr>
                <a:lnSpc>
                  <a:spcPct val="97000"/>
                </a:lnSpc>
              </a:pPr>
              <a:t>‹#›</a:t>
            </a:fld>
            <a:endParaRPr lang="en-US" altLang="en-US" sz="1100">
              <a:latin typeface="Arial" panose="020B0604020202020204" pitchFamily="34" charset="0"/>
            </a:endParaRPr>
          </a:p>
        </p:txBody>
      </p:sp>
      <p:sp>
        <p:nvSpPr>
          <p:cNvPr id="1030" name="Line 16">
            <a:extLst>
              <a:ext uri="{FF2B5EF4-FFF2-40B4-BE49-F238E27FC236}">
                <a16:creationId xmlns:a16="http://schemas.microsoft.com/office/drawing/2014/main" id="{2B51F93E-77DC-4501-860A-191F995AC1A7}"/>
              </a:ext>
            </a:extLst>
          </p:cNvPr>
          <p:cNvSpPr>
            <a:spLocks noChangeShapeType="1"/>
          </p:cNvSpPr>
          <p:nvPr/>
        </p:nvSpPr>
        <p:spPr bwMode="auto">
          <a:xfrm>
            <a:off x="169335" y="1366839"/>
            <a:ext cx="11914717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38" tIns="45719" rIns="91438" bIns="45719" anchor="ctr"/>
          <a:lstStyle/>
          <a:p>
            <a:endParaRPr lang="en-US" sz="2000"/>
          </a:p>
        </p:txBody>
      </p:sp>
      <p:sp>
        <p:nvSpPr>
          <p:cNvPr id="1032" name="Rectangle 23">
            <a:extLst>
              <a:ext uri="{FF2B5EF4-FFF2-40B4-BE49-F238E27FC236}">
                <a16:creationId xmlns:a16="http://schemas.microsoft.com/office/drawing/2014/main" id="{7BBC4ED0-ACC1-401A-AA08-82C0FBC8C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78206" y="210368"/>
            <a:ext cx="1207959" cy="223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3pPr>
            <a:lvl4pPr marL="16002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4pPr>
            <a:lvl5pPr marL="2057400" indent="-228600" defTabSz="893763" eaLnBrk="0" hangingPunct="0">
              <a:defRPr sz="2000" b="1">
                <a:solidFill>
                  <a:schemeClr val="tx2"/>
                </a:solidFill>
                <a:latin typeface="Arial Narrow" pitchFamily="34" charset="0"/>
              </a:defRPr>
            </a:lvl5pPr>
            <a:lvl6pPr marL="25146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6pPr>
            <a:lvl7pPr marL="29718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7pPr>
            <a:lvl8pPr marL="34290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8pPr>
            <a:lvl9pPr marL="3886200" indent="-228600" defTabSz="8937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pPr>
              <a:lnSpc>
                <a:spcPct val="97000"/>
              </a:lnSpc>
              <a:defRPr/>
            </a:pPr>
            <a:r>
              <a:rPr lang="en-US" altLang="en-US" sz="1500" b="1">
                <a:solidFill>
                  <a:schemeClr val="bg1"/>
                </a:solidFill>
                <a:latin typeface="+mn-lt"/>
                <a:cs typeface="+mn-cs"/>
              </a:rPr>
              <a:t>www.prci.org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F4F757-5884-4FB7-8AEA-AE45AB0FC5A5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8" y="169026"/>
            <a:ext cx="1203688" cy="88491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fld id="{8FA8C7BD-E707-45C6-8E13-739D61FA9136}" type="datetimeyyyy">
              <a:rPr lang="en-US" sz="900" b="0" baseline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</a:t>
            </a:fld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11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811" r:id="rId1"/>
    <p:sldLayoutId id="2147487792" r:id="rId2"/>
    <p:sldLayoutId id="2147487794" r:id="rId3"/>
    <p:sldLayoutId id="2147487796" r:id="rId4"/>
    <p:sldLayoutId id="2147487802" r:id="rId5"/>
    <p:sldLayoutId id="2147487812" r:id="rId6"/>
    <p:sldLayoutId id="2147487795" r:id="rId7"/>
    <p:sldLayoutId id="2147487798" r:id="rId8"/>
    <p:sldLayoutId id="2147487803" r:id="rId9"/>
    <p:sldLayoutId id="2147487806" r:id="rId10"/>
    <p:sldLayoutId id="2147487814" r:id="rId11"/>
    <p:sldLayoutId id="2147487813" r:id="rId12"/>
    <p:sldLayoutId id="2147487815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5pPr>
      <a:lvl6pPr marL="457189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377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566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754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225425" indent="-22542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2400" b="1">
          <a:solidFill>
            <a:srgbClr val="1F497D"/>
          </a:solidFill>
          <a:latin typeface="+mn-lt"/>
          <a:ea typeface="+mn-ea"/>
          <a:cs typeface="+mn-cs"/>
        </a:defRPr>
      </a:lvl1pPr>
      <a:lvl2pPr marL="628650" indent="-173038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2000">
          <a:solidFill>
            <a:srgbClr val="1F497D"/>
          </a:solidFill>
          <a:latin typeface="+mn-lt"/>
        </a:defRPr>
      </a:lvl2pPr>
      <a:lvl3pPr marL="914400" indent="-173038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1800" i="0">
          <a:solidFill>
            <a:srgbClr val="1F497D"/>
          </a:solidFill>
          <a:latin typeface="+mn-lt"/>
        </a:defRPr>
      </a:lvl3pPr>
      <a:lvl4pPr marL="1258888" indent="-17462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>
          <a:tab pos="1600160" algn="l"/>
        </a:tabLst>
        <a:defRPr sz="1600" i="0">
          <a:solidFill>
            <a:srgbClr val="1F497D"/>
          </a:solidFill>
          <a:latin typeface="+mn-lt"/>
        </a:defRPr>
      </a:lvl4pPr>
      <a:lvl5pPr marL="1543050" indent="-115888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tabLst/>
        <a:defRPr sz="1400" i="0">
          <a:solidFill>
            <a:srgbClr val="1F497D"/>
          </a:solidFill>
          <a:latin typeface="+mn-lt"/>
        </a:defRPr>
      </a:lvl5pPr>
      <a:lvl6pPr marL="2057349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6pPr>
      <a:lvl7pPr marL="2514537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7pPr>
      <a:lvl8pPr marL="2971726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8pPr>
      <a:lvl9pPr marL="3428914" indent="-171446" algn="l" rtl="0" eaLnBrk="1" fontAlgn="base" hangingPunct="1">
        <a:spcBef>
          <a:spcPct val="20000"/>
        </a:spcBef>
        <a:spcAft>
          <a:spcPct val="0"/>
        </a:spcAft>
        <a:buChar char="»"/>
        <a:tabLst>
          <a:tab pos="1600160" algn="l"/>
        </a:tabLst>
        <a:defRPr sz="1200" i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emf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R&amp;D-Based Decision Optimizer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US" dirty="0"/>
              <a:t>Executive Assembly Meeting</a:t>
            </a:r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Executive Director, Knowledge Transfer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Oct 22, 2025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Shahani Kariyawasam, Ph.D., P.Eng.</a:t>
            </a: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1BD91D9B-7745-AE58-7250-B4EE325EFE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93476" y="5785761"/>
            <a:ext cx="5212080" cy="32004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Nashville</a:t>
            </a:r>
          </a:p>
        </p:txBody>
      </p:sp>
    </p:spTree>
    <p:extLst>
      <p:ext uri="{BB962C8B-B14F-4D97-AF65-F5344CB8AC3E}">
        <p14:creationId xmlns:p14="http://schemas.microsoft.com/office/powerpoint/2010/main" val="337087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86D00-1C19-63F7-7F19-8D271BCE9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F4FEA758-6ABC-F428-4153-DA8B2E31AE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251120"/>
              </p:ext>
            </p:extLst>
          </p:nvPr>
        </p:nvGraphicFramePr>
        <p:xfrm>
          <a:off x="609600" y="1465178"/>
          <a:ext cx="11161986" cy="4724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61986">
                  <a:extLst>
                    <a:ext uri="{9D8B030D-6E8A-4147-A177-3AD203B41FA5}">
                      <a16:colId xmlns:a16="http://schemas.microsoft.com/office/drawing/2014/main" val="1075997110"/>
                    </a:ext>
                  </a:extLst>
                </a:gridCol>
              </a:tblGrid>
              <a:tr h="656746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>
                          <a:solidFill>
                            <a:schemeClr val="bg1"/>
                          </a:solidFill>
                          <a:latin typeface="Arial"/>
                        </a:rPr>
                        <a:t>Effect of R&amp;D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3382660029"/>
                  </a:ext>
                </a:extLst>
              </a:tr>
              <a:tr h="1342340">
                <a:tc>
                  <a:txBody>
                    <a:bodyPr/>
                    <a:lstStyle/>
                    <a:p>
                      <a:pPr marL="0" marR="0" lvl="0" indent="0" algn="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rgbClr val="1F497D"/>
                          </a:solidFill>
                          <a:latin typeface="Arial" panose="020B0604020202020204" pitchFamily="34" charset="0"/>
                        </a:rPr>
                        <a:t>Improve Input with better technologies </a:t>
                      </a:r>
                    </a:p>
                    <a:p>
                      <a:pPr marL="0" marR="0" lvl="0" indent="0" algn="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rgbClr val="1F497D"/>
                          </a:solidFill>
                          <a:latin typeface="Arial" panose="020B0604020202020204" pitchFamily="34" charset="0"/>
                        </a:rPr>
                        <a:t>(E.g., high resolution vs low resolution ILI) </a:t>
                      </a:r>
                    </a:p>
                  </a:txBody>
                  <a:tcPr marR="457200" anchor="ctr"/>
                </a:tc>
                <a:extLst>
                  <a:ext uri="{0D108BD9-81ED-4DB2-BD59-A6C34878D82A}">
                    <a16:rowId xmlns:a16="http://schemas.microsoft.com/office/drawing/2014/main" val="2034993110"/>
                  </a:ext>
                </a:extLst>
              </a:tr>
              <a:tr h="1650124">
                <a:tc>
                  <a:txBody>
                    <a:bodyPr/>
                    <a:lstStyle/>
                    <a:p>
                      <a:pPr marL="0" marR="0" lvl="0" indent="0" algn="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rgbClr val="1F497D"/>
                          </a:solidFill>
                          <a:latin typeface="Arial"/>
                        </a:rPr>
                        <a:t>Continuously improve engineering models, </a:t>
                      </a:r>
                    </a:p>
                    <a:p>
                      <a:pPr marL="0" marR="0" lvl="0" indent="0" algn="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rgbClr val="1F497D"/>
                          </a:solidFill>
                          <a:latin typeface="Arial" panose="020B0604020202020204" pitchFamily="34" charset="0"/>
                        </a:rPr>
                        <a:t>technologies, and processes</a:t>
                      </a:r>
                    </a:p>
                    <a:p>
                      <a:pPr marL="0" marR="0" lvl="0" indent="0" algn="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rgbClr val="1F497D"/>
                          </a:solidFill>
                          <a:latin typeface="Arial" panose="020B0604020202020204" pitchFamily="34" charset="0"/>
                        </a:rPr>
                        <a:t>(E.g., ILI error representation, corrosion growth process,</a:t>
                      </a:r>
                    </a:p>
                    <a:p>
                      <a:pPr marL="0" marR="0" lvl="0" indent="0" algn="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>
                          <a:solidFill>
                            <a:srgbClr val="1F497D"/>
                          </a:solidFill>
                          <a:latin typeface="Arial" panose="020B0604020202020204" pitchFamily="34" charset="0"/>
                        </a:rPr>
                        <a:t> assessment model, etc) </a:t>
                      </a:r>
                    </a:p>
                  </a:txBody>
                  <a:tcPr marR="457200" anchor="ctr"/>
                </a:tc>
                <a:extLst>
                  <a:ext uri="{0D108BD9-81ED-4DB2-BD59-A6C34878D82A}">
                    <a16:rowId xmlns:a16="http://schemas.microsoft.com/office/drawing/2014/main" val="2456065133"/>
                  </a:ext>
                </a:extLst>
              </a:tr>
              <a:tr h="1075398">
                <a:tc>
                  <a:txBody>
                    <a:bodyPr/>
                    <a:lstStyle/>
                    <a:p>
                      <a:pPr marL="0" marR="0" lvl="0" indent="0" algn="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>
                          <a:solidFill>
                            <a:srgbClr val="1F497D"/>
                          </a:solidFill>
                          <a:latin typeface="Arial" panose="020B0604020202020204" pitchFamily="34" charset="0"/>
                        </a:rPr>
                        <a:t>Ensure safety and reduce unnecessary actions, </a:t>
                      </a:r>
                    </a:p>
                    <a:p>
                      <a:pPr marL="0" marR="0" lvl="0" indent="0" algn="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>
                          <a:solidFill>
                            <a:srgbClr val="1F497D"/>
                          </a:solidFill>
                          <a:latin typeface="Arial" panose="020B0604020202020204" pitchFamily="34" charset="0"/>
                        </a:rPr>
                        <a:t>resource allocation - $$, time</a:t>
                      </a:r>
                    </a:p>
                    <a:p>
                      <a:pPr marL="0" marR="0" lvl="0" indent="0" algn="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>
                          <a:solidFill>
                            <a:srgbClr val="1F497D"/>
                          </a:solidFill>
                          <a:latin typeface="Arial" panose="020B0604020202020204" pitchFamily="34" charset="0"/>
                        </a:rPr>
                        <a:t>(E.g., number of digs, number of failures) </a:t>
                      </a:r>
                    </a:p>
                  </a:txBody>
                  <a:tcPr marR="457200" anchor="ctr"/>
                </a:tc>
                <a:extLst>
                  <a:ext uri="{0D108BD9-81ED-4DB2-BD59-A6C34878D82A}">
                    <a16:rowId xmlns:a16="http://schemas.microsoft.com/office/drawing/2014/main" val="934239801"/>
                  </a:ext>
                </a:extLst>
              </a:tr>
            </a:tbl>
          </a:graphicData>
        </a:graphic>
      </p:graphicFrame>
      <p:grpSp>
        <p:nvGrpSpPr>
          <p:cNvPr id="23" name="Group 22">
            <a:extLst>
              <a:ext uri="{FF2B5EF4-FFF2-40B4-BE49-F238E27FC236}">
                <a16:creationId xmlns:a16="http://schemas.microsoft.com/office/drawing/2014/main" id="{6223AD11-E387-926F-1674-50C4777AED19}"/>
              </a:ext>
            </a:extLst>
          </p:cNvPr>
          <p:cNvGrpSpPr/>
          <p:nvPr/>
        </p:nvGrpSpPr>
        <p:grpSpPr>
          <a:xfrm>
            <a:off x="931861" y="2344424"/>
            <a:ext cx="3368565" cy="3788212"/>
            <a:chOff x="1171904" y="2207075"/>
            <a:chExt cx="3368565" cy="3788212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53A0DAB0-F863-B3E8-B870-9AE366ED1CE6}"/>
                </a:ext>
              </a:extLst>
            </p:cNvPr>
            <p:cNvSpPr/>
            <p:nvPr/>
          </p:nvSpPr>
          <p:spPr bwMode="auto">
            <a:xfrm>
              <a:off x="1592318" y="4201783"/>
              <a:ext cx="2511972" cy="456927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228600" marR="0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>
                  <a:tab pos="1600200" algn="l"/>
                </a:tabLst>
              </a:pPr>
              <a:endParaRPr kumimoji="0" lang="en-US" sz="1800" b="1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</a:endParaRPr>
            </a:p>
          </p:txBody>
        </p:sp>
        <p:sp>
          <p:nvSpPr>
            <p:cNvPr id="10" name="Rectangle: Top Corners Snipped 9">
              <a:extLst>
                <a:ext uri="{FF2B5EF4-FFF2-40B4-BE49-F238E27FC236}">
                  <a16:creationId xmlns:a16="http://schemas.microsoft.com/office/drawing/2014/main" id="{3D8E0A42-D245-7803-ADB8-42EF7681EBA0}"/>
                </a:ext>
              </a:extLst>
            </p:cNvPr>
            <p:cNvSpPr/>
            <p:nvPr/>
          </p:nvSpPr>
          <p:spPr bwMode="auto">
            <a:xfrm flipV="1">
              <a:off x="1171904" y="3628558"/>
              <a:ext cx="3363310" cy="819944"/>
            </a:xfrm>
            <a:prstGeom prst="snip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228600" marR="0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>
                  <a:tab pos="1600200" algn="l"/>
                </a:tabLst>
              </a:pPr>
              <a:endParaRPr kumimoji="0" lang="en-US" sz="1800" b="1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</a:endParaRPr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F9E1210-8BB9-C75F-65C0-37CF6FAB68CB}"/>
                </a:ext>
              </a:extLst>
            </p:cNvPr>
            <p:cNvSpPr/>
            <p:nvPr/>
          </p:nvSpPr>
          <p:spPr bwMode="auto">
            <a:xfrm>
              <a:off x="1171904" y="3429000"/>
              <a:ext cx="3363310" cy="367862"/>
            </a:xfrm>
            <a:prstGeom prst="ellipse">
              <a:avLst/>
            </a:prstGeom>
            <a:gradFill flip="none" rotWithShape="1">
              <a:gsLst>
                <a:gs pos="88000">
                  <a:schemeClr val="accent2">
                    <a:lumMod val="50000"/>
                  </a:schemeClr>
                </a:gs>
                <a:gs pos="63000">
                  <a:schemeClr val="accent2">
                    <a:lumMod val="75000"/>
                  </a:schemeClr>
                </a:gs>
                <a:gs pos="31000">
                  <a:srgbClr val="00A4A8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228600" marR="0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>
                  <a:tab pos="1600200" algn="l"/>
                </a:tabLst>
              </a:pPr>
              <a:endParaRPr kumimoji="0" lang="en-US" sz="1800" b="1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2C0A211-997F-0FD3-ED0E-F86AEAFCDAB7}"/>
                </a:ext>
              </a:extLst>
            </p:cNvPr>
            <p:cNvSpPr/>
            <p:nvPr/>
          </p:nvSpPr>
          <p:spPr bwMode="auto">
            <a:xfrm>
              <a:off x="1928647" y="2207075"/>
              <a:ext cx="1965434" cy="773385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tabLst>
                  <a:tab pos="1600200" algn="l"/>
                </a:tabLst>
              </a:pPr>
              <a:r>
                <a:rPr kumimoji="0" lang="en-US" sz="18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Input Data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299E393-EC60-4462-AA4D-B2AD14CD033F}"/>
                </a:ext>
              </a:extLst>
            </p:cNvPr>
            <p:cNvSpPr txBox="1"/>
            <p:nvPr/>
          </p:nvSpPr>
          <p:spPr>
            <a:xfrm>
              <a:off x="1769874" y="3747864"/>
              <a:ext cx="23775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800">
                  <a:solidFill>
                    <a:schemeClr val="bg1"/>
                  </a:solidFill>
                  <a:latin typeface="+mj-lt"/>
                </a:rPr>
                <a:t>Engineering Models</a:t>
              </a:r>
            </a:p>
            <a:p>
              <a:pPr algn="ctr"/>
              <a:r>
                <a:rPr lang="en-US" sz="1800">
                  <a:solidFill>
                    <a:schemeClr val="bg1"/>
                  </a:solidFill>
                  <a:latin typeface="+mj-lt"/>
                </a:rPr>
                <a:t>Technologies</a:t>
              </a:r>
            </a:p>
            <a:p>
              <a:pPr algn="ctr"/>
              <a:r>
                <a:rPr lang="en-US" sz="1800">
                  <a:solidFill>
                    <a:schemeClr val="bg1"/>
                  </a:solidFill>
                  <a:latin typeface="+mj-lt"/>
                </a:rPr>
                <a:t>Processes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CB7C82C2-EE17-3CE3-9C27-BD69798B694A}"/>
                </a:ext>
              </a:extLst>
            </p:cNvPr>
            <p:cNvSpPr/>
            <p:nvPr/>
          </p:nvSpPr>
          <p:spPr bwMode="auto">
            <a:xfrm>
              <a:off x="1282260" y="5160317"/>
              <a:ext cx="3258209" cy="83497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tabLst>
                  <a:tab pos="1600200" algn="l"/>
                </a:tabLst>
              </a:pPr>
              <a:r>
                <a:rPr kumimoji="0" lang="en-US" sz="18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+mj-lt"/>
                </a:rPr>
                <a:t>Integrity Decisions ($$, Resources)</a:t>
              </a: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65C1C99A-59DA-1DE8-FAF6-03AA85681D42}"/>
                </a:ext>
              </a:extLst>
            </p:cNvPr>
            <p:cNvSpPr/>
            <p:nvPr/>
          </p:nvSpPr>
          <p:spPr bwMode="auto">
            <a:xfrm>
              <a:off x="2722179" y="3048470"/>
              <a:ext cx="472966" cy="338490"/>
            </a:xfrm>
            <a:prstGeom prst="downArrow">
              <a:avLst/>
            </a:prstGeom>
            <a:solidFill>
              <a:schemeClr val="accent4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228600" marR="0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>
                  <a:tab pos="1600200" algn="l"/>
                </a:tabLst>
              </a:pPr>
              <a:endParaRPr kumimoji="0" lang="en-US" sz="1800" b="1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9F29FC36-1838-6012-7C5E-29E747D0FD7B}"/>
                </a:ext>
              </a:extLst>
            </p:cNvPr>
            <p:cNvSpPr/>
            <p:nvPr/>
          </p:nvSpPr>
          <p:spPr bwMode="auto">
            <a:xfrm>
              <a:off x="2727435" y="4766911"/>
              <a:ext cx="472966" cy="338490"/>
            </a:xfrm>
            <a:prstGeom prst="downArrow">
              <a:avLst/>
            </a:prstGeom>
            <a:solidFill>
              <a:schemeClr val="accent4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228600" marR="0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>
                  <a:tab pos="1600200" algn="l"/>
                </a:tabLst>
              </a:pPr>
              <a:endParaRPr kumimoji="0" lang="en-US" sz="1800" b="1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</a:endParaRPr>
            </a:p>
          </p:txBody>
        </p:sp>
      </p:grpSp>
      <p:sp>
        <p:nvSpPr>
          <p:cNvPr id="2" name="Arrow: Down 1">
            <a:extLst>
              <a:ext uri="{FF2B5EF4-FFF2-40B4-BE49-F238E27FC236}">
                <a16:creationId xmlns:a16="http://schemas.microsoft.com/office/drawing/2014/main" id="{7D8712A4-7CAD-2706-BFEE-D572C7DC50E3}"/>
              </a:ext>
            </a:extLst>
          </p:cNvPr>
          <p:cNvSpPr/>
          <p:nvPr/>
        </p:nvSpPr>
        <p:spPr bwMode="auto">
          <a:xfrm>
            <a:off x="8997131" y="4904260"/>
            <a:ext cx="472966" cy="338490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1600200" algn="l"/>
              </a:tabLst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 Narrow" pitchFamily="34" charset="0"/>
            </a:endParaRP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47657F92-5E50-958F-9073-860FA127B2DB}"/>
              </a:ext>
            </a:extLst>
          </p:cNvPr>
          <p:cNvSpPr/>
          <p:nvPr/>
        </p:nvSpPr>
        <p:spPr bwMode="auto">
          <a:xfrm>
            <a:off x="8997131" y="3188069"/>
            <a:ext cx="472966" cy="338490"/>
          </a:xfrm>
          <a:prstGeom prst="downArrow">
            <a:avLst/>
          </a:pr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1600200" algn="l"/>
              </a:tabLst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 Narrow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4394AC-0359-A52C-7C90-183A40C1939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598296"/>
            <a:ext cx="12192001" cy="569871"/>
          </a:xfrm>
          <a:prstGeom prst="rect">
            <a:avLst/>
          </a:prstGeom>
          <a:gradFill>
            <a:gsLst>
              <a:gs pos="88000">
                <a:srgbClr val="1F497D">
                  <a:alpha val="55000"/>
                </a:srgbClr>
              </a:gs>
              <a:gs pos="75000">
                <a:srgbClr val="0081B5"/>
              </a:gs>
              <a:gs pos="27000">
                <a:schemeClr val="bg1"/>
              </a:gs>
            </a:gsLst>
            <a:lin ang="0" scaled="0"/>
          </a:gradFill>
        </p:spPr>
        <p:txBody>
          <a:bodyPr wrap="square" lIns="91438" tIns="45719" rIns="91438" bIns="45719" rtlCol="0" anchor="ctr" anchorCtr="0">
            <a:noAutofit/>
          </a:bodyPr>
          <a:lstStyle>
            <a:defPPr>
              <a:defRPr lang="en-US"/>
            </a:defPPr>
            <a:lvl1pPr lvl="0" algn="ctr"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173288" lvl="0" algn="l">
              <a:defRPr/>
            </a:pPr>
            <a:r>
              <a:rPr lang="en-US" sz="2800">
                <a:solidFill>
                  <a:prstClr val="black"/>
                </a:solidFill>
              </a:rPr>
              <a:t>Value of R&amp;D in Safety Decisions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10D74E-1E98-69EB-D1BD-58372117D4F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5" y="149235"/>
            <a:ext cx="1222905" cy="898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BCC1C7A-E6CC-F7BD-3ECE-00560260B2C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2025, Pipeline Research Council International</a:t>
            </a:r>
            <a:endParaRPr lang="en-US" sz="900" b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7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EE4BD-BD8F-34D0-8768-2D28D9411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are Valuable Improvements Not Always Adopted?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839C9F7-ED4A-EA26-73EE-BFB909165E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5525829"/>
              </p:ext>
            </p:extLst>
          </p:nvPr>
        </p:nvGraphicFramePr>
        <p:xfrm>
          <a:off x="245263" y="1744663"/>
          <a:ext cx="11720254" cy="385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74817">
                  <a:extLst>
                    <a:ext uri="{9D8B030D-6E8A-4147-A177-3AD203B41FA5}">
                      <a16:colId xmlns:a16="http://schemas.microsoft.com/office/drawing/2014/main" val="3984918777"/>
                    </a:ext>
                  </a:extLst>
                </a:gridCol>
                <a:gridCol w="6245437">
                  <a:extLst>
                    <a:ext uri="{9D8B030D-6E8A-4147-A177-3AD203B41FA5}">
                      <a16:colId xmlns:a16="http://schemas.microsoft.com/office/drawing/2014/main" val="264692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Issues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Solution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33406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>
                          <a:solidFill>
                            <a:srgbClr val="203864"/>
                          </a:solidFill>
                        </a:rPr>
                        <a:t>R&amp;D address </a:t>
                      </a:r>
                      <a:r>
                        <a:rPr lang="en-US" sz="1800" b="1">
                          <a:solidFill>
                            <a:srgbClr val="203864"/>
                          </a:solidFill>
                        </a:rPr>
                        <a:t>components </a:t>
                      </a:r>
                      <a:r>
                        <a:rPr lang="en-US" sz="1800">
                          <a:solidFill>
                            <a:srgbClr val="203864"/>
                          </a:solidFill>
                        </a:rPr>
                        <a:t>of the</a:t>
                      </a:r>
                      <a:br>
                        <a:rPr lang="en-US" sz="1800">
                          <a:solidFill>
                            <a:srgbClr val="203864"/>
                          </a:solidFill>
                        </a:rPr>
                      </a:br>
                      <a:r>
                        <a:rPr lang="en-US" sz="1800">
                          <a:solidFill>
                            <a:srgbClr val="203864"/>
                          </a:solidFill>
                        </a:rPr>
                        <a:t>decision-making system. Operators lack </a:t>
                      </a:r>
                      <a:r>
                        <a:rPr lang="en-US" sz="1800" b="1">
                          <a:solidFill>
                            <a:srgbClr val="203864"/>
                          </a:solidFill>
                        </a:rPr>
                        <a:t>Systems/Framework </a:t>
                      </a:r>
                      <a:r>
                        <a:rPr lang="en-US" sz="1800">
                          <a:solidFill>
                            <a:srgbClr val="203864"/>
                          </a:solidFill>
                        </a:rPr>
                        <a:t>to receive R&amp;D.</a:t>
                      </a:r>
                    </a:p>
                  </a:txBody>
                  <a:tcPr marL="274320" marR="274320" marT="91440" marB="91440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solidFill>
                            <a:srgbClr val="203864"/>
                          </a:solidFill>
                        </a:rPr>
                        <a:t>Build flexible API </a:t>
                      </a:r>
                      <a:r>
                        <a:rPr lang="en-US" sz="1800" b="1">
                          <a:solidFill>
                            <a:srgbClr val="203864"/>
                          </a:solidFill>
                        </a:rPr>
                        <a:t>based software system</a:t>
                      </a:r>
                      <a:br>
                        <a:rPr lang="en-US" sz="1800" b="1">
                          <a:solidFill>
                            <a:srgbClr val="203864"/>
                          </a:solidFill>
                        </a:rPr>
                      </a:br>
                      <a:r>
                        <a:rPr lang="en-US" sz="1800" b="1">
                          <a:solidFill>
                            <a:srgbClr val="203864"/>
                          </a:solidFill>
                        </a:rPr>
                        <a:t>to integrate many subsystems</a:t>
                      </a:r>
                      <a:br>
                        <a:rPr lang="en-US" sz="1800" b="1">
                          <a:solidFill>
                            <a:srgbClr val="203864"/>
                          </a:solidFill>
                        </a:rPr>
                      </a:br>
                      <a:r>
                        <a:rPr lang="en-US" sz="1800" b="0">
                          <a:solidFill>
                            <a:srgbClr val="203864"/>
                          </a:solidFill>
                        </a:rPr>
                        <a:t>and </a:t>
                      </a:r>
                      <a:r>
                        <a:rPr lang="en-US" sz="1800">
                          <a:solidFill>
                            <a:srgbClr val="203864"/>
                          </a:solidFill>
                        </a:rPr>
                        <a:t>gain system reliability.</a:t>
                      </a:r>
                    </a:p>
                  </a:txBody>
                  <a:tcPr marL="274320" marR="274320" marT="91440" marB="91440"/>
                </a:tc>
                <a:extLst>
                  <a:ext uri="{0D108BD9-81ED-4DB2-BD59-A6C34878D82A}">
                    <a16:rowId xmlns:a16="http://schemas.microsoft.com/office/drawing/2014/main" val="3632116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>
                          <a:solidFill>
                            <a:srgbClr val="203864"/>
                          </a:solidFill>
                        </a:rPr>
                        <a:t>The benefit to the company (or engineer/leader)</a:t>
                      </a:r>
                      <a:br>
                        <a:rPr lang="en-US" sz="1800">
                          <a:solidFill>
                            <a:srgbClr val="203864"/>
                          </a:solidFill>
                        </a:rPr>
                      </a:br>
                      <a:r>
                        <a:rPr lang="en-US" sz="1800">
                          <a:solidFill>
                            <a:srgbClr val="203864"/>
                          </a:solidFill>
                        </a:rPr>
                        <a:t>is not always clear</a:t>
                      </a:r>
                    </a:p>
                  </a:txBody>
                  <a:tcPr marL="274320" marR="274320" marT="91440" marB="9144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rgbClr val="203864"/>
                          </a:solidFill>
                        </a:rPr>
                        <a:t>Software built to clearly communicate</a:t>
                      </a:r>
                      <a:br>
                        <a:rPr lang="en-US" sz="1800" b="1" dirty="0">
                          <a:solidFill>
                            <a:srgbClr val="203864"/>
                          </a:solidFill>
                        </a:rPr>
                      </a:br>
                      <a:r>
                        <a:rPr lang="en-US" sz="1800" b="1" dirty="0">
                          <a:solidFill>
                            <a:srgbClr val="203864"/>
                          </a:solidFill>
                        </a:rPr>
                        <a:t>benefits with examples and refs</a:t>
                      </a:r>
                      <a:endParaRPr lang="en-US" sz="1800" dirty="0">
                        <a:solidFill>
                          <a:srgbClr val="203864"/>
                        </a:solidFill>
                      </a:endParaRPr>
                    </a:p>
                  </a:txBody>
                  <a:tcPr marL="274320" marR="274320" marT="91440" marB="91440"/>
                </a:tc>
                <a:extLst>
                  <a:ext uri="{0D108BD9-81ED-4DB2-BD59-A6C34878D82A}">
                    <a16:rowId xmlns:a16="http://schemas.microsoft.com/office/drawing/2014/main" val="17947134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>
                          <a:solidFill>
                            <a:srgbClr val="203864"/>
                          </a:solidFill>
                        </a:rPr>
                        <a:t>Operators are busy with operational demands-</a:t>
                      </a:r>
                      <a:br>
                        <a:rPr lang="en-US" sz="1800">
                          <a:solidFill>
                            <a:srgbClr val="203864"/>
                          </a:solidFill>
                        </a:rPr>
                      </a:br>
                      <a:r>
                        <a:rPr lang="en-US" sz="1800" b="1">
                          <a:solidFill>
                            <a:srgbClr val="203864"/>
                          </a:solidFill>
                        </a:rPr>
                        <a:t>lack time to implement systems</a:t>
                      </a:r>
                    </a:p>
                  </a:txBody>
                  <a:tcPr marL="274320" marR="274320" marT="91440" marB="91440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solidFill>
                            <a:srgbClr val="203864"/>
                          </a:solidFill>
                        </a:rPr>
                        <a:t>Enable </a:t>
                      </a:r>
                      <a:r>
                        <a:rPr lang="en-US" sz="1800" b="1">
                          <a:solidFill>
                            <a:srgbClr val="203864"/>
                          </a:solidFill>
                        </a:rPr>
                        <a:t>easy transparent</a:t>
                      </a:r>
                      <a:br>
                        <a:rPr lang="en-US" sz="1800" b="1">
                          <a:solidFill>
                            <a:srgbClr val="203864"/>
                          </a:solidFill>
                        </a:rPr>
                      </a:br>
                      <a:r>
                        <a:rPr lang="en-US" sz="1800" b="1">
                          <a:solidFill>
                            <a:srgbClr val="203864"/>
                          </a:solidFill>
                        </a:rPr>
                        <a:t>implementation and upgrades</a:t>
                      </a:r>
                    </a:p>
                  </a:txBody>
                  <a:tcPr marL="274320" marR="274320" marT="91440" marB="91440"/>
                </a:tc>
                <a:extLst>
                  <a:ext uri="{0D108BD9-81ED-4DB2-BD59-A6C34878D82A}">
                    <a16:rowId xmlns:a16="http://schemas.microsoft.com/office/drawing/2014/main" val="22160666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>
                          <a:solidFill>
                            <a:srgbClr val="203864"/>
                          </a:solidFill>
                        </a:rPr>
                        <a:t>Not comfortable (and all may not have the expertise) with </a:t>
                      </a:r>
                      <a:r>
                        <a:rPr lang="en-US" sz="1800" b="1">
                          <a:solidFill>
                            <a:srgbClr val="203864"/>
                          </a:solidFill>
                        </a:rPr>
                        <a:t>defending change to regulators or leaders</a:t>
                      </a:r>
                    </a:p>
                  </a:txBody>
                  <a:tcPr marL="274320" marR="274320" marT="91440" marB="91440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rgbClr val="203864"/>
                          </a:solidFill>
                        </a:rPr>
                        <a:t>Provide </a:t>
                      </a:r>
                      <a:r>
                        <a:rPr lang="en-US" sz="1800" b="1" dirty="0">
                          <a:solidFill>
                            <a:srgbClr val="203864"/>
                          </a:solidFill>
                        </a:rPr>
                        <a:t>basis for R&amp;D,</a:t>
                      </a:r>
                      <a:br>
                        <a:rPr lang="en-US" sz="1800" b="1" dirty="0">
                          <a:solidFill>
                            <a:srgbClr val="203864"/>
                          </a:solidFill>
                        </a:rPr>
                      </a:br>
                      <a:r>
                        <a:rPr lang="en-US" sz="1800" b="1" dirty="0">
                          <a:solidFill>
                            <a:srgbClr val="203864"/>
                          </a:solidFill>
                        </a:rPr>
                        <a:t>clear communication system, wide adoption and related PRCI documentation </a:t>
                      </a:r>
                      <a:r>
                        <a:rPr lang="en-US" sz="1800" dirty="0">
                          <a:solidFill>
                            <a:srgbClr val="203864"/>
                          </a:solidFill>
                        </a:rPr>
                        <a:t>and support.</a:t>
                      </a:r>
                    </a:p>
                  </a:txBody>
                  <a:tcPr marL="274320" marR="274320" marT="91440" marB="91440"/>
                </a:tc>
                <a:extLst>
                  <a:ext uri="{0D108BD9-81ED-4DB2-BD59-A6C34878D82A}">
                    <a16:rowId xmlns:a16="http://schemas.microsoft.com/office/drawing/2014/main" val="41681259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228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F24B7-C1D6-F7FF-669C-55C1A077E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Corrosion (&amp; Cracking) and Post ILI Failure Trends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A73190-EC1A-77C5-34AD-D8E392E887F3}"/>
              </a:ext>
            </a:extLst>
          </p:cNvPr>
          <p:cNvSpPr txBox="1"/>
          <p:nvPr/>
        </p:nvSpPr>
        <p:spPr>
          <a:xfrm>
            <a:off x="1107329" y="5985002"/>
            <a:ext cx="106766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Ref</a:t>
            </a:r>
            <a:r>
              <a:rPr 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: Huang, T. and Kariyawasam, S. 2018. An ILI Based Program That Prevents Reoccurrence of Post ILI Failures Seen in Industry. Proceedings of the 2018 12th International Pipeline Conference, IPC2018-78604 </a:t>
            </a:r>
            <a:endParaRPr lang="en-US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9C8137-5457-B5B2-B466-2E7CBC7727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429" y="1875761"/>
            <a:ext cx="3737369" cy="3046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54AE06-90FF-4985-CCC0-40EF7F0B45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3923" y="2667712"/>
            <a:ext cx="3900864" cy="2785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6CBE84E-9D71-8660-B5BB-64D92AD0A5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3347" y="2111490"/>
            <a:ext cx="3200658" cy="2810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435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81FC3-E926-C560-95E8-190F963275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26434" y="1536175"/>
            <a:ext cx="5351216" cy="3785650"/>
          </a:xfrm>
        </p:spPr>
        <p:txBody>
          <a:bodyPr/>
          <a:lstStyle/>
          <a:p>
            <a:r>
              <a:rPr lang="en-US"/>
              <a:t>Real Example – Effect of</a:t>
            </a:r>
            <a:br>
              <a:rPr lang="en-US"/>
            </a:br>
            <a:r>
              <a:rPr lang="en-US"/>
              <a:t>Sharper Tools on Number of Digs </a:t>
            </a:r>
          </a:p>
        </p:txBody>
      </p:sp>
    </p:spTree>
    <p:extLst>
      <p:ext uri="{BB962C8B-B14F-4D97-AF65-F5344CB8AC3E}">
        <p14:creationId xmlns:p14="http://schemas.microsoft.com/office/powerpoint/2010/main" val="15780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C43402-49BD-CD48-E579-287E45F7D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759B150-E224-0795-E829-FE4432971C3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6735"/>
            <a:ext cx="12192000" cy="4289030"/>
          </a:xfrm>
          <a:prstGeom prst="rect">
            <a:avLst/>
          </a:prstGeom>
          <a:noFill/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7EF709-7229-CCA1-A4B4-34BAB6CC09B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772900" y="6416675"/>
            <a:ext cx="419100" cy="27305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41C028-02A9-4545-BF74-FFFB12636CFD}" type="slidenum">
              <a:rPr kumimoji="0" lang="da-DK" sz="1200" b="1" i="0" u="none" strike="noStrike" kern="1200" cap="none" spc="0" normalizeH="0" baseline="0" noProof="0" smtClean="0">
                <a:ln>
                  <a:noFill/>
                </a:ln>
                <a:solidFill>
                  <a:srgbClr val="0E406A">
                    <a:alpha val="6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E406A">
                  <a:alpha val="6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2F05D0C-14D4-34DD-A518-E380BC8C11B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15392" y="1631517"/>
            <a:ext cx="11277539" cy="384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47675" indent="-4476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9000" indent="-4397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¡"/>
              <a:defRPr sz="2800">
                <a:solidFill>
                  <a:schemeClr val="tx1"/>
                </a:solidFill>
                <a:latin typeface="+mn-lt"/>
              </a:defRPr>
            </a:lvl2pPr>
            <a:lvl3pPr marL="1293813" indent="-40322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81163" indent="-3857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¡"/>
              <a:defRPr sz="2000">
                <a:solidFill>
                  <a:schemeClr val="tx1"/>
                </a:solidFill>
                <a:latin typeface="+mn-lt"/>
              </a:defRPr>
            </a:lvl4pPr>
            <a:lvl5pPr marL="2070100" indent="-3873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5pPr>
            <a:lvl6pPr marL="2527300" indent="-3873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6pPr>
            <a:lvl7pPr marL="2984500" indent="-3873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7pPr>
            <a:lvl8pPr marL="3441700" indent="-3873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8pPr>
            <a:lvl9pPr marL="3898900" indent="-3873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290513" marR="0" lvl="0" indent="0" algn="l" defTabSz="914400" rtl="0" eaLnBrk="1" fontAlgn="base" latinLnBrk="0" hangingPunct="1">
              <a:lnSpc>
                <a:spcPts val="2500"/>
              </a:lnSpc>
              <a:spcBef>
                <a:spcPct val="25000"/>
              </a:spcBef>
              <a:spcAft>
                <a:spcPct val="30000"/>
              </a:spcAft>
              <a:buClrTx/>
              <a:buSz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E406A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Year 0,  FPR</a:t>
            </a:r>
            <a:r>
              <a:rPr kumimoji="0" lang="en-US" altLang="en-US" sz="2000" b="1" i="0" u="none" strike="noStrike" kern="1200" cap="none" spc="0" normalizeH="0" baseline="-25000" noProof="0">
                <a:ln>
                  <a:noFill/>
                </a:ln>
                <a:solidFill>
                  <a:srgbClr val="0E406A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RSTRENG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E406A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distribution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18D580C-C1E4-8DCB-8B65-A1FF14E6CF55}"/>
              </a:ext>
            </a:extLst>
          </p:cNvPr>
          <p:cNvSpPr/>
          <p:nvPr/>
        </p:nvSpPr>
        <p:spPr>
          <a:xfrm>
            <a:off x="8472881" y="4335688"/>
            <a:ext cx="159391" cy="176169"/>
          </a:xfrm>
          <a:prstGeom prst="ellipse">
            <a:avLst/>
          </a:prstGeom>
          <a:solidFill>
            <a:srgbClr val="C00000">
              <a:alpha val="2509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9BC81E-57FD-00B1-6520-84A903F0541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598296"/>
            <a:ext cx="12192001" cy="569871"/>
          </a:xfrm>
          <a:prstGeom prst="rect">
            <a:avLst/>
          </a:prstGeom>
          <a:gradFill>
            <a:gsLst>
              <a:gs pos="88000">
                <a:srgbClr val="1F497D">
                  <a:alpha val="55000"/>
                </a:srgbClr>
              </a:gs>
              <a:gs pos="75000">
                <a:srgbClr val="0081B5"/>
              </a:gs>
              <a:gs pos="27000">
                <a:schemeClr val="bg1"/>
              </a:gs>
            </a:gsLst>
            <a:lin ang="0" scaled="0"/>
          </a:gradFill>
        </p:spPr>
        <p:txBody>
          <a:bodyPr wrap="square" lIns="91438" tIns="45719" rIns="91438" bIns="45719" rtlCol="0" anchor="ctr" anchorCtr="0">
            <a:noAutofit/>
          </a:bodyPr>
          <a:lstStyle>
            <a:defPPr>
              <a:defRPr lang="en-US"/>
            </a:defPPr>
            <a:lvl1pPr lvl="0" algn="ctr"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173288" lvl="0" algn="l">
              <a:defRPr/>
            </a:pPr>
            <a:r>
              <a:rPr lang="en-US" sz="2800">
                <a:solidFill>
                  <a:prstClr val="black"/>
                </a:solidFill>
              </a:rPr>
              <a:t>Example : 2017 ILI – Focus on Rupture Threat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6DD2FD-D807-835C-839C-DC009918F91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5" y="149235"/>
            <a:ext cx="1222905" cy="8981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7269B30-1068-7561-66F1-511C1D00FB2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69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E1B82-DA65-1157-D88A-4F4B899CDB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roup 84">
            <a:extLst>
              <a:ext uri="{FF2B5EF4-FFF2-40B4-BE49-F238E27FC236}">
                <a16:creationId xmlns:a16="http://schemas.microsoft.com/office/drawing/2014/main" id="{3BF3FB93-371D-481B-32E3-9B9A574E0FD7}"/>
              </a:ext>
            </a:extLst>
          </p:cNvPr>
          <p:cNvGrpSpPr/>
          <p:nvPr/>
        </p:nvGrpSpPr>
        <p:grpSpPr>
          <a:xfrm>
            <a:off x="322440" y="1229797"/>
            <a:ext cx="11440398" cy="3503982"/>
            <a:chOff x="322440" y="1229797"/>
            <a:chExt cx="11440398" cy="3503982"/>
          </a:xfrm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3109F486-68F0-AE06-505E-1AED73813E72}"/>
                </a:ext>
              </a:extLst>
            </p:cNvPr>
            <p:cNvGrpSpPr/>
            <p:nvPr/>
          </p:nvGrpSpPr>
          <p:grpSpPr>
            <a:xfrm>
              <a:off x="7513274" y="1316237"/>
              <a:ext cx="2114168" cy="2839982"/>
              <a:chOff x="7419755" y="1316237"/>
              <a:chExt cx="2114168" cy="2839982"/>
            </a:xfrm>
          </p:grpSpPr>
          <p:sp>
            <p:nvSpPr>
              <p:cNvPr id="13" name="Arrow: Up-Down 3">
                <a:extLst>
                  <a:ext uri="{FF2B5EF4-FFF2-40B4-BE49-F238E27FC236}">
                    <a16:creationId xmlns:a16="http://schemas.microsoft.com/office/drawing/2014/main" id="{890901D8-0FCD-C345-C7B8-8928457623EB}"/>
                  </a:ext>
                </a:extLst>
              </p:cNvPr>
              <p:cNvSpPr/>
              <p:nvPr/>
            </p:nvSpPr>
            <p:spPr>
              <a:xfrm>
                <a:off x="8011726" y="1931085"/>
                <a:ext cx="930226" cy="2225134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4307F69-3DFE-5A49-7CB5-FF3FE5BC7BA0}"/>
                  </a:ext>
                </a:extLst>
              </p:cNvPr>
              <p:cNvSpPr txBox="1"/>
              <p:nvPr/>
            </p:nvSpPr>
            <p:spPr>
              <a:xfrm>
                <a:off x="8159986" y="2276603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21" name="Rectangle: Rounded Corners 20">
                <a:extLst>
                  <a:ext uri="{FF2B5EF4-FFF2-40B4-BE49-F238E27FC236}">
                    <a16:creationId xmlns:a16="http://schemas.microsoft.com/office/drawing/2014/main" id="{44D69A52-D4DE-36ED-CFC8-C0F785F37EFB}"/>
                  </a:ext>
                </a:extLst>
              </p:cNvPr>
              <p:cNvSpPr/>
              <p:nvPr/>
            </p:nvSpPr>
            <p:spPr>
              <a:xfrm>
                <a:off x="7625881" y="2732990"/>
                <a:ext cx="1701916" cy="470578"/>
              </a:xfrm>
              <a:prstGeom prst="round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127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specific growth</a:t>
                </a:r>
              </a:p>
            </p:txBody>
          </p:sp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0AF48959-5CF6-52E0-C516-333AB41F67EB}"/>
                  </a:ext>
                </a:extLst>
              </p:cNvPr>
              <p:cNvSpPr/>
              <p:nvPr/>
            </p:nvSpPr>
            <p:spPr>
              <a:xfrm>
                <a:off x="7625881" y="3329023"/>
                <a:ext cx="1701916" cy="592318"/>
              </a:xfrm>
              <a:prstGeom prst="round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127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Cluster specific growth</a:t>
                </a:r>
              </a:p>
            </p:txBody>
          </p:sp>
          <p:sp>
            <p:nvSpPr>
              <p:cNvPr id="41" name="Rectangle: Rounded Corners 40">
                <a:extLst>
                  <a:ext uri="{FF2B5EF4-FFF2-40B4-BE49-F238E27FC236}">
                    <a16:creationId xmlns:a16="http://schemas.microsoft.com/office/drawing/2014/main" id="{50A8DEF9-F94A-955C-568C-754E12EF7F81}"/>
                  </a:ext>
                </a:extLst>
              </p:cNvPr>
              <p:cNvSpPr/>
              <p:nvPr/>
            </p:nvSpPr>
            <p:spPr>
              <a:xfrm>
                <a:off x="7419755" y="1316237"/>
                <a:ext cx="2114168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Growth Granularity</a:t>
                </a:r>
              </a:p>
            </p:txBody>
          </p:sp>
        </p:grp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B432A43E-DBA5-0E60-A014-36895AC944C1}"/>
                </a:ext>
              </a:extLst>
            </p:cNvPr>
            <p:cNvGrpSpPr/>
            <p:nvPr/>
          </p:nvGrpSpPr>
          <p:grpSpPr>
            <a:xfrm>
              <a:off x="5367486" y="1316237"/>
              <a:ext cx="2219610" cy="2820681"/>
              <a:chOff x="5180448" y="1316237"/>
              <a:chExt cx="2219610" cy="2820681"/>
            </a:xfrm>
          </p:grpSpPr>
          <p:sp>
            <p:nvSpPr>
              <p:cNvPr id="7" name="Arrow: Up-Down 3">
                <a:extLst>
                  <a:ext uri="{FF2B5EF4-FFF2-40B4-BE49-F238E27FC236}">
                    <a16:creationId xmlns:a16="http://schemas.microsoft.com/office/drawing/2014/main" id="{69825F4D-5501-9407-1F6B-5D581B5DB72F}"/>
                  </a:ext>
                </a:extLst>
              </p:cNvPr>
              <p:cNvSpPr/>
              <p:nvPr/>
            </p:nvSpPr>
            <p:spPr>
              <a:xfrm>
                <a:off x="5878922" y="2068403"/>
                <a:ext cx="822663" cy="2068515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2EB28F3-D4F4-60A9-AE3B-E6E045888312}"/>
                  </a:ext>
                </a:extLst>
              </p:cNvPr>
              <p:cNvSpPr txBox="1"/>
              <p:nvPr/>
            </p:nvSpPr>
            <p:spPr>
              <a:xfrm>
                <a:off x="5973400" y="2406690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6D8B877F-76CA-BE1B-D9B6-D25DC123E526}"/>
                  </a:ext>
                </a:extLst>
              </p:cNvPr>
              <p:cNvSpPr/>
              <p:nvPr/>
            </p:nvSpPr>
            <p:spPr>
              <a:xfrm>
                <a:off x="5417107" y="2750921"/>
                <a:ext cx="1746293" cy="470578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Signal-to-signal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run comparison</a:t>
                </a:r>
              </a:p>
            </p:txBody>
          </p:sp>
          <p:sp>
            <p:nvSpPr>
              <p:cNvPr id="35" name="Rectangle: Rounded Corners 34">
                <a:extLst>
                  <a:ext uri="{FF2B5EF4-FFF2-40B4-BE49-F238E27FC236}">
                    <a16:creationId xmlns:a16="http://schemas.microsoft.com/office/drawing/2014/main" id="{DBB3F9E5-A5AF-575E-0C9A-7FC1A841825E}"/>
                  </a:ext>
                </a:extLst>
              </p:cNvPr>
              <p:cNvSpPr/>
              <p:nvPr/>
            </p:nvSpPr>
            <p:spPr>
              <a:xfrm>
                <a:off x="5417107" y="3346954"/>
                <a:ext cx="1746293" cy="470578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No run comparison</a:t>
                </a:r>
              </a:p>
            </p:txBody>
          </p:sp>
          <p:sp>
            <p:nvSpPr>
              <p:cNvPr id="38" name="Rectangle: Rounded Corners 37">
                <a:extLst>
                  <a:ext uri="{FF2B5EF4-FFF2-40B4-BE49-F238E27FC236}">
                    <a16:creationId xmlns:a16="http://schemas.microsoft.com/office/drawing/2014/main" id="{3EB2807B-C6CA-FFF6-90B9-E624D406766C}"/>
                  </a:ext>
                </a:extLst>
              </p:cNvPr>
              <p:cNvSpPr/>
              <p:nvPr/>
            </p:nvSpPr>
            <p:spPr>
              <a:xfrm>
                <a:off x="5180448" y="1316237"/>
                <a:ext cx="2219610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Growth Magnitude</a:t>
                </a:r>
              </a:p>
            </p:txBody>
          </p: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18D114FD-80BA-4B76-05D6-DF30B85C09A4}"/>
                </a:ext>
              </a:extLst>
            </p:cNvPr>
            <p:cNvGrpSpPr/>
            <p:nvPr/>
          </p:nvGrpSpPr>
          <p:grpSpPr>
            <a:xfrm>
              <a:off x="322440" y="1316237"/>
              <a:ext cx="1380326" cy="2721734"/>
              <a:chOff x="322440" y="1316237"/>
              <a:chExt cx="1380326" cy="2721734"/>
            </a:xfrm>
          </p:grpSpPr>
          <p:grpSp>
            <p:nvGrpSpPr>
              <p:cNvPr id="70" name="Group 69">
                <a:extLst>
                  <a:ext uri="{FF2B5EF4-FFF2-40B4-BE49-F238E27FC236}">
                    <a16:creationId xmlns:a16="http://schemas.microsoft.com/office/drawing/2014/main" id="{93D9A84A-1302-C4BC-0AA0-044A25CBF599}"/>
                  </a:ext>
                </a:extLst>
              </p:cNvPr>
              <p:cNvGrpSpPr/>
              <p:nvPr/>
            </p:nvGrpSpPr>
            <p:grpSpPr>
              <a:xfrm>
                <a:off x="419359" y="2048558"/>
                <a:ext cx="1186489" cy="1989413"/>
                <a:chOff x="297010" y="2048558"/>
                <a:chExt cx="1186489" cy="1989413"/>
              </a:xfrm>
            </p:grpSpPr>
            <p:sp>
              <p:nvSpPr>
                <p:cNvPr id="4" name="Arrow: Up-Down 3">
                  <a:extLst>
                    <a:ext uri="{FF2B5EF4-FFF2-40B4-BE49-F238E27FC236}">
                      <a16:creationId xmlns:a16="http://schemas.microsoft.com/office/drawing/2014/main" id="{39F90867-C88A-381D-30D4-6111C6810860}"/>
                    </a:ext>
                  </a:extLst>
                </p:cNvPr>
                <p:cNvSpPr/>
                <p:nvPr/>
              </p:nvSpPr>
              <p:spPr>
                <a:xfrm>
                  <a:off x="432793" y="2048558"/>
                  <a:ext cx="914922" cy="1989413"/>
                </a:xfrm>
                <a:custGeom>
                  <a:avLst/>
                  <a:gdLst>
                    <a:gd name="connsiteX0" fmla="*/ 0 w 434906"/>
                    <a:gd name="connsiteY0" fmla="*/ 217453 h 1890717"/>
                    <a:gd name="connsiteX1" fmla="*/ 217453 w 434906"/>
                    <a:gd name="connsiteY1" fmla="*/ 0 h 1890717"/>
                    <a:gd name="connsiteX2" fmla="*/ 434906 w 434906"/>
                    <a:gd name="connsiteY2" fmla="*/ 217453 h 1890717"/>
                    <a:gd name="connsiteX3" fmla="*/ 326180 w 434906"/>
                    <a:gd name="connsiteY3" fmla="*/ 217453 h 1890717"/>
                    <a:gd name="connsiteX4" fmla="*/ 326180 w 434906"/>
                    <a:gd name="connsiteY4" fmla="*/ 1673264 h 1890717"/>
                    <a:gd name="connsiteX5" fmla="*/ 434906 w 434906"/>
                    <a:gd name="connsiteY5" fmla="*/ 1673264 h 1890717"/>
                    <a:gd name="connsiteX6" fmla="*/ 217453 w 434906"/>
                    <a:gd name="connsiteY6" fmla="*/ 1890717 h 1890717"/>
                    <a:gd name="connsiteX7" fmla="*/ 0 w 434906"/>
                    <a:gd name="connsiteY7" fmla="*/ 1673264 h 1890717"/>
                    <a:gd name="connsiteX8" fmla="*/ 108727 w 434906"/>
                    <a:gd name="connsiteY8" fmla="*/ 1673264 h 1890717"/>
                    <a:gd name="connsiteX9" fmla="*/ 108727 w 434906"/>
                    <a:gd name="connsiteY9" fmla="*/ 217453 h 1890717"/>
                    <a:gd name="connsiteX10" fmla="*/ 0 w 434906"/>
                    <a:gd name="connsiteY10" fmla="*/ 217453 h 1890717"/>
                    <a:gd name="connsiteX0" fmla="*/ 0 w 434906"/>
                    <a:gd name="connsiteY0" fmla="*/ 217453 h 1673264"/>
                    <a:gd name="connsiteX1" fmla="*/ 217453 w 434906"/>
                    <a:gd name="connsiteY1" fmla="*/ 0 h 1673264"/>
                    <a:gd name="connsiteX2" fmla="*/ 434906 w 434906"/>
                    <a:gd name="connsiteY2" fmla="*/ 217453 h 1673264"/>
                    <a:gd name="connsiteX3" fmla="*/ 326180 w 434906"/>
                    <a:gd name="connsiteY3" fmla="*/ 217453 h 1673264"/>
                    <a:gd name="connsiteX4" fmla="*/ 326180 w 434906"/>
                    <a:gd name="connsiteY4" fmla="*/ 1673264 h 1673264"/>
                    <a:gd name="connsiteX5" fmla="*/ 434906 w 434906"/>
                    <a:gd name="connsiteY5" fmla="*/ 1673264 h 1673264"/>
                    <a:gd name="connsiteX6" fmla="*/ 0 w 434906"/>
                    <a:gd name="connsiteY6" fmla="*/ 1673264 h 1673264"/>
                    <a:gd name="connsiteX7" fmla="*/ 108727 w 434906"/>
                    <a:gd name="connsiteY7" fmla="*/ 1673264 h 1673264"/>
                    <a:gd name="connsiteX8" fmla="*/ 108727 w 434906"/>
                    <a:gd name="connsiteY8" fmla="*/ 217453 h 1673264"/>
                    <a:gd name="connsiteX9" fmla="*/ 0 w 434906"/>
                    <a:gd name="connsiteY9" fmla="*/ 217453 h 1673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34906" h="1673264">
                      <a:moveTo>
                        <a:pt x="0" y="217453"/>
                      </a:moveTo>
                      <a:lnTo>
                        <a:pt x="217453" y="0"/>
                      </a:lnTo>
                      <a:lnTo>
                        <a:pt x="434906" y="217453"/>
                      </a:lnTo>
                      <a:lnTo>
                        <a:pt x="326180" y="217453"/>
                      </a:lnTo>
                      <a:lnTo>
                        <a:pt x="326180" y="1673264"/>
                      </a:lnTo>
                      <a:lnTo>
                        <a:pt x="434906" y="1673264"/>
                      </a:lnTo>
                      <a:lnTo>
                        <a:pt x="0" y="1673264"/>
                      </a:lnTo>
                      <a:lnTo>
                        <a:pt x="108727" y="1673264"/>
                      </a:lnTo>
                      <a:lnTo>
                        <a:pt x="108727" y="217453"/>
                      </a:lnTo>
                      <a:lnTo>
                        <a:pt x="0" y="217453"/>
                      </a:lnTo>
                      <a:close/>
                    </a:path>
                  </a:pathLst>
                </a:custGeom>
                <a:solidFill>
                  <a:srgbClr val="BAD9A7"/>
                </a:solidFill>
                <a:ln w="19050">
                  <a:solidFill>
                    <a:srgbClr val="9CC98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endParaRPr>
                </a:p>
              </p:txBody>
            </p:sp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4D6C9B44-56AD-185C-297D-FD5A7238DD2E}"/>
                    </a:ext>
                  </a:extLst>
                </p:cNvPr>
                <p:cNvSpPr txBox="1"/>
                <p:nvPr/>
              </p:nvSpPr>
              <p:spPr>
                <a:xfrm>
                  <a:off x="624505" y="2302967"/>
                  <a:ext cx="531499" cy="2769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>
                      <a:solidFill>
                        <a:schemeClr val="tx1"/>
                      </a:solidFill>
                      <a:latin typeface="+mj-lt"/>
                    </a:rPr>
                    <a:t>R&amp;D</a:t>
                  </a:r>
                </a:p>
              </p:txBody>
            </p:sp>
            <p:sp>
              <p:nvSpPr>
                <p:cNvPr id="11" name="Rectangle: Rounded Corners 10">
                  <a:extLst>
                    <a:ext uri="{FF2B5EF4-FFF2-40B4-BE49-F238E27FC236}">
                      <a16:creationId xmlns:a16="http://schemas.microsoft.com/office/drawing/2014/main" id="{50984119-B582-EBA6-8844-F4A0E4E81849}"/>
                    </a:ext>
                  </a:extLst>
                </p:cNvPr>
                <p:cNvSpPr/>
                <p:nvPr/>
              </p:nvSpPr>
              <p:spPr>
                <a:xfrm>
                  <a:off x="297010" y="3361583"/>
                  <a:ext cx="1186489" cy="470578"/>
                </a:xfrm>
                <a:prstGeom prst="roundRect">
                  <a:avLst/>
                </a:prstGeom>
                <a:solidFill>
                  <a:schemeClr val="bg2"/>
                </a:soli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 1.25</a:t>
                  </a:r>
                </a:p>
              </p:txBody>
            </p:sp>
            <p:sp>
              <p:nvSpPr>
                <p:cNvPr id="12" name="Rectangle: Rounded Corners 11">
                  <a:extLst>
                    <a:ext uri="{FF2B5EF4-FFF2-40B4-BE49-F238E27FC236}">
                      <a16:creationId xmlns:a16="http://schemas.microsoft.com/office/drawing/2014/main" id="{4793E251-DF3F-F801-CFA1-A5456B8CF682}"/>
                    </a:ext>
                  </a:extLst>
                </p:cNvPr>
                <p:cNvSpPr/>
                <p:nvPr/>
              </p:nvSpPr>
              <p:spPr>
                <a:xfrm>
                  <a:off x="297010" y="2745244"/>
                  <a:ext cx="1186489" cy="470578"/>
                </a:xfrm>
                <a:prstGeom prst="roundRect">
                  <a:avLst/>
                </a:prstGeom>
                <a:solidFill>
                  <a:schemeClr val="bg2"/>
                </a:soli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 1E-3</a:t>
                  </a:r>
                </a:p>
              </p:txBody>
            </p:sp>
          </p:grpSp>
          <p:sp>
            <p:nvSpPr>
              <p:cNvPr id="36" name="Rectangle: Rounded Corners 35">
                <a:extLst>
                  <a:ext uri="{FF2B5EF4-FFF2-40B4-BE49-F238E27FC236}">
                    <a16:creationId xmlns:a16="http://schemas.microsoft.com/office/drawing/2014/main" id="{850ED04B-1F35-38CB-CF1D-FD10B3DDC70B}"/>
                  </a:ext>
                </a:extLst>
              </p:cNvPr>
              <p:cNvSpPr/>
              <p:nvPr/>
            </p:nvSpPr>
            <p:spPr>
              <a:xfrm>
                <a:off x="322440" y="1316237"/>
                <a:ext cx="1380326" cy="4705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Uncertainty</a:t>
                </a:r>
              </a:p>
            </p:txBody>
          </p: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A885FFC4-17D1-DEE0-045D-D0CF111D3843}"/>
                </a:ext>
              </a:extLst>
            </p:cNvPr>
            <p:cNvGrpSpPr/>
            <p:nvPr/>
          </p:nvGrpSpPr>
          <p:grpSpPr>
            <a:xfrm>
              <a:off x="1960553" y="1316237"/>
              <a:ext cx="3344085" cy="2729236"/>
              <a:chOff x="1960553" y="1316237"/>
              <a:chExt cx="3344085" cy="2729236"/>
            </a:xfrm>
          </p:grpSpPr>
          <p:grpSp>
            <p:nvGrpSpPr>
              <p:cNvPr id="74" name="Group 73">
                <a:extLst>
                  <a:ext uri="{FF2B5EF4-FFF2-40B4-BE49-F238E27FC236}">
                    <a16:creationId xmlns:a16="http://schemas.microsoft.com/office/drawing/2014/main" id="{C26A35F1-5531-E7B0-C9E6-A7C48FFE4B1F}"/>
                  </a:ext>
                </a:extLst>
              </p:cNvPr>
              <p:cNvGrpSpPr/>
              <p:nvPr/>
            </p:nvGrpSpPr>
            <p:grpSpPr>
              <a:xfrm>
                <a:off x="1960553" y="1976958"/>
                <a:ext cx="3344085" cy="2068515"/>
                <a:chOff x="1960553" y="1976958"/>
                <a:chExt cx="3344085" cy="2068515"/>
              </a:xfrm>
            </p:grpSpPr>
            <p:sp>
              <p:nvSpPr>
                <p:cNvPr id="6" name="Arrow: Up-Down 3">
                  <a:extLst>
                    <a:ext uri="{FF2B5EF4-FFF2-40B4-BE49-F238E27FC236}">
                      <a16:creationId xmlns:a16="http://schemas.microsoft.com/office/drawing/2014/main" id="{7B169E1F-D566-F341-A7C2-696AC7584315}"/>
                    </a:ext>
                  </a:extLst>
                </p:cNvPr>
                <p:cNvSpPr/>
                <p:nvPr/>
              </p:nvSpPr>
              <p:spPr>
                <a:xfrm>
                  <a:off x="3221264" y="1976958"/>
                  <a:ext cx="822663" cy="2068515"/>
                </a:xfrm>
                <a:custGeom>
                  <a:avLst/>
                  <a:gdLst>
                    <a:gd name="connsiteX0" fmla="*/ 0 w 434906"/>
                    <a:gd name="connsiteY0" fmla="*/ 217453 h 1890717"/>
                    <a:gd name="connsiteX1" fmla="*/ 217453 w 434906"/>
                    <a:gd name="connsiteY1" fmla="*/ 0 h 1890717"/>
                    <a:gd name="connsiteX2" fmla="*/ 434906 w 434906"/>
                    <a:gd name="connsiteY2" fmla="*/ 217453 h 1890717"/>
                    <a:gd name="connsiteX3" fmla="*/ 326180 w 434906"/>
                    <a:gd name="connsiteY3" fmla="*/ 217453 h 1890717"/>
                    <a:gd name="connsiteX4" fmla="*/ 326180 w 434906"/>
                    <a:gd name="connsiteY4" fmla="*/ 1673264 h 1890717"/>
                    <a:gd name="connsiteX5" fmla="*/ 434906 w 434906"/>
                    <a:gd name="connsiteY5" fmla="*/ 1673264 h 1890717"/>
                    <a:gd name="connsiteX6" fmla="*/ 217453 w 434906"/>
                    <a:gd name="connsiteY6" fmla="*/ 1890717 h 1890717"/>
                    <a:gd name="connsiteX7" fmla="*/ 0 w 434906"/>
                    <a:gd name="connsiteY7" fmla="*/ 1673264 h 1890717"/>
                    <a:gd name="connsiteX8" fmla="*/ 108727 w 434906"/>
                    <a:gd name="connsiteY8" fmla="*/ 1673264 h 1890717"/>
                    <a:gd name="connsiteX9" fmla="*/ 108727 w 434906"/>
                    <a:gd name="connsiteY9" fmla="*/ 217453 h 1890717"/>
                    <a:gd name="connsiteX10" fmla="*/ 0 w 434906"/>
                    <a:gd name="connsiteY10" fmla="*/ 217453 h 1890717"/>
                    <a:gd name="connsiteX0" fmla="*/ 0 w 434906"/>
                    <a:gd name="connsiteY0" fmla="*/ 217453 h 1673264"/>
                    <a:gd name="connsiteX1" fmla="*/ 217453 w 434906"/>
                    <a:gd name="connsiteY1" fmla="*/ 0 h 1673264"/>
                    <a:gd name="connsiteX2" fmla="*/ 434906 w 434906"/>
                    <a:gd name="connsiteY2" fmla="*/ 217453 h 1673264"/>
                    <a:gd name="connsiteX3" fmla="*/ 326180 w 434906"/>
                    <a:gd name="connsiteY3" fmla="*/ 217453 h 1673264"/>
                    <a:gd name="connsiteX4" fmla="*/ 326180 w 434906"/>
                    <a:gd name="connsiteY4" fmla="*/ 1673264 h 1673264"/>
                    <a:gd name="connsiteX5" fmla="*/ 434906 w 434906"/>
                    <a:gd name="connsiteY5" fmla="*/ 1673264 h 1673264"/>
                    <a:gd name="connsiteX6" fmla="*/ 0 w 434906"/>
                    <a:gd name="connsiteY6" fmla="*/ 1673264 h 1673264"/>
                    <a:gd name="connsiteX7" fmla="*/ 108727 w 434906"/>
                    <a:gd name="connsiteY7" fmla="*/ 1673264 h 1673264"/>
                    <a:gd name="connsiteX8" fmla="*/ 108727 w 434906"/>
                    <a:gd name="connsiteY8" fmla="*/ 217453 h 1673264"/>
                    <a:gd name="connsiteX9" fmla="*/ 0 w 434906"/>
                    <a:gd name="connsiteY9" fmla="*/ 217453 h 1673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34906" h="1673264">
                      <a:moveTo>
                        <a:pt x="0" y="217453"/>
                      </a:moveTo>
                      <a:lnTo>
                        <a:pt x="217453" y="0"/>
                      </a:lnTo>
                      <a:lnTo>
                        <a:pt x="434906" y="217453"/>
                      </a:lnTo>
                      <a:lnTo>
                        <a:pt x="326180" y="217453"/>
                      </a:lnTo>
                      <a:lnTo>
                        <a:pt x="326180" y="1673264"/>
                      </a:lnTo>
                      <a:lnTo>
                        <a:pt x="434906" y="1673264"/>
                      </a:lnTo>
                      <a:lnTo>
                        <a:pt x="0" y="1673264"/>
                      </a:lnTo>
                      <a:lnTo>
                        <a:pt x="108727" y="1673264"/>
                      </a:lnTo>
                      <a:lnTo>
                        <a:pt x="108727" y="217453"/>
                      </a:lnTo>
                      <a:lnTo>
                        <a:pt x="0" y="217453"/>
                      </a:lnTo>
                      <a:close/>
                    </a:path>
                  </a:pathLst>
                </a:custGeom>
                <a:solidFill>
                  <a:srgbClr val="BAD9A7"/>
                </a:solidFill>
                <a:ln w="19050">
                  <a:solidFill>
                    <a:srgbClr val="9CC98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endParaRPr>
                </a:p>
              </p:txBody>
            </p:sp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A40FB0DC-485E-8B6D-0478-93BB5DC01366}"/>
                    </a:ext>
                  </a:extLst>
                </p:cNvPr>
                <p:cNvSpPr txBox="1"/>
                <p:nvPr/>
              </p:nvSpPr>
              <p:spPr>
                <a:xfrm>
                  <a:off x="3315742" y="2297085"/>
                  <a:ext cx="633706" cy="2769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>
                    <a:defRPr sz="1200">
                      <a:solidFill>
                        <a:schemeClr val="tx1"/>
                      </a:solidFill>
                      <a:latin typeface="+mj-lt"/>
                    </a:defRPr>
                  </a:lvl1pPr>
                </a:lstStyle>
                <a:p>
                  <a:pPr algn="ctr"/>
                  <a:r>
                    <a:rPr lang="en-US"/>
                    <a:t>R&amp;D</a:t>
                  </a:r>
                </a:p>
              </p:txBody>
            </p:sp>
            <p:sp>
              <p:nvSpPr>
                <p:cNvPr id="65" name="Rectangle: Rounded Corners 64">
                  <a:extLst>
                    <a:ext uri="{FF2B5EF4-FFF2-40B4-BE49-F238E27FC236}">
                      <a16:creationId xmlns:a16="http://schemas.microsoft.com/office/drawing/2014/main" id="{688C58CE-0E58-81FA-7D5D-C613141AB797}"/>
                    </a:ext>
                  </a:extLst>
                </p:cNvPr>
                <p:cNvSpPr/>
                <p:nvPr/>
              </p:nvSpPr>
              <p:spPr>
                <a:xfrm>
                  <a:off x="1960553" y="2754255"/>
                  <a:ext cx="3344085" cy="470578"/>
                </a:xfrm>
                <a:prstGeom prst="roundRect">
                  <a:avLst/>
                </a:prstGeom>
                <a:solidFill>
                  <a:schemeClr val="bg1">
                    <a:lumMod val="7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Deterministic, add 10% &amp; 10 mm</a:t>
                  </a:r>
                </a:p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Probabilistic, ± 10 %WT (10mm), 80% time </a:t>
                  </a:r>
                </a:p>
              </p:txBody>
            </p:sp>
            <p:sp>
              <p:nvSpPr>
                <p:cNvPr id="66" name="Rectangle: Rounded Corners 65">
                  <a:extLst>
                    <a:ext uri="{FF2B5EF4-FFF2-40B4-BE49-F238E27FC236}">
                      <a16:creationId xmlns:a16="http://schemas.microsoft.com/office/drawing/2014/main" id="{B596FB55-51C5-F18A-8C40-19F37F9703E1}"/>
                    </a:ext>
                  </a:extLst>
                </p:cNvPr>
                <p:cNvSpPr/>
                <p:nvPr/>
              </p:nvSpPr>
              <p:spPr>
                <a:xfrm>
                  <a:off x="1960553" y="3367098"/>
                  <a:ext cx="3344085" cy="470578"/>
                </a:xfrm>
                <a:prstGeom prst="roundRect">
                  <a:avLst/>
                </a:prstGeom>
                <a:solidFill>
                  <a:schemeClr val="bg1">
                    <a:lumMod val="7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114300" marR="0" lvl="0" indent="-11430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Deterministic, add 20% &amp; 20 mm</a:t>
                  </a:r>
                </a:p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Probabilistic, ± 20 %WT (20mm), 80% time </a:t>
                  </a:r>
                </a:p>
              </p:txBody>
            </p:sp>
          </p:grpSp>
          <p:sp>
            <p:nvSpPr>
              <p:cNvPr id="37" name="Rectangle: Rounded Corners 36">
                <a:extLst>
                  <a:ext uri="{FF2B5EF4-FFF2-40B4-BE49-F238E27FC236}">
                    <a16:creationId xmlns:a16="http://schemas.microsoft.com/office/drawing/2014/main" id="{7BB9E756-AA5F-60A9-E53B-6581B9543F45}"/>
                  </a:ext>
                </a:extLst>
              </p:cNvPr>
              <p:cNvSpPr/>
              <p:nvPr/>
            </p:nvSpPr>
            <p:spPr>
              <a:xfrm>
                <a:off x="2395402" y="1316237"/>
                <a:ext cx="2474387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ILI Measurement Error</a:t>
                </a:r>
              </a:p>
            </p:txBody>
          </p:sp>
        </p:grpSp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5D2BC387-A689-6964-C0C7-77454D4C4D0D}"/>
                </a:ext>
              </a:extLst>
            </p:cNvPr>
            <p:cNvGrpSpPr/>
            <p:nvPr/>
          </p:nvGrpSpPr>
          <p:grpSpPr>
            <a:xfrm>
              <a:off x="9825186" y="1229797"/>
              <a:ext cx="1937652" cy="3503982"/>
              <a:chOff x="9835577" y="1229797"/>
              <a:chExt cx="1937652" cy="3503982"/>
            </a:xfrm>
          </p:grpSpPr>
          <p:sp>
            <p:nvSpPr>
              <p:cNvPr id="14" name="Arrow: Up-Down 3">
                <a:extLst>
                  <a:ext uri="{FF2B5EF4-FFF2-40B4-BE49-F238E27FC236}">
                    <a16:creationId xmlns:a16="http://schemas.microsoft.com/office/drawing/2014/main" id="{F9ED55D2-B395-6E91-B1B5-3D37A40EC846}"/>
                  </a:ext>
                </a:extLst>
              </p:cNvPr>
              <p:cNvSpPr/>
              <p:nvPr/>
            </p:nvSpPr>
            <p:spPr>
              <a:xfrm>
                <a:off x="10355316" y="1786815"/>
                <a:ext cx="898175" cy="2946964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969CF27-0714-E1D9-BFBE-677BF89CD8E2}"/>
                  </a:ext>
                </a:extLst>
              </p:cNvPr>
              <p:cNvSpPr txBox="1"/>
              <p:nvPr/>
            </p:nvSpPr>
            <p:spPr>
              <a:xfrm>
                <a:off x="10487550" y="1955183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AD41BC76-8E65-FC93-9CB2-850562180F94}"/>
                  </a:ext>
                </a:extLst>
              </p:cNvPr>
              <p:cNvSpPr/>
              <p:nvPr/>
            </p:nvSpPr>
            <p:spPr>
              <a:xfrm>
                <a:off x="9960811" y="2906663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– MB31G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Cluster – RSTRENG</a:t>
                </a:r>
              </a:p>
            </p:txBody>
          </p:sp>
          <p:sp>
            <p:nvSpPr>
              <p:cNvPr id="28" name="Rectangle: Rounded Corners 27">
                <a:extLst>
                  <a:ext uri="{FF2B5EF4-FFF2-40B4-BE49-F238E27FC236}">
                    <a16:creationId xmlns:a16="http://schemas.microsoft.com/office/drawing/2014/main" id="{B919BA4D-C977-D7CB-5A41-32D943A2A9E1}"/>
                  </a:ext>
                </a:extLst>
              </p:cNvPr>
              <p:cNvSpPr/>
              <p:nvPr/>
            </p:nvSpPr>
            <p:spPr>
              <a:xfrm>
                <a:off x="9960811" y="401684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B31G</a:t>
                </a:r>
              </a:p>
            </p:txBody>
          </p:sp>
          <p:sp>
            <p:nvSpPr>
              <p:cNvPr id="29" name="Rectangle: Rounded Corners 28">
                <a:extLst>
                  <a:ext uri="{FF2B5EF4-FFF2-40B4-BE49-F238E27FC236}">
                    <a16:creationId xmlns:a16="http://schemas.microsoft.com/office/drawing/2014/main" id="{A6C69289-3F37-30F7-02F2-4C6D3F6E8D1F}"/>
                  </a:ext>
                </a:extLst>
              </p:cNvPr>
              <p:cNvSpPr/>
              <p:nvPr/>
            </p:nvSpPr>
            <p:spPr>
              <a:xfrm>
                <a:off x="9960811" y="347016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MB31G</a:t>
                </a:r>
              </a:p>
            </p:txBody>
          </p:sp>
          <p:sp>
            <p:nvSpPr>
              <p:cNvPr id="32" name="Rectangle: Rounded Corners 31">
                <a:extLst>
                  <a:ext uri="{FF2B5EF4-FFF2-40B4-BE49-F238E27FC236}">
                    <a16:creationId xmlns:a16="http://schemas.microsoft.com/office/drawing/2014/main" id="{2EFBBD2F-3CEF-0C0A-C4E4-1BA021EA434C}"/>
                  </a:ext>
                </a:extLst>
              </p:cNvPr>
              <p:cNvSpPr/>
              <p:nvPr/>
            </p:nvSpPr>
            <p:spPr>
              <a:xfrm>
                <a:off x="9960811" y="231890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– MB31G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&amp; Cluster - Psqr</a:t>
                </a:r>
              </a:p>
            </p:txBody>
          </p:sp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FA55A553-E87D-1221-0743-906BE6EF75D0}"/>
                  </a:ext>
                </a:extLst>
              </p:cNvPr>
              <p:cNvSpPr/>
              <p:nvPr/>
            </p:nvSpPr>
            <p:spPr>
              <a:xfrm>
                <a:off x="9835577" y="1229797"/>
                <a:ext cx="1937652" cy="55701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Assessment Model</a:t>
                </a:r>
              </a:p>
            </p:txBody>
          </p:sp>
        </p:grpSp>
      </p:grp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4B9E2217-1799-56D4-FDA6-0323C565ACED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7350438" y="2986210"/>
            <a:ext cx="498162" cy="483955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78954AF0-481F-53B8-3245-B189A5F2A4A1}"/>
              </a:ext>
            </a:extLst>
          </p:cNvPr>
          <p:cNvCxnSpPr>
            <a:cxnSpLocks/>
            <a:stCxn id="23" idx="3"/>
            <a:endCxn id="27" idx="1"/>
          </p:cNvCxnSpPr>
          <p:nvPr/>
        </p:nvCxnSpPr>
        <p:spPr>
          <a:xfrm flipV="1">
            <a:off x="9421316" y="3141952"/>
            <a:ext cx="529104" cy="483230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D1E8AE3F-FAA3-C966-92BA-55A7DD591A45}"/>
              </a:ext>
            </a:extLst>
          </p:cNvPr>
          <p:cNvCxnSpPr>
            <a:cxnSpLocks/>
            <a:stCxn id="65" idx="3"/>
            <a:endCxn id="34" idx="1"/>
          </p:cNvCxnSpPr>
          <p:nvPr/>
        </p:nvCxnSpPr>
        <p:spPr>
          <a:xfrm flipV="1">
            <a:off x="5304638" y="2986210"/>
            <a:ext cx="299507" cy="333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85A100A5-229D-0775-29EF-4C803CE4C7CE}"/>
              </a:ext>
            </a:extLst>
          </p:cNvPr>
          <p:cNvCxnSpPr>
            <a:cxnSpLocks/>
            <a:stCxn id="11" idx="3"/>
          </p:cNvCxnSpPr>
          <p:nvPr/>
        </p:nvCxnSpPr>
        <p:spPr>
          <a:xfrm flipV="1">
            <a:off x="1605848" y="3141952"/>
            <a:ext cx="365096" cy="45492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B2D65C25-459F-E118-CCB5-964F1E8347CB}"/>
              </a:ext>
            </a:extLst>
          </p:cNvPr>
          <p:cNvCxnSpPr>
            <a:cxnSpLocks/>
            <a:stCxn id="12" idx="3"/>
            <a:endCxn id="65" idx="1"/>
          </p:cNvCxnSpPr>
          <p:nvPr/>
        </p:nvCxnSpPr>
        <p:spPr>
          <a:xfrm>
            <a:off x="1605848" y="2980533"/>
            <a:ext cx="354705" cy="901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B462D6F7-D15A-037A-55ED-877DEEE6BF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43774"/>
              </p:ext>
            </p:extLst>
          </p:nvPr>
        </p:nvGraphicFramePr>
        <p:xfrm>
          <a:off x="365760" y="4846320"/>
          <a:ext cx="11384902" cy="1645920"/>
        </p:xfrm>
        <a:graphic>
          <a:graphicData uri="http://schemas.openxmlformats.org/drawingml/2006/table">
            <a:tbl>
              <a:tblPr/>
              <a:tblGrid>
                <a:gridCol w="1134229">
                  <a:extLst>
                    <a:ext uri="{9D8B030D-6E8A-4147-A177-3AD203B41FA5}">
                      <a16:colId xmlns:a16="http://schemas.microsoft.com/office/drawing/2014/main" val="579695005"/>
                    </a:ext>
                  </a:extLst>
                </a:gridCol>
                <a:gridCol w="699247">
                  <a:extLst>
                    <a:ext uri="{9D8B030D-6E8A-4147-A177-3AD203B41FA5}">
                      <a16:colId xmlns:a16="http://schemas.microsoft.com/office/drawing/2014/main" val="4160190580"/>
                    </a:ext>
                  </a:extLst>
                </a:gridCol>
                <a:gridCol w="1425389">
                  <a:extLst>
                    <a:ext uri="{9D8B030D-6E8A-4147-A177-3AD203B41FA5}">
                      <a16:colId xmlns:a16="http://schemas.microsoft.com/office/drawing/2014/main" val="1307551650"/>
                    </a:ext>
                  </a:extLst>
                </a:gridCol>
                <a:gridCol w="1362456">
                  <a:extLst>
                    <a:ext uri="{9D8B030D-6E8A-4147-A177-3AD203B41FA5}">
                      <a16:colId xmlns:a16="http://schemas.microsoft.com/office/drawing/2014/main" val="3392791995"/>
                    </a:ext>
                  </a:extLst>
                </a:gridCol>
                <a:gridCol w="1197864">
                  <a:extLst>
                    <a:ext uri="{9D8B030D-6E8A-4147-A177-3AD203B41FA5}">
                      <a16:colId xmlns:a16="http://schemas.microsoft.com/office/drawing/2014/main" val="468355852"/>
                    </a:ext>
                  </a:extLst>
                </a:gridCol>
                <a:gridCol w="603032">
                  <a:extLst>
                    <a:ext uri="{9D8B030D-6E8A-4147-A177-3AD203B41FA5}">
                      <a16:colId xmlns:a16="http://schemas.microsoft.com/office/drawing/2014/main" val="1576447695"/>
                    </a:ext>
                  </a:extLst>
                </a:gridCol>
                <a:gridCol w="685942">
                  <a:extLst>
                    <a:ext uri="{9D8B030D-6E8A-4147-A177-3AD203B41FA5}">
                      <a16:colId xmlns:a16="http://schemas.microsoft.com/office/drawing/2014/main" val="745405499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131039471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3939822940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627805506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2480977857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667692765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3863071179"/>
                    </a:ext>
                  </a:extLst>
                </a:gridCol>
                <a:gridCol w="667891">
                  <a:extLst>
                    <a:ext uri="{9D8B030D-6E8A-4147-A177-3AD203B41FA5}">
                      <a16:colId xmlns:a16="http://schemas.microsoft.com/office/drawing/2014/main" val="233160343"/>
                    </a:ext>
                  </a:extLst>
                </a:gridCol>
                <a:gridCol w="928262">
                  <a:extLst>
                    <a:ext uri="{9D8B030D-6E8A-4147-A177-3AD203B41FA5}">
                      <a16:colId xmlns:a16="http://schemas.microsoft.com/office/drawing/2014/main" val="2813031223"/>
                    </a:ext>
                  </a:extLst>
                </a:gridCol>
              </a:tblGrid>
              <a:tr h="274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Method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Threshold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Depth Error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Length Error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Model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Growth Rate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# Excavations in year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# reported features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944019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0~5 sum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095854"/>
                  </a:ext>
                </a:extLst>
              </a:tr>
              <a:tr h="365760"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Deterministic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1.25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Add 10% WT to depth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 MB31G</a:t>
                      </a:r>
                    </a:p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Cluster RSTRENG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RunCom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Cluster-specific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ctr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ctr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ctr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ctr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ctr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ctr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C00000"/>
                          </a:solidFill>
                          <a:effectLst/>
                          <a:latin typeface="+mj-lt"/>
                        </a:rPr>
                        <a:t>337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182619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71305"/>
                  </a:ext>
                </a:extLst>
              </a:tr>
              <a:tr h="365760"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Add 10% WT to depth &amp; 10 mm to length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169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34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29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37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54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53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C00000"/>
                          </a:solidFill>
                          <a:effectLst/>
                          <a:latin typeface="+mj-lt"/>
                        </a:rPr>
                        <a:t>376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896348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Probabilistic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1E-03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+/-10 %WT (10mm), 80% time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C00000"/>
                          </a:solidFill>
                          <a:effectLst/>
                          <a:latin typeface="+mj-lt"/>
                        </a:rPr>
                        <a:t>180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076908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C86D0C5-4E79-A291-0F36-14FDB449272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231610"/>
            <a:ext cx="12192001" cy="914400"/>
          </a:xfrm>
          <a:prstGeom prst="rect">
            <a:avLst/>
          </a:prstGeom>
          <a:gradFill>
            <a:gsLst>
              <a:gs pos="88000">
                <a:srgbClr val="1F497D">
                  <a:alpha val="55000"/>
                </a:srgbClr>
              </a:gs>
              <a:gs pos="75000">
                <a:srgbClr val="0081B5">
                  <a:alpha val="59000"/>
                </a:srgbClr>
              </a:gs>
              <a:gs pos="27000">
                <a:schemeClr val="bg1"/>
              </a:gs>
            </a:gsLst>
            <a:lin ang="0" scaled="0"/>
          </a:gradFill>
        </p:spPr>
        <p:txBody>
          <a:bodyPr wrap="square" lIns="91438" tIns="45719" rIns="91438" bIns="45719" rtlCol="0" anchor="b" anchorCtr="0">
            <a:noAutofit/>
          </a:bodyPr>
          <a:lstStyle>
            <a:defPPr>
              <a:defRPr lang="en-US"/>
            </a:defPPr>
            <a:lvl1pPr lvl="0" algn="ctr"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173288" lvl="0" algn="l">
              <a:defRPr/>
            </a:pPr>
            <a:r>
              <a:rPr lang="it-IT">
                <a:solidFill>
                  <a:prstClr val="black"/>
                </a:solidFill>
              </a:rPr>
              <a:t>Decision Comparison –</a:t>
            </a:r>
            <a:br>
              <a:rPr lang="it-IT" sz="2800">
                <a:solidFill>
                  <a:prstClr val="black"/>
                </a:solidFill>
              </a:rPr>
            </a:br>
            <a:r>
              <a:rPr lang="it-IT" sz="2800">
                <a:solidFill>
                  <a:prstClr val="black"/>
                </a:solidFill>
              </a:rPr>
              <a:t>Deterministic vs Probabilistic</a:t>
            </a:r>
            <a:endParaRPr lang="en-US" sz="2800">
              <a:solidFill>
                <a:prstClr val="black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D7109C0-5464-8922-7C94-774AB479479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5" y="149235"/>
            <a:ext cx="1222905" cy="898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A2C771-CC9A-A487-D562-5D050D55DA3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8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A4B30-40B0-DC5F-C33C-A53BA8879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>
            <a:extLst>
              <a:ext uri="{FF2B5EF4-FFF2-40B4-BE49-F238E27FC236}">
                <a16:creationId xmlns:a16="http://schemas.microsoft.com/office/drawing/2014/main" id="{7B90AE5F-5435-E90B-1BF0-7D5C21B7B2B5}"/>
              </a:ext>
            </a:extLst>
          </p:cNvPr>
          <p:cNvGrpSpPr/>
          <p:nvPr/>
        </p:nvGrpSpPr>
        <p:grpSpPr>
          <a:xfrm>
            <a:off x="322440" y="1229797"/>
            <a:ext cx="11440398" cy="3503982"/>
            <a:chOff x="322440" y="1229797"/>
            <a:chExt cx="11440398" cy="3503982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A695CC53-F639-4085-9549-1C5755C69357}"/>
                </a:ext>
              </a:extLst>
            </p:cNvPr>
            <p:cNvGrpSpPr/>
            <p:nvPr/>
          </p:nvGrpSpPr>
          <p:grpSpPr>
            <a:xfrm>
              <a:off x="7513274" y="1316237"/>
              <a:ext cx="2114168" cy="2839982"/>
              <a:chOff x="7419755" y="1316237"/>
              <a:chExt cx="2114168" cy="2839982"/>
            </a:xfrm>
          </p:grpSpPr>
          <p:sp>
            <p:nvSpPr>
              <p:cNvPr id="84" name="Arrow: Up-Down 3">
                <a:extLst>
                  <a:ext uri="{FF2B5EF4-FFF2-40B4-BE49-F238E27FC236}">
                    <a16:creationId xmlns:a16="http://schemas.microsoft.com/office/drawing/2014/main" id="{A20FB2D9-93F6-B2B0-DC74-AE22D59079FA}"/>
                  </a:ext>
                </a:extLst>
              </p:cNvPr>
              <p:cNvSpPr/>
              <p:nvPr/>
            </p:nvSpPr>
            <p:spPr>
              <a:xfrm>
                <a:off x="8011726" y="1931085"/>
                <a:ext cx="930226" cy="2225134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7BD9C4CA-9656-11E7-343B-FEF29209351C}"/>
                  </a:ext>
                </a:extLst>
              </p:cNvPr>
              <p:cNvSpPr txBox="1"/>
              <p:nvPr/>
            </p:nvSpPr>
            <p:spPr>
              <a:xfrm>
                <a:off x="8159986" y="2276603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86" name="Rectangle: Rounded Corners 85">
                <a:extLst>
                  <a:ext uri="{FF2B5EF4-FFF2-40B4-BE49-F238E27FC236}">
                    <a16:creationId xmlns:a16="http://schemas.microsoft.com/office/drawing/2014/main" id="{AF91071B-FE62-22D8-14E0-A595FE37693D}"/>
                  </a:ext>
                </a:extLst>
              </p:cNvPr>
              <p:cNvSpPr/>
              <p:nvPr/>
            </p:nvSpPr>
            <p:spPr>
              <a:xfrm>
                <a:off x="7625881" y="2732990"/>
                <a:ext cx="1701916" cy="470578"/>
              </a:xfrm>
              <a:prstGeom prst="round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127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specific growth</a:t>
                </a:r>
              </a:p>
            </p:txBody>
          </p:sp>
          <p:sp>
            <p:nvSpPr>
              <p:cNvPr id="87" name="Rectangle: Rounded Corners 86">
                <a:extLst>
                  <a:ext uri="{FF2B5EF4-FFF2-40B4-BE49-F238E27FC236}">
                    <a16:creationId xmlns:a16="http://schemas.microsoft.com/office/drawing/2014/main" id="{D4B0D6E0-1F6C-A677-D6A5-5DCA67B486DE}"/>
                  </a:ext>
                </a:extLst>
              </p:cNvPr>
              <p:cNvSpPr/>
              <p:nvPr/>
            </p:nvSpPr>
            <p:spPr>
              <a:xfrm>
                <a:off x="7625881" y="3329023"/>
                <a:ext cx="1701916" cy="592318"/>
              </a:xfrm>
              <a:prstGeom prst="round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127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Cluster specific growth</a:t>
                </a:r>
              </a:p>
            </p:txBody>
          </p:sp>
          <p:sp>
            <p:nvSpPr>
              <p:cNvPr id="88" name="Rectangle: Rounded Corners 87">
                <a:extLst>
                  <a:ext uri="{FF2B5EF4-FFF2-40B4-BE49-F238E27FC236}">
                    <a16:creationId xmlns:a16="http://schemas.microsoft.com/office/drawing/2014/main" id="{81AC18CA-BFDB-1BA1-BD03-8C27534C0D07}"/>
                  </a:ext>
                </a:extLst>
              </p:cNvPr>
              <p:cNvSpPr/>
              <p:nvPr/>
            </p:nvSpPr>
            <p:spPr>
              <a:xfrm>
                <a:off x="7419755" y="1316237"/>
                <a:ext cx="2114168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Growth Granularity</a:t>
                </a:r>
              </a:p>
            </p:txBody>
          </p:sp>
        </p:grp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243B4CB7-F697-B8A3-F4B8-380AB3C0993E}"/>
                </a:ext>
              </a:extLst>
            </p:cNvPr>
            <p:cNvGrpSpPr/>
            <p:nvPr/>
          </p:nvGrpSpPr>
          <p:grpSpPr>
            <a:xfrm>
              <a:off x="5367486" y="1316237"/>
              <a:ext cx="2219610" cy="2820681"/>
              <a:chOff x="5180448" y="1316237"/>
              <a:chExt cx="2219610" cy="2820681"/>
            </a:xfrm>
          </p:grpSpPr>
          <p:sp>
            <p:nvSpPr>
              <p:cNvPr id="79" name="Arrow: Up-Down 3">
                <a:extLst>
                  <a:ext uri="{FF2B5EF4-FFF2-40B4-BE49-F238E27FC236}">
                    <a16:creationId xmlns:a16="http://schemas.microsoft.com/office/drawing/2014/main" id="{445DB921-BFD9-26B4-3D92-C9FB8A561A0B}"/>
                  </a:ext>
                </a:extLst>
              </p:cNvPr>
              <p:cNvSpPr/>
              <p:nvPr/>
            </p:nvSpPr>
            <p:spPr>
              <a:xfrm>
                <a:off x="5878922" y="2068403"/>
                <a:ext cx="822663" cy="2068515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A990B60D-D0B3-C581-551C-D13FC89F7BF4}"/>
                  </a:ext>
                </a:extLst>
              </p:cNvPr>
              <p:cNvSpPr txBox="1"/>
              <p:nvPr/>
            </p:nvSpPr>
            <p:spPr>
              <a:xfrm>
                <a:off x="5973400" y="2406690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81" name="Rectangle: Rounded Corners 80">
                <a:extLst>
                  <a:ext uri="{FF2B5EF4-FFF2-40B4-BE49-F238E27FC236}">
                    <a16:creationId xmlns:a16="http://schemas.microsoft.com/office/drawing/2014/main" id="{40A67C95-C841-FA37-AB19-558E5058C030}"/>
                  </a:ext>
                </a:extLst>
              </p:cNvPr>
              <p:cNvSpPr/>
              <p:nvPr/>
            </p:nvSpPr>
            <p:spPr>
              <a:xfrm>
                <a:off x="5417107" y="2750921"/>
                <a:ext cx="1746293" cy="470578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Signal-to-signal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run comparison</a:t>
                </a:r>
              </a:p>
            </p:txBody>
          </p:sp>
          <p:sp>
            <p:nvSpPr>
              <p:cNvPr id="82" name="Rectangle: Rounded Corners 81">
                <a:extLst>
                  <a:ext uri="{FF2B5EF4-FFF2-40B4-BE49-F238E27FC236}">
                    <a16:creationId xmlns:a16="http://schemas.microsoft.com/office/drawing/2014/main" id="{B3E2DC8E-9A77-37D9-F73C-9EFA555A6E8E}"/>
                  </a:ext>
                </a:extLst>
              </p:cNvPr>
              <p:cNvSpPr/>
              <p:nvPr/>
            </p:nvSpPr>
            <p:spPr>
              <a:xfrm>
                <a:off x="5417107" y="3346954"/>
                <a:ext cx="1746293" cy="470578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No run comparison</a:t>
                </a:r>
              </a:p>
            </p:txBody>
          </p:sp>
          <p:sp>
            <p:nvSpPr>
              <p:cNvPr id="83" name="Rectangle: Rounded Corners 82">
                <a:extLst>
                  <a:ext uri="{FF2B5EF4-FFF2-40B4-BE49-F238E27FC236}">
                    <a16:creationId xmlns:a16="http://schemas.microsoft.com/office/drawing/2014/main" id="{3EBB38CE-8EF5-632A-1698-0DF6BAD9825D}"/>
                  </a:ext>
                </a:extLst>
              </p:cNvPr>
              <p:cNvSpPr/>
              <p:nvPr/>
            </p:nvSpPr>
            <p:spPr>
              <a:xfrm>
                <a:off x="5180448" y="1316237"/>
                <a:ext cx="2219610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Growth Magnitude</a:t>
                </a:r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77014327-3005-0111-F858-0E04E1A20780}"/>
                </a:ext>
              </a:extLst>
            </p:cNvPr>
            <p:cNvGrpSpPr/>
            <p:nvPr/>
          </p:nvGrpSpPr>
          <p:grpSpPr>
            <a:xfrm>
              <a:off x="322440" y="1316237"/>
              <a:ext cx="1380326" cy="2721734"/>
              <a:chOff x="322440" y="1316237"/>
              <a:chExt cx="1380326" cy="2721734"/>
            </a:xfrm>
          </p:grpSpPr>
          <p:grpSp>
            <p:nvGrpSpPr>
              <p:cNvPr id="73" name="Group 72">
                <a:extLst>
                  <a:ext uri="{FF2B5EF4-FFF2-40B4-BE49-F238E27FC236}">
                    <a16:creationId xmlns:a16="http://schemas.microsoft.com/office/drawing/2014/main" id="{B4B53A7C-0A19-E10E-A66C-1A32C4B8FEB2}"/>
                  </a:ext>
                </a:extLst>
              </p:cNvPr>
              <p:cNvGrpSpPr/>
              <p:nvPr/>
            </p:nvGrpSpPr>
            <p:grpSpPr>
              <a:xfrm>
                <a:off x="419359" y="2048558"/>
                <a:ext cx="1186489" cy="1989413"/>
                <a:chOff x="297010" y="2048558"/>
                <a:chExt cx="1186489" cy="1989413"/>
              </a:xfrm>
            </p:grpSpPr>
            <p:sp>
              <p:nvSpPr>
                <p:cNvPr id="75" name="Arrow: Up-Down 3">
                  <a:extLst>
                    <a:ext uri="{FF2B5EF4-FFF2-40B4-BE49-F238E27FC236}">
                      <a16:creationId xmlns:a16="http://schemas.microsoft.com/office/drawing/2014/main" id="{79B2BAEE-E2CF-9309-BA9A-B7A509DAC81A}"/>
                    </a:ext>
                  </a:extLst>
                </p:cNvPr>
                <p:cNvSpPr/>
                <p:nvPr/>
              </p:nvSpPr>
              <p:spPr>
                <a:xfrm>
                  <a:off x="432793" y="2048558"/>
                  <a:ext cx="914922" cy="1989413"/>
                </a:xfrm>
                <a:custGeom>
                  <a:avLst/>
                  <a:gdLst>
                    <a:gd name="connsiteX0" fmla="*/ 0 w 434906"/>
                    <a:gd name="connsiteY0" fmla="*/ 217453 h 1890717"/>
                    <a:gd name="connsiteX1" fmla="*/ 217453 w 434906"/>
                    <a:gd name="connsiteY1" fmla="*/ 0 h 1890717"/>
                    <a:gd name="connsiteX2" fmla="*/ 434906 w 434906"/>
                    <a:gd name="connsiteY2" fmla="*/ 217453 h 1890717"/>
                    <a:gd name="connsiteX3" fmla="*/ 326180 w 434906"/>
                    <a:gd name="connsiteY3" fmla="*/ 217453 h 1890717"/>
                    <a:gd name="connsiteX4" fmla="*/ 326180 w 434906"/>
                    <a:gd name="connsiteY4" fmla="*/ 1673264 h 1890717"/>
                    <a:gd name="connsiteX5" fmla="*/ 434906 w 434906"/>
                    <a:gd name="connsiteY5" fmla="*/ 1673264 h 1890717"/>
                    <a:gd name="connsiteX6" fmla="*/ 217453 w 434906"/>
                    <a:gd name="connsiteY6" fmla="*/ 1890717 h 1890717"/>
                    <a:gd name="connsiteX7" fmla="*/ 0 w 434906"/>
                    <a:gd name="connsiteY7" fmla="*/ 1673264 h 1890717"/>
                    <a:gd name="connsiteX8" fmla="*/ 108727 w 434906"/>
                    <a:gd name="connsiteY8" fmla="*/ 1673264 h 1890717"/>
                    <a:gd name="connsiteX9" fmla="*/ 108727 w 434906"/>
                    <a:gd name="connsiteY9" fmla="*/ 217453 h 1890717"/>
                    <a:gd name="connsiteX10" fmla="*/ 0 w 434906"/>
                    <a:gd name="connsiteY10" fmla="*/ 217453 h 1890717"/>
                    <a:gd name="connsiteX0" fmla="*/ 0 w 434906"/>
                    <a:gd name="connsiteY0" fmla="*/ 217453 h 1673264"/>
                    <a:gd name="connsiteX1" fmla="*/ 217453 w 434906"/>
                    <a:gd name="connsiteY1" fmla="*/ 0 h 1673264"/>
                    <a:gd name="connsiteX2" fmla="*/ 434906 w 434906"/>
                    <a:gd name="connsiteY2" fmla="*/ 217453 h 1673264"/>
                    <a:gd name="connsiteX3" fmla="*/ 326180 w 434906"/>
                    <a:gd name="connsiteY3" fmla="*/ 217453 h 1673264"/>
                    <a:gd name="connsiteX4" fmla="*/ 326180 w 434906"/>
                    <a:gd name="connsiteY4" fmla="*/ 1673264 h 1673264"/>
                    <a:gd name="connsiteX5" fmla="*/ 434906 w 434906"/>
                    <a:gd name="connsiteY5" fmla="*/ 1673264 h 1673264"/>
                    <a:gd name="connsiteX6" fmla="*/ 0 w 434906"/>
                    <a:gd name="connsiteY6" fmla="*/ 1673264 h 1673264"/>
                    <a:gd name="connsiteX7" fmla="*/ 108727 w 434906"/>
                    <a:gd name="connsiteY7" fmla="*/ 1673264 h 1673264"/>
                    <a:gd name="connsiteX8" fmla="*/ 108727 w 434906"/>
                    <a:gd name="connsiteY8" fmla="*/ 217453 h 1673264"/>
                    <a:gd name="connsiteX9" fmla="*/ 0 w 434906"/>
                    <a:gd name="connsiteY9" fmla="*/ 217453 h 1673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34906" h="1673264">
                      <a:moveTo>
                        <a:pt x="0" y="217453"/>
                      </a:moveTo>
                      <a:lnTo>
                        <a:pt x="217453" y="0"/>
                      </a:lnTo>
                      <a:lnTo>
                        <a:pt x="434906" y="217453"/>
                      </a:lnTo>
                      <a:lnTo>
                        <a:pt x="326180" y="217453"/>
                      </a:lnTo>
                      <a:lnTo>
                        <a:pt x="326180" y="1673264"/>
                      </a:lnTo>
                      <a:lnTo>
                        <a:pt x="434906" y="1673264"/>
                      </a:lnTo>
                      <a:lnTo>
                        <a:pt x="0" y="1673264"/>
                      </a:lnTo>
                      <a:lnTo>
                        <a:pt x="108727" y="1673264"/>
                      </a:lnTo>
                      <a:lnTo>
                        <a:pt x="108727" y="217453"/>
                      </a:lnTo>
                      <a:lnTo>
                        <a:pt x="0" y="217453"/>
                      </a:lnTo>
                      <a:close/>
                    </a:path>
                  </a:pathLst>
                </a:custGeom>
                <a:solidFill>
                  <a:srgbClr val="BAD9A7"/>
                </a:solidFill>
                <a:ln w="19050">
                  <a:solidFill>
                    <a:srgbClr val="9CC98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endParaRPr>
                </a:p>
              </p:txBody>
            </p:sp>
            <p:sp>
              <p:nvSpPr>
                <p:cNvPr id="76" name="TextBox 75">
                  <a:extLst>
                    <a:ext uri="{FF2B5EF4-FFF2-40B4-BE49-F238E27FC236}">
                      <a16:creationId xmlns:a16="http://schemas.microsoft.com/office/drawing/2014/main" id="{5AE56247-40F2-AFC4-0DD7-553DC0A29AFD}"/>
                    </a:ext>
                  </a:extLst>
                </p:cNvPr>
                <p:cNvSpPr txBox="1"/>
                <p:nvPr/>
              </p:nvSpPr>
              <p:spPr>
                <a:xfrm>
                  <a:off x="624505" y="2302967"/>
                  <a:ext cx="531499" cy="2769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>
                      <a:solidFill>
                        <a:schemeClr val="tx1"/>
                      </a:solidFill>
                      <a:latin typeface="+mj-lt"/>
                    </a:rPr>
                    <a:t>R&amp;D</a:t>
                  </a:r>
                </a:p>
              </p:txBody>
            </p:sp>
            <p:sp>
              <p:nvSpPr>
                <p:cNvPr id="77" name="Rectangle: Rounded Corners 76">
                  <a:extLst>
                    <a:ext uri="{FF2B5EF4-FFF2-40B4-BE49-F238E27FC236}">
                      <a16:creationId xmlns:a16="http://schemas.microsoft.com/office/drawing/2014/main" id="{68038EDE-BD3D-0C3F-E779-224861912FA3}"/>
                    </a:ext>
                  </a:extLst>
                </p:cNvPr>
                <p:cNvSpPr/>
                <p:nvPr/>
              </p:nvSpPr>
              <p:spPr>
                <a:xfrm>
                  <a:off x="297010" y="3361583"/>
                  <a:ext cx="1186489" cy="470578"/>
                </a:xfrm>
                <a:prstGeom prst="roundRect">
                  <a:avLst/>
                </a:prstGeom>
                <a:solidFill>
                  <a:schemeClr val="bg2"/>
                </a:soli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 1.25</a:t>
                  </a:r>
                </a:p>
              </p:txBody>
            </p:sp>
            <p:sp>
              <p:nvSpPr>
                <p:cNvPr id="78" name="Rectangle: Rounded Corners 77">
                  <a:extLst>
                    <a:ext uri="{FF2B5EF4-FFF2-40B4-BE49-F238E27FC236}">
                      <a16:creationId xmlns:a16="http://schemas.microsoft.com/office/drawing/2014/main" id="{C1ED4C3B-16C0-8F9A-C9D5-5E979F85A565}"/>
                    </a:ext>
                  </a:extLst>
                </p:cNvPr>
                <p:cNvSpPr/>
                <p:nvPr/>
              </p:nvSpPr>
              <p:spPr>
                <a:xfrm>
                  <a:off x="297010" y="2745244"/>
                  <a:ext cx="1186489" cy="470578"/>
                </a:xfrm>
                <a:prstGeom prst="roundRect">
                  <a:avLst/>
                </a:prstGeom>
                <a:solidFill>
                  <a:schemeClr val="bg2"/>
                </a:soli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 1E-3</a:t>
                  </a:r>
                </a:p>
              </p:txBody>
            </p:sp>
          </p:grpSp>
          <p:sp>
            <p:nvSpPr>
              <p:cNvPr id="74" name="Rectangle: Rounded Corners 73">
                <a:extLst>
                  <a:ext uri="{FF2B5EF4-FFF2-40B4-BE49-F238E27FC236}">
                    <a16:creationId xmlns:a16="http://schemas.microsoft.com/office/drawing/2014/main" id="{0BD35C1C-6698-260E-B5A7-128425C1B6CD}"/>
                  </a:ext>
                </a:extLst>
              </p:cNvPr>
              <p:cNvSpPr/>
              <p:nvPr/>
            </p:nvSpPr>
            <p:spPr>
              <a:xfrm>
                <a:off x="322440" y="1316237"/>
                <a:ext cx="1380326" cy="4705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Uncertainty</a:t>
                </a:r>
              </a:p>
            </p:txBody>
          </p: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7BCDD52A-F81E-7B74-10B9-C1D479A2A21B}"/>
                </a:ext>
              </a:extLst>
            </p:cNvPr>
            <p:cNvGrpSpPr/>
            <p:nvPr/>
          </p:nvGrpSpPr>
          <p:grpSpPr>
            <a:xfrm>
              <a:off x="1960553" y="1316237"/>
              <a:ext cx="3344085" cy="2729236"/>
              <a:chOff x="1960553" y="1316237"/>
              <a:chExt cx="3344085" cy="2729236"/>
            </a:xfrm>
          </p:grpSpPr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4F9401BC-EE1B-65CA-EF48-6D0A058E9927}"/>
                  </a:ext>
                </a:extLst>
              </p:cNvPr>
              <p:cNvGrpSpPr/>
              <p:nvPr/>
            </p:nvGrpSpPr>
            <p:grpSpPr>
              <a:xfrm>
                <a:off x="1960553" y="1976958"/>
                <a:ext cx="3344085" cy="2068515"/>
                <a:chOff x="1960553" y="1976958"/>
                <a:chExt cx="3344085" cy="2068515"/>
              </a:xfrm>
            </p:grpSpPr>
            <p:sp>
              <p:nvSpPr>
                <p:cNvPr id="69" name="Arrow: Up-Down 3">
                  <a:extLst>
                    <a:ext uri="{FF2B5EF4-FFF2-40B4-BE49-F238E27FC236}">
                      <a16:creationId xmlns:a16="http://schemas.microsoft.com/office/drawing/2014/main" id="{2ABCEFA5-89C1-8E07-B894-2F1C37B86E0D}"/>
                    </a:ext>
                  </a:extLst>
                </p:cNvPr>
                <p:cNvSpPr/>
                <p:nvPr/>
              </p:nvSpPr>
              <p:spPr>
                <a:xfrm>
                  <a:off x="3221264" y="1976958"/>
                  <a:ext cx="822663" cy="2068515"/>
                </a:xfrm>
                <a:custGeom>
                  <a:avLst/>
                  <a:gdLst>
                    <a:gd name="connsiteX0" fmla="*/ 0 w 434906"/>
                    <a:gd name="connsiteY0" fmla="*/ 217453 h 1890717"/>
                    <a:gd name="connsiteX1" fmla="*/ 217453 w 434906"/>
                    <a:gd name="connsiteY1" fmla="*/ 0 h 1890717"/>
                    <a:gd name="connsiteX2" fmla="*/ 434906 w 434906"/>
                    <a:gd name="connsiteY2" fmla="*/ 217453 h 1890717"/>
                    <a:gd name="connsiteX3" fmla="*/ 326180 w 434906"/>
                    <a:gd name="connsiteY3" fmla="*/ 217453 h 1890717"/>
                    <a:gd name="connsiteX4" fmla="*/ 326180 w 434906"/>
                    <a:gd name="connsiteY4" fmla="*/ 1673264 h 1890717"/>
                    <a:gd name="connsiteX5" fmla="*/ 434906 w 434906"/>
                    <a:gd name="connsiteY5" fmla="*/ 1673264 h 1890717"/>
                    <a:gd name="connsiteX6" fmla="*/ 217453 w 434906"/>
                    <a:gd name="connsiteY6" fmla="*/ 1890717 h 1890717"/>
                    <a:gd name="connsiteX7" fmla="*/ 0 w 434906"/>
                    <a:gd name="connsiteY7" fmla="*/ 1673264 h 1890717"/>
                    <a:gd name="connsiteX8" fmla="*/ 108727 w 434906"/>
                    <a:gd name="connsiteY8" fmla="*/ 1673264 h 1890717"/>
                    <a:gd name="connsiteX9" fmla="*/ 108727 w 434906"/>
                    <a:gd name="connsiteY9" fmla="*/ 217453 h 1890717"/>
                    <a:gd name="connsiteX10" fmla="*/ 0 w 434906"/>
                    <a:gd name="connsiteY10" fmla="*/ 217453 h 1890717"/>
                    <a:gd name="connsiteX0" fmla="*/ 0 w 434906"/>
                    <a:gd name="connsiteY0" fmla="*/ 217453 h 1673264"/>
                    <a:gd name="connsiteX1" fmla="*/ 217453 w 434906"/>
                    <a:gd name="connsiteY1" fmla="*/ 0 h 1673264"/>
                    <a:gd name="connsiteX2" fmla="*/ 434906 w 434906"/>
                    <a:gd name="connsiteY2" fmla="*/ 217453 h 1673264"/>
                    <a:gd name="connsiteX3" fmla="*/ 326180 w 434906"/>
                    <a:gd name="connsiteY3" fmla="*/ 217453 h 1673264"/>
                    <a:gd name="connsiteX4" fmla="*/ 326180 w 434906"/>
                    <a:gd name="connsiteY4" fmla="*/ 1673264 h 1673264"/>
                    <a:gd name="connsiteX5" fmla="*/ 434906 w 434906"/>
                    <a:gd name="connsiteY5" fmla="*/ 1673264 h 1673264"/>
                    <a:gd name="connsiteX6" fmla="*/ 0 w 434906"/>
                    <a:gd name="connsiteY6" fmla="*/ 1673264 h 1673264"/>
                    <a:gd name="connsiteX7" fmla="*/ 108727 w 434906"/>
                    <a:gd name="connsiteY7" fmla="*/ 1673264 h 1673264"/>
                    <a:gd name="connsiteX8" fmla="*/ 108727 w 434906"/>
                    <a:gd name="connsiteY8" fmla="*/ 217453 h 1673264"/>
                    <a:gd name="connsiteX9" fmla="*/ 0 w 434906"/>
                    <a:gd name="connsiteY9" fmla="*/ 217453 h 1673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34906" h="1673264">
                      <a:moveTo>
                        <a:pt x="0" y="217453"/>
                      </a:moveTo>
                      <a:lnTo>
                        <a:pt x="217453" y="0"/>
                      </a:lnTo>
                      <a:lnTo>
                        <a:pt x="434906" y="217453"/>
                      </a:lnTo>
                      <a:lnTo>
                        <a:pt x="326180" y="217453"/>
                      </a:lnTo>
                      <a:lnTo>
                        <a:pt x="326180" y="1673264"/>
                      </a:lnTo>
                      <a:lnTo>
                        <a:pt x="434906" y="1673264"/>
                      </a:lnTo>
                      <a:lnTo>
                        <a:pt x="0" y="1673264"/>
                      </a:lnTo>
                      <a:lnTo>
                        <a:pt x="108727" y="1673264"/>
                      </a:lnTo>
                      <a:lnTo>
                        <a:pt x="108727" y="217453"/>
                      </a:lnTo>
                      <a:lnTo>
                        <a:pt x="0" y="217453"/>
                      </a:lnTo>
                      <a:close/>
                    </a:path>
                  </a:pathLst>
                </a:custGeom>
                <a:solidFill>
                  <a:srgbClr val="BAD9A7"/>
                </a:solidFill>
                <a:ln w="19050">
                  <a:solidFill>
                    <a:srgbClr val="9CC98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endParaRPr>
                </a:p>
              </p:txBody>
            </p:sp>
            <p:sp>
              <p:nvSpPr>
                <p:cNvPr id="70" name="TextBox 69">
                  <a:extLst>
                    <a:ext uri="{FF2B5EF4-FFF2-40B4-BE49-F238E27FC236}">
                      <a16:creationId xmlns:a16="http://schemas.microsoft.com/office/drawing/2014/main" id="{872C5843-191D-7221-0A84-9E45156B8186}"/>
                    </a:ext>
                  </a:extLst>
                </p:cNvPr>
                <p:cNvSpPr txBox="1"/>
                <p:nvPr/>
              </p:nvSpPr>
              <p:spPr>
                <a:xfrm>
                  <a:off x="3315742" y="2297085"/>
                  <a:ext cx="633706" cy="2769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>
                    <a:defRPr sz="1200">
                      <a:solidFill>
                        <a:schemeClr val="tx1"/>
                      </a:solidFill>
                      <a:latin typeface="+mj-lt"/>
                    </a:defRPr>
                  </a:lvl1pPr>
                </a:lstStyle>
                <a:p>
                  <a:pPr algn="ctr"/>
                  <a:r>
                    <a:rPr lang="en-US"/>
                    <a:t>R&amp;D</a:t>
                  </a:r>
                </a:p>
              </p:txBody>
            </p:sp>
            <p:sp>
              <p:nvSpPr>
                <p:cNvPr id="71" name="Rectangle: Rounded Corners 70">
                  <a:extLst>
                    <a:ext uri="{FF2B5EF4-FFF2-40B4-BE49-F238E27FC236}">
                      <a16:creationId xmlns:a16="http://schemas.microsoft.com/office/drawing/2014/main" id="{9D4890F0-81FC-B229-E68A-D6D9275115D9}"/>
                    </a:ext>
                  </a:extLst>
                </p:cNvPr>
                <p:cNvSpPr/>
                <p:nvPr/>
              </p:nvSpPr>
              <p:spPr>
                <a:xfrm>
                  <a:off x="1960553" y="2754255"/>
                  <a:ext cx="3344085" cy="470578"/>
                </a:xfrm>
                <a:prstGeom prst="roundRect">
                  <a:avLst/>
                </a:prstGeom>
                <a:solidFill>
                  <a:schemeClr val="bg1">
                    <a:lumMod val="7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Deterministic, add 10% &amp; 10 mm</a:t>
                  </a:r>
                </a:p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Probabilistic, ± 10 %WT (10mm), 80% time </a:t>
                  </a:r>
                </a:p>
              </p:txBody>
            </p:sp>
            <p:sp>
              <p:nvSpPr>
                <p:cNvPr id="72" name="Rectangle: Rounded Corners 71">
                  <a:extLst>
                    <a:ext uri="{FF2B5EF4-FFF2-40B4-BE49-F238E27FC236}">
                      <a16:creationId xmlns:a16="http://schemas.microsoft.com/office/drawing/2014/main" id="{8A43AA83-2261-B463-51C7-4A55DE6969BA}"/>
                    </a:ext>
                  </a:extLst>
                </p:cNvPr>
                <p:cNvSpPr/>
                <p:nvPr/>
              </p:nvSpPr>
              <p:spPr>
                <a:xfrm>
                  <a:off x="1960553" y="3367098"/>
                  <a:ext cx="3344085" cy="470578"/>
                </a:xfrm>
                <a:prstGeom prst="roundRect">
                  <a:avLst/>
                </a:prstGeom>
                <a:solidFill>
                  <a:schemeClr val="bg1">
                    <a:lumMod val="7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114300" marR="0" lvl="0" indent="-11430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Deterministic, add 20% &amp; 20 mm</a:t>
                  </a:r>
                </a:p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Probabilistic, ± 20 %WT (20mm), 80% time </a:t>
                  </a:r>
                </a:p>
              </p:txBody>
            </p:sp>
          </p:grpSp>
          <p:sp>
            <p:nvSpPr>
              <p:cNvPr id="68" name="Rectangle: Rounded Corners 67">
                <a:extLst>
                  <a:ext uri="{FF2B5EF4-FFF2-40B4-BE49-F238E27FC236}">
                    <a16:creationId xmlns:a16="http://schemas.microsoft.com/office/drawing/2014/main" id="{14454B5E-A0B8-82D9-5D1D-BB9DA1447E89}"/>
                  </a:ext>
                </a:extLst>
              </p:cNvPr>
              <p:cNvSpPr/>
              <p:nvPr/>
            </p:nvSpPr>
            <p:spPr>
              <a:xfrm>
                <a:off x="2395402" y="1316237"/>
                <a:ext cx="2474387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ILI Measurement Error</a:t>
                </a:r>
              </a:p>
            </p:txBody>
          </p:sp>
        </p:grp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F3F75931-29E7-F680-1D7C-B453AB3B49F8}"/>
                </a:ext>
              </a:extLst>
            </p:cNvPr>
            <p:cNvGrpSpPr/>
            <p:nvPr/>
          </p:nvGrpSpPr>
          <p:grpSpPr>
            <a:xfrm>
              <a:off x="9825186" y="1229797"/>
              <a:ext cx="1937652" cy="3503982"/>
              <a:chOff x="9835577" y="1229797"/>
              <a:chExt cx="1937652" cy="3503982"/>
            </a:xfrm>
          </p:grpSpPr>
          <p:sp>
            <p:nvSpPr>
              <p:cNvPr id="60" name="Arrow: Up-Down 3">
                <a:extLst>
                  <a:ext uri="{FF2B5EF4-FFF2-40B4-BE49-F238E27FC236}">
                    <a16:creationId xmlns:a16="http://schemas.microsoft.com/office/drawing/2014/main" id="{E1759B9F-BEBE-8F57-0DC6-751F61BD3F54}"/>
                  </a:ext>
                </a:extLst>
              </p:cNvPr>
              <p:cNvSpPr/>
              <p:nvPr/>
            </p:nvSpPr>
            <p:spPr>
              <a:xfrm>
                <a:off x="10355316" y="1786815"/>
                <a:ext cx="898175" cy="2946964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B57A1AC9-9F6B-12F0-290E-EA54AEE9F5E2}"/>
                  </a:ext>
                </a:extLst>
              </p:cNvPr>
              <p:cNvSpPr txBox="1"/>
              <p:nvPr/>
            </p:nvSpPr>
            <p:spPr>
              <a:xfrm>
                <a:off x="10487550" y="1955183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62" name="Rectangle: Rounded Corners 61">
                <a:extLst>
                  <a:ext uri="{FF2B5EF4-FFF2-40B4-BE49-F238E27FC236}">
                    <a16:creationId xmlns:a16="http://schemas.microsoft.com/office/drawing/2014/main" id="{BFC54683-2B52-9254-9539-41261FC902BD}"/>
                  </a:ext>
                </a:extLst>
              </p:cNvPr>
              <p:cNvSpPr/>
              <p:nvPr/>
            </p:nvSpPr>
            <p:spPr>
              <a:xfrm>
                <a:off x="9960811" y="2906663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– MB31G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Cluster – RSTRENG</a:t>
                </a:r>
              </a:p>
            </p:txBody>
          </p:sp>
          <p:sp>
            <p:nvSpPr>
              <p:cNvPr id="63" name="Rectangle: Rounded Corners 62">
                <a:extLst>
                  <a:ext uri="{FF2B5EF4-FFF2-40B4-BE49-F238E27FC236}">
                    <a16:creationId xmlns:a16="http://schemas.microsoft.com/office/drawing/2014/main" id="{2AB0D380-6960-13E7-2012-760B5F569CF6}"/>
                  </a:ext>
                </a:extLst>
              </p:cNvPr>
              <p:cNvSpPr/>
              <p:nvPr/>
            </p:nvSpPr>
            <p:spPr>
              <a:xfrm>
                <a:off x="9960811" y="401684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B31G</a:t>
                </a:r>
              </a:p>
            </p:txBody>
          </p:sp>
          <p:sp>
            <p:nvSpPr>
              <p:cNvPr id="64" name="Rectangle: Rounded Corners 63">
                <a:extLst>
                  <a:ext uri="{FF2B5EF4-FFF2-40B4-BE49-F238E27FC236}">
                    <a16:creationId xmlns:a16="http://schemas.microsoft.com/office/drawing/2014/main" id="{54EBA2FE-526C-A36E-6996-F36997BA0DC9}"/>
                  </a:ext>
                </a:extLst>
              </p:cNvPr>
              <p:cNvSpPr/>
              <p:nvPr/>
            </p:nvSpPr>
            <p:spPr>
              <a:xfrm>
                <a:off x="9960811" y="347016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MB31G</a:t>
                </a:r>
              </a:p>
            </p:txBody>
          </p:sp>
          <p:sp>
            <p:nvSpPr>
              <p:cNvPr id="65" name="Rectangle: Rounded Corners 64">
                <a:extLst>
                  <a:ext uri="{FF2B5EF4-FFF2-40B4-BE49-F238E27FC236}">
                    <a16:creationId xmlns:a16="http://schemas.microsoft.com/office/drawing/2014/main" id="{FE4FF0A3-A4FD-74CB-B8EC-96C302486CA2}"/>
                  </a:ext>
                </a:extLst>
              </p:cNvPr>
              <p:cNvSpPr/>
              <p:nvPr/>
            </p:nvSpPr>
            <p:spPr>
              <a:xfrm>
                <a:off x="9960811" y="231890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– MB31G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&amp; Cluster - Psqr</a:t>
                </a:r>
              </a:p>
            </p:txBody>
          </p:sp>
          <p:sp>
            <p:nvSpPr>
              <p:cNvPr id="66" name="Rectangle: Rounded Corners 65">
                <a:extLst>
                  <a:ext uri="{FF2B5EF4-FFF2-40B4-BE49-F238E27FC236}">
                    <a16:creationId xmlns:a16="http://schemas.microsoft.com/office/drawing/2014/main" id="{DDEDA1EC-F542-4D11-0BE1-488CD202CDD4}"/>
                  </a:ext>
                </a:extLst>
              </p:cNvPr>
              <p:cNvSpPr/>
              <p:nvPr/>
            </p:nvSpPr>
            <p:spPr>
              <a:xfrm>
                <a:off x="9835577" y="1229797"/>
                <a:ext cx="1937652" cy="55701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Assessment Model</a:t>
                </a:r>
              </a:p>
            </p:txBody>
          </p:sp>
        </p:grpSp>
      </p:grp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E4ADDC38-F120-B1A1-EEE9-13BF2B2A4508}"/>
              </a:ext>
            </a:extLst>
          </p:cNvPr>
          <p:cNvCxnSpPr>
            <a:cxnSpLocks/>
            <a:stCxn id="81" idx="3"/>
          </p:cNvCxnSpPr>
          <p:nvPr/>
        </p:nvCxnSpPr>
        <p:spPr>
          <a:xfrm>
            <a:off x="7350438" y="2986210"/>
            <a:ext cx="498162" cy="483955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FAB653E4-E0F0-62EE-49AD-71484C289A38}"/>
              </a:ext>
            </a:extLst>
          </p:cNvPr>
          <p:cNvCxnSpPr>
            <a:cxnSpLocks/>
            <a:stCxn id="87" idx="3"/>
            <a:endCxn id="62" idx="1"/>
          </p:cNvCxnSpPr>
          <p:nvPr/>
        </p:nvCxnSpPr>
        <p:spPr>
          <a:xfrm flipV="1">
            <a:off x="9421316" y="3141952"/>
            <a:ext cx="529104" cy="483230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9ABDA645-7593-50A4-4844-210F1B87EB20}"/>
              </a:ext>
            </a:extLst>
          </p:cNvPr>
          <p:cNvCxnSpPr>
            <a:cxnSpLocks/>
            <a:stCxn id="71" idx="3"/>
            <a:endCxn id="81" idx="1"/>
          </p:cNvCxnSpPr>
          <p:nvPr/>
        </p:nvCxnSpPr>
        <p:spPr>
          <a:xfrm flipV="1">
            <a:off x="5304638" y="2986210"/>
            <a:ext cx="299507" cy="3334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7CC98BCB-C8E1-C6F1-5424-552B30AB10B7}"/>
              </a:ext>
            </a:extLst>
          </p:cNvPr>
          <p:cNvCxnSpPr>
            <a:cxnSpLocks/>
            <a:stCxn id="78" idx="3"/>
            <a:endCxn id="71" idx="1"/>
          </p:cNvCxnSpPr>
          <p:nvPr/>
        </p:nvCxnSpPr>
        <p:spPr>
          <a:xfrm>
            <a:off x="1605848" y="2980533"/>
            <a:ext cx="354705" cy="9011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FAAAFC6-4360-F382-24BF-D8C11CE0CB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384676"/>
              </p:ext>
            </p:extLst>
          </p:nvPr>
        </p:nvGraphicFramePr>
        <p:xfrm>
          <a:off x="365760" y="4846320"/>
          <a:ext cx="11531536" cy="1463040"/>
        </p:xfrm>
        <a:graphic>
          <a:graphicData uri="http://schemas.openxmlformats.org/drawingml/2006/table">
            <a:tbl>
              <a:tblPr/>
              <a:tblGrid>
                <a:gridCol w="1134229">
                  <a:extLst>
                    <a:ext uri="{9D8B030D-6E8A-4147-A177-3AD203B41FA5}">
                      <a16:colId xmlns:a16="http://schemas.microsoft.com/office/drawing/2014/main" val="579695005"/>
                    </a:ext>
                  </a:extLst>
                </a:gridCol>
                <a:gridCol w="699247">
                  <a:extLst>
                    <a:ext uri="{9D8B030D-6E8A-4147-A177-3AD203B41FA5}">
                      <a16:colId xmlns:a16="http://schemas.microsoft.com/office/drawing/2014/main" val="4160190580"/>
                    </a:ext>
                  </a:extLst>
                </a:gridCol>
                <a:gridCol w="1425389">
                  <a:extLst>
                    <a:ext uri="{9D8B030D-6E8A-4147-A177-3AD203B41FA5}">
                      <a16:colId xmlns:a16="http://schemas.microsoft.com/office/drawing/2014/main" val="1307551650"/>
                    </a:ext>
                  </a:extLst>
                </a:gridCol>
                <a:gridCol w="1362456">
                  <a:extLst>
                    <a:ext uri="{9D8B030D-6E8A-4147-A177-3AD203B41FA5}">
                      <a16:colId xmlns:a16="http://schemas.microsoft.com/office/drawing/2014/main" val="3392791995"/>
                    </a:ext>
                  </a:extLst>
                </a:gridCol>
                <a:gridCol w="1197864">
                  <a:extLst>
                    <a:ext uri="{9D8B030D-6E8A-4147-A177-3AD203B41FA5}">
                      <a16:colId xmlns:a16="http://schemas.microsoft.com/office/drawing/2014/main" val="468355852"/>
                    </a:ext>
                  </a:extLst>
                </a:gridCol>
                <a:gridCol w="868680">
                  <a:extLst>
                    <a:ext uri="{9D8B030D-6E8A-4147-A177-3AD203B41FA5}">
                      <a16:colId xmlns:a16="http://schemas.microsoft.com/office/drawing/2014/main" val="1576447695"/>
                    </a:ext>
                  </a:extLst>
                </a:gridCol>
                <a:gridCol w="566928">
                  <a:extLst>
                    <a:ext uri="{9D8B030D-6E8A-4147-A177-3AD203B41FA5}">
                      <a16:colId xmlns:a16="http://schemas.microsoft.com/office/drawing/2014/main" val="745405499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131039471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3939822940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627805506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2480977857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667692765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3863071179"/>
                    </a:ext>
                  </a:extLst>
                </a:gridCol>
                <a:gridCol w="667891">
                  <a:extLst>
                    <a:ext uri="{9D8B030D-6E8A-4147-A177-3AD203B41FA5}">
                      <a16:colId xmlns:a16="http://schemas.microsoft.com/office/drawing/2014/main" val="233160343"/>
                    </a:ext>
                  </a:extLst>
                </a:gridCol>
                <a:gridCol w="928262">
                  <a:extLst>
                    <a:ext uri="{9D8B030D-6E8A-4147-A177-3AD203B41FA5}">
                      <a16:colId xmlns:a16="http://schemas.microsoft.com/office/drawing/2014/main" val="2813031223"/>
                    </a:ext>
                  </a:extLst>
                </a:gridCol>
              </a:tblGrid>
              <a:tr h="274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Method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Threshold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Depth Error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Length Error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Model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Growth Rate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# Excavations in year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# reported features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8294675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0~5 sum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095854"/>
                  </a:ext>
                </a:extLst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Probabilistic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1E-03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+/-10 %WT (10mm), 80% time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 MB31G</a:t>
                      </a:r>
                    </a:p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Cluster RSTRENG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RunCom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Cluster-specific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180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182619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734947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+/-20 %WT (20mm), 80% time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1513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9760742"/>
                  </a:ext>
                </a:extLst>
              </a:tr>
            </a:tbl>
          </a:graphicData>
        </a:graphic>
      </p:graphicFrame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65890D23-BBA4-E028-2516-E9951B672BB4}"/>
              </a:ext>
            </a:extLst>
          </p:cNvPr>
          <p:cNvCxnSpPr>
            <a:cxnSpLocks/>
            <a:stCxn id="78" idx="3"/>
          </p:cNvCxnSpPr>
          <p:nvPr/>
        </p:nvCxnSpPr>
        <p:spPr>
          <a:xfrm>
            <a:off x="1605848" y="2980533"/>
            <a:ext cx="424714" cy="65263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83766C89-6457-B9C2-B49C-A3CD930CC46A}"/>
              </a:ext>
            </a:extLst>
          </p:cNvPr>
          <p:cNvCxnSpPr>
            <a:cxnSpLocks/>
            <a:stCxn id="72" idx="3"/>
          </p:cNvCxnSpPr>
          <p:nvPr/>
        </p:nvCxnSpPr>
        <p:spPr>
          <a:xfrm flipV="1">
            <a:off x="5304638" y="3079212"/>
            <a:ext cx="402580" cy="523175"/>
          </a:xfrm>
          <a:prstGeom prst="straightConnector1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5407FC57-A7D3-173A-28E1-610C385D258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228600"/>
            <a:ext cx="12192001" cy="915735"/>
          </a:xfrm>
          <a:prstGeom prst="rect">
            <a:avLst/>
          </a:prstGeom>
          <a:gradFill>
            <a:gsLst>
              <a:gs pos="88000">
                <a:srgbClr val="1F497D">
                  <a:alpha val="55000"/>
                </a:srgbClr>
              </a:gs>
              <a:gs pos="75000">
                <a:srgbClr val="0081B5">
                  <a:alpha val="59000"/>
                </a:srgbClr>
              </a:gs>
              <a:gs pos="27000">
                <a:schemeClr val="bg1"/>
              </a:gs>
            </a:gsLst>
            <a:lin ang="0" scaled="0"/>
          </a:gradFill>
        </p:spPr>
        <p:txBody>
          <a:bodyPr wrap="square" lIns="91438" tIns="45719" rIns="91438" bIns="45719" rtlCol="0" anchor="b" anchorCtr="0">
            <a:noAutofit/>
          </a:bodyPr>
          <a:lstStyle>
            <a:defPPr>
              <a:defRPr lang="en-US"/>
            </a:defPPr>
            <a:lvl1pPr lvl="0" algn="ctr"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173288" lvl="0" algn="l">
              <a:defRPr/>
            </a:pPr>
            <a:r>
              <a:rPr lang="en-US">
                <a:solidFill>
                  <a:prstClr val="black"/>
                </a:solidFill>
              </a:rPr>
              <a:t>Decision Comparison –</a:t>
            </a:r>
            <a:br>
              <a:rPr lang="en-US" sz="2800">
                <a:solidFill>
                  <a:prstClr val="black"/>
                </a:solidFill>
              </a:rPr>
            </a:br>
            <a:r>
              <a:rPr lang="en-US" sz="2800">
                <a:solidFill>
                  <a:prstClr val="black"/>
                </a:solidFill>
              </a:rPr>
              <a:t> ± 10 %WT vs ± 20 %WT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80ED09-0AB2-D960-2F85-99F77AF4813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5" y="149235"/>
            <a:ext cx="1222905" cy="89812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E6D5111-ADB3-59BF-E3C1-73B3E4EAA8A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8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AF9C5-8EAE-625C-9BEB-9A4895F9E7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:a16="http://schemas.microsoft.com/office/drawing/2014/main" id="{1F818473-C0E3-BEFA-D556-85E7D01918F2}"/>
              </a:ext>
            </a:extLst>
          </p:cNvPr>
          <p:cNvGrpSpPr/>
          <p:nvPr/>
        </p:nvGrpSpPr>
        <p:grpSpPr>
          <a:xfrm>
            <a:off x="322440" y="1229797"/>
            <a:ext cx="11440398" cy="3503982"/>
            <a:chOff x="322440" y="1229797"/>
            <a:chExt cx="11440398" cy="3503982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F74F431B-C359-BB88-5E7E-108B7B8BD056}"/>
                </a:ext>
              </a:extLst>
            </p:cNvPr>
            <p:cNvGrpSpPr/>
            <p:nvPr/>
          </p:nvGrpSpPr>
          <p:grpSpPr>
            <a:xfrm>
              <a:off x="7513274" y="1316237"/>
              <a:ext cx="2114168" cy="2839982"/>
              <a:chOff x="7419755" y="1316237"/>
              <a:chExt cx="2114168" cy="2839982"/>
            </a:xfrm>
          </p:grpSpPr>
          <p:sp>
            <p:nvSpPr>
              <p:cNvPr id="83" name="Arrow: Up-Down 3">
                <a:extLst>
                  <a:ext uri="{FF2B5EF4-FFF2-40B4-BE49-F238E27FC236}">
                    <a16:creationId xmlns:a16="http://schemas.microsoft.com/office/drawing/2014/main" id="{CB2DCB96-B496-933D-F8D0-EF8E1C0816B1}"/>
                  </a:ext>
                </a:extLst>
              </p:cNvPr>
              <p:cNvSpPr/>
              <p:nvPr/>
            </p:nvSpPr>
            <p:spPr>
              <a:xfrm>
                <a:off x="8011726" y="1931085"/>
                <a:ext cx="930226" cy="2225134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1EEB1CDE-01A4-F2F5-5A1F-8AF9329F0C06}"/>
                  </a:ext>
                </a:extLst>
              </p:cNvPr>
              <p:cNvSpPr txBox="1"/>
              <p:nvPr/>
            </p:nvSpPr>
            <p:spPr>
              <a:xfrm>
                <a:off x="8159986" y="2276603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85" name="Rectangle: Rounded Corners 84">
                <a:extLst>
                  <a:ext uri="{FF2B5EF4-FFF2-40B4-BE49-F238E27FC236}">
                    <a16:creationId xmlns:a16="http://schemas.microsoft.com/office/drawing/2014/main" id="{0F7AD1C0-259C-E9C1-EBB4-37328C986532}"/>
                  </a:ext>
                </a:extLst>
              </p:cNvPr>
              <p:cNvSpPr/>
              <p:nvPr/>
            </p:nvSpPr>
            <p:spPr>
              <a:xfrm>
                <a:off x="7625881" y="2732990"/>
                <a:ext cx="1701916" cy="470578"/>
              </a:xfrm>
              <a:prstGeom prst="round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127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specific growth</a:t>
                </a:r>
              </a:p>
            </p:txBody>
          </p:sp>
          <p:sp>
            <p:nvSpPr>
              <p:cNvPr id="86" name="Rectangle: Rounded Corners 85">
                <a:extLst>
                  <a:ext uri="{FF2B5EF4-FFF2-40B4-BE49-F238E27FC236}">
                    <a16:creationId xmlns:a16="http://schemas.microsoft.com/office/drawing/2014/main" id="{CA80FFC0-1C74-DA2F-0058-3B83E171E105}"/>
                  </a:ext>
                </a:extLst>
              </p:cNvPr>
              <p:cNvSpPr/>
              <p:nvPr/>
            </p:nvSpPr>
            <p:spPr>
              <a:xfrm>
                <a:off x="7625881" y="3329023"/>
                <a:ext cx="1701916" cy="592318"/>
              </a:xfrm>
              <a:prstGeom prst="round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127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Cluster specific growth</a:t>
                </a:r>
              </a:p>
            </p:txBody>
          </p:sp>
          <p:sp>
            <p:nvSpPr>
              <p:cNvPr id="87" name="Rectangle: Rounded Corners 86">
                <a:extLst>
                  <a:ext uri="{FF2B5EF4-FFF2-40B4-BE49-F238E27FC236}">
                    <a16:creationId xmlns:a16="http://schemas.microsoft.com/office/drawing/2014/main" id="{6ABF7C20-9322-88E9-18AA-FD5C99AEE5B9}"/>
                  </a:ext>
                </a:extLst>
              </p:cNvPr>
              <p:cNvSpPr/>
              <p:nvPr/>
            </p:nvSpPr>
            <p:spPr>
              <a:xfrm>
                <a:off x="7419755" y="1316237"/>
                <a:ext cx="2114168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Growth Granularity</a:t>
                </a: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3A3A2320-3C76-123E-E6DE-8D4D4658B07F}"/>
                </a:ext>
              </a:extLst>
            </p:cNvPr>
            <p:cNvGrpSpPr/>
            <p:nvPr/>
          </p:nvGrpSpPr>
          <p:grpSpPr>
            <a:xfrm>
              <a:off x="5367486" y="1316237"/>
              <a:ext cx="2219610" cy="2820681"/>
              <a:chOff x="5180448" y="1316237"/>
              <a:chExt cx="2219610" cy="2820681"/>
            </a:xfrm>
          </p:grpSpPr>
          <p:sp>
            <p:nvSpPr>
              <p:cNvPr id="78" name="Arrow: Up-Down 3">
                <a:extLst>
                  <a:ext uri="{FF2B5EF4-FFF2-40B4-BE49-F238E27FC236}">
                    <a16:creationId xmlns:a16="http://schemas.microsoft.com/office/drawing/2014/main" id="{383FA018-3B3A-3C33-49ED-F29BDB2C7174}"/>
                  </a:ext>
                </a:extLst>
              </p:cNvPr>
              <p:cNvSpPr/>
              <p:nvPr/>
            </p:nvSpPr>
            <p:spPr>
              <a:xfrm>
                <a:off x="5878922" y="2068403"/>
                <a:ext cx="822663" cy="2068515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761F92DD-F47E-28BB-56B7-79367BC2C841}"/>
                  </a:ext>
                </a:extLst>
              </p:cNvPr>
              <p:cNvSpPr txBox="1"/>
              <p:nvPr/>
            </p:nvSpPr>
            <p:spPr>
              <a:xfrm>
                <a:off x="5973400" y="2406690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80" name="Rectangle: Rounded Corners 79">
                <a:extLst>
                  <a:ext uri="{FF2B5EF4-FFF2-40B4-BE49-F238E27FC236}">
                    <a16:creationId xmlns:a16="http://schemas.microsoft.com/office/drawing/2014/main" id="{7088E8B7-9F33-6699-18F1-9C3C6CB4ED35}"/>
                  </a:ext>
                </a:extLst>
              </p:cNvPr>
              <p:cNvSpPr/>
              <p:nvPr/>
            </p:nvSpPr>
            <p:spPr>
              <a:xfrm>
                <a:off x="5417107" y="2750921"/>
                <a:ext cx="1746293" cy="470578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Signal-to-signal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run comparison</a:t>
                </a:r>
              </a:p>
            </p:txBody>
          </p:sp>
          <p:sp>
            <p:nvSpPr>
              <p:cNvPr id="81" name="Rectangle: Rounded Corners 80">
                <a:extLst>
                  <a:ext uri="{FF2B5EF4-FFF2-40B4-BE49-F238E27FC236}">
                    <a16:creationId xmlns:a16="http://schemas.microsoft.com/office/drawing/2014/main" id="{AB14AA4C-D5AF-0259-45D6-08C95CE0C542}"/>
                  </a:ext>
                </a:extLst>
              </p:cNvPr>
              <p:cNvSpPr/>
              <p:nvPr/>
            </p:nvSpPr>
            <p:spPr>
              <a:xfrm>
                <a:off x="5417107" y="3346954"/>
                <a:ext cx="1746293" cy="470578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No run comparison</a:t>
                </a:r>
              </a:p>
            </p:txBody>
          </p:sp>
          <p:sp>
            <p:nvSpPr>
              <p:cNvPr id="82" name="Rectangle: Rounded Corners 81">
                <a:extLst>
                  <a:ext uri="{FF2B5EF4-FFF2-40B4-BE49-F238E27FC236}">
                    <a16:creationId xmlns:a16="http://schemas.microsoft.com/office/drawing/2014/main" id="{8BB352AB-7CA1-8BF5-1A92-2C96F7C2D725}"/>
                  </a:ext>
                </a:extLst>
              </p:cNvPr>
              <p:cNvSpPr/>
              <p:nvPr/>
            </p:nvSpPr>
            <p:spPr>
              <a:xfrm>
                <a:off x="5180448" y="1316237"/>
                <a:ext cx="2219610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Growth Magnitude</a:t>
                </a:r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DEF1BD97-605E-5B02-C834-B6BAAFEE9918}"/>
                </a:ext>
              </a:extLst>
            </p:cNvPr>
            <p:cNvGrpSpPr/>
            <p:nvPr/>
          </p:nvGrpSpPr>
          <p:grpSpPr>
            <a:xfrm>
              <a:off x="322440" y="1316237"/>
              <a:ext cx="1380326" cy="2721734"/>
              <a:chOff x="322440" y="1316237"/>
              <a:chExt cx="1380326" cy="2721734"/>
            </a:xfrm>
          </p:grpSpPr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5D97609A-D04D-91D0-7F7E-378C94F9706C}"/>
                  </a:ext>
                </a:extLst>
              </p:cNvPr>
              <p:cNvGrpSpPr/>
              <p:nvPr/>
            </p:nvGrpSpPr>
            <p:grpSpPr>
              <a:xfrm>
                <a:off x="419359" y="2048558"/>
                <a:ext cx="1186489" cy="1989413"/>
                <a:chOff x="297010" y="2048558"/>
                <a:chExt cx="1186489" cy="1989413"/>
              </a:xfrm>
            </p:grpSpPr>
            <p:sp>
              <p:nvSpPr>
                <p:cNvPr id="74" name="Arrow: Up-Down 3">
                  <a:extLst>
                    <a:ext uri="{FF2B5EF4-FFF2-40B4-BE49-F238E27FC236}">
                      <a16:creationId xmlns:a16="http://schemas.microsoft.com/office/drawing/2014/main" id="{573ECD1F-2A5A-FE25-67E9-A7E454ECEB66}"/>
                    </a:ext>
                  </a:extLst>
                </p:cNvPr>
                <p:cNvSpPr/>
                <p:nvPr/>
              </p:nvSpPr>
              <p:spPr>
                <a:xfrm>
                  <a:off x="432793" y="2048558"/>
                  <a:ext cx="914922" cy="1989413"/>
                </a:xfrm>
                <a:custGeom>
                  <a:avLst/>
                  <a:gdLst>
                    <a:gd name="connsiteX0" fmla="*/ 0 w 434906"/>
                    <a:gd name="connsiteY0" fmla="*/ 217453 h 1890717"/>
                    <a:gd name="connsiteX1" fmla="*/ 217453 w 434906"/>
                    <a:gd name="connsiteY1" fmla="*/ 0 h 1890717"/>
                    <a:gd name="connsiteX2" fmla="*/ 434906 w 434906"/>
                    <a:gd name="connsiteY2" fmla="*/ 217453 h 1890717"/>
                    <a:gd name="connsiteX3" fmla="*/ 326180 w 434906"/>
                    <a:gd name="connsiteY3" fmla="*/ 217453 h 1890717"/>
                    <a:gd name="connsiteX4" fmla="*/ 326180 w 434906"/>
                    <a:gd name="connsiteY4" fmla="*/ 1673264 h 1890717"/>
                    <a:gd name="connsiteX5" fmla="*/ 434906 w 434906"/>
                    <a:gd name="connsiteY5" fmla="*/ 1673264 h 1890717"/>
                    <a:gd name="connsiteX6" fmla="*/ 217453 w 434906"/>
                    <a:gd name="connsiteY6" fmla="*/ 1890717 h 1890717"/>
                    <a:gd name="connsiteX7" fmla="*/ 0 w 434906"/>
                    <a:gd name="connsiteY7" fmla="*/ 1673264 h 1890717"/>
                    <a:gd name="connsiteX8" fmla="*/ 108727 w 434906"/>
                    <a:gd name="connsiteY8" fmla="*/ 1673264 h 1890717"/>
                    <a:gd name="connsiteX9" fmla="*/ 108727 w 434906"/>
                    <a:gd name="connsiteY9" fmla="*/ 217453 h 1890717"/>
                    <a:gd name="connsiteX10" fmla="*/ 0 w 434906"/>
                    <a:gd name="connsiteY10" fmla="*/ 217453 h 1890717"/>
                    <a:gd name="connsiteX0" fmla="*/ 0 w 434906"/>
                    <a:gd name="connsiteY0" fmla="*/ 217453 h 1673264"/>
                    <a:gd name="connsiteX1" fmla="*/ 217453 w 434906"/>
                    <a:gd name="connsiteY1" fmla="*/ 0 h 1673264"/>
                    <a:gd name="connsiteX2" fmla="*/ 434906 w 434906"/>
                    <a:gd name="connsiteY2" fmla="*/ 217453 h 1673264"/>
                    <a:gd name="connsiteX3" fmla="*/ 326180 w 434906"/>
                    <a:gd name="connsiteY3" fmla="*/ 217453 h 1673264"/>
                    <a:gd name="connsiteX4" fmla="*/ 326180 w 434906"/>
                    <a:gd name="connsiteY4" fmla="*/ 1673264 h 1673264"/>
                    <a:gd name="connsiteX5" fmla="*/ 434906 w 434906"/>
                    <a:gd name="connsiteY5" fmla="*/ 1673264 h 1673264"/>
                    <a:gd name="connsiteX6" fmla="*/ 0 w 434906"/>
                    <a:gd name="connsiteY6" fmla="*/ 1673264 h 1673264"/>
                    <a:gd name="connsiteX7" fmla="*/ 108727 w 434906"/>
                    <a:gd name="connsiteY7" fmla="*/ 1673264 h 1673264"/>
                    <a:gd name="connsiteX8" fmla="*/ 108727 w 434906"/>
                    <a:gd name="connsiteY8" fmla="*/ 217453 h 1673264"/>
                    <a:gd name="connsiteX9" fmla="*/ 0 w 434906"/>
                    <a:gd name="connsiteY9" fmla="*/ 217453 h 1673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34906" h="1673264">
                      <a:moveTo>
                        <a:pt x="0" y="217453"/>
                      </a:moveTo>
                      <a:lnTo>
                        <a:pt x="217453" y="0"/>
                      </a:lnTo>
                      <a:lnTo>
                        <a:pt x="434906" y="217453"/>
                      </a:lnTo>
                      <a:lnTo>
                        <a:pt x="326180" y="217453"/>
                      </a:lnTo>
                      <a:lnTo>
                        <a:pt x="326180" y="1673264"/>
                      </a:lnTo>
                      <a:lnTo>
                        <a:pt x="434906" y="1673264"/>
                      </a:lnTo>
                      <a:lnTo>
                        <a:pt x="0" y="1673264"/>
                      </a:lnTo>
                      <a:lnTo>
                        <a:pt x="108727" y="1673264"/>
                      </a:lnTo>
                      <a:lnTo>
                        <a:pt x="108727" y="217453"/>
                      </a:lnTo>
                      <a:lnTo>
                        <a:pt x="0" y="217453"/>
                      </a:lnTo>
                      <a:close/>
                    </a:path>
                  </a:pathLst>
                </a:custGeom>
                <a:solidFill>
                  <a:srgbClr val="BAD9A7"/>
                </a:solidFill>
                <a:ln w="19050">
                  <a:solidFill>
                    <a:srgbClr val="9CC98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endParaRPr>
                </a:p>
              </p:txBody>
            </p:sp>
            <p:sp>
              <p:nvSpPr>
                <p:cNvPr id="75" name="TextBox 74">
                  <a:extLst>
                    <a:ext uri="{FF2B5EF4-FFF2-40B4-BE49-F238E27FC236}">
                      <a16:creationId xmlns:a16="http://schemas.microsoft.com/office/drawing/2014/main" id="{F848981C-6104-57DB-CA4F-91348A1C2CF5}"/>
                    </a:ext>
                  </a:extLst>
                </p:cNvPr>
                <p:cNvSpPr txBox="1"/>
                <p:nvPr/>
              </p:nvSpPr>
              <p:spPr>
                <a:xfrm>
                  <a:off x="624505" y="2302967"/>
                  <a:ext cx="531499" cy="2769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>
                      <a:solidFill>
                        <a:schemeClr val="tx1"/>
                      </a:solidFill>
                      <a:latin typeface="+mj-lt"/>
                    </a:rPr>
                    <a:t>R&amp;D</a:t>
                  </a:r>
                </a:p>
              </p:txBody>
            </p:sp>
            <p:sp>
              <p:nvSpPr>
                <p:cNvPr id="76" name="Rectangle: Rounded Corners 75">
                  <a:extLst>
                    <a:ext uri="{FF2B5EF4-FFF2-40B4-BE49-F238E27FC236}">
                      <a16:creationId xmlns:a16="http://schemas.microsoft.com/office/drawing/2014/main" id="{B3253261-1BB9-9A85-17ED-A29CB85A46F7}"/>
                    </a:ext>
                  </a:extLst>
                </p:cNvPr>
                <p:cNvSpPr/>
                <p:nvPr/>
              </p:nvSpPr>
              <p:spPr>
                <a:xfrm>
                  <a:off x="297010" y="3361583"/>
                  <a:ext cx="1186489" cy="470578"/>
                </a:xfrm>
                <a:prstGeom prst="roundRect">
                  <a:avLst/>
                </a:prstGeom>
                <a:solidFill>
                  <a:schemeClr val="bg2"/>
                </a:soli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 1.25</a:t>
                  </a:r>
                </a:p>
              </p:txBody>
            </p:sp>
            <p:sp>
              <p:nvSpPr>
                <p:cNvPr id="77" name="Rectangle: Rounded Corners 76">
                  <a:extLst>
                    <a:ext uri="{FF2B5EF4-FFF2-40B4-BE49-F238E27FC236}">
                      <a16:creationId xmlns:a16="http://schemas.microsoft.com/office/drawing/2014/main" id="{82A6F5AB-9E14-D465-2F55-0FA99C2D0328}"/>
                    </a:ext>
                  </a:extLst>
                </p:cNvPr>
                <p:cNvSpPr/>
                <p:nvPr/>
              </p:nvSpPr>
              <p:spPr>
                <a:xfrm>
                  <a:off x="297010" y="2745244"/>
                  <a:ext cx="1186489" cy="470578"/>
                </a:xfrm>
                <a:prstGeom prst="roundRect">
                  <a:avLst/>
                </a:prstGeom>
                <a:solidFill>
                  <a:schemeClr val="bg2"/>
                </a:soli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 1E-3</a:t>
                  </a:r>
                </a:p>
              </p:txBody>
            </p:sp>
          </p:grpSp>
          <p:sp>
            <p:nvSpPr>
              <p:cNvPr id="73" name="Rectangle: Rounded Corners 72">
                <a:extLst>
                  <a:ext uri="{FF2B5EF4-FFF2-40B4-BE49-F238E27FC236}">
                    <a16:creationId xmlns:a16="http://schemas.microsoft.com/office/drawing/2014/main" id="{B846150B-B6EA-A6C0-F675-EC5ECCEBF836}"/>
                  </a:ext>
                </a:extLst>
              </p:cNvPr>
              <p:cNvSpPr/>
              <p:nvPr/>
            </p:nvSpPr>
            <p:spPr>
              <a:xfrm>
                <a:off x="322440" y="1316237"/>
                <a:ext cx="1380326" cy="4705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Uncertainty</a:t>
                </a:r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67D3E584-0A70-EE09-57DB-1C9C1C349857}"/>
                </a:ext>
              </a:extLst>
            </p:cNvPr>
            <p:cNvGrpSpPr/>
            <p:nvPr/>
          </p:nvGrpSpPr>
          <p:grpSpPr>
            <a:xfrm>
              <a:off x="1960553" y="1316237"/>
              <a:ext cx="3344085" cy="2729236"/>
              <a:chOff x="1960553" y="1316237"/>
              <a:chExt cx="3344085" cy="2729236"/>
            </a:xfrm>
          </p:grpSpPr>
          <p:grpSp>
            <p:nvGrpSpPr>
              <p:cNvPr id="66" name="Group 65">
                <a:extLst>
                  <a:ext uri="{FF2B5EF4-FFF2-40B4-BE49-F238E27FC236}">
                    <a16:creationId xmlns:a16="http://schemas.microsoft.com/office/drawing/2014/main" id="{4D348BFC-F6E9-F3E1-E276-A35A5B7B0D5E}"/>
                  </a:ext>
                </a:extLst>
              </p:cNvPr>
              <p:cNvGrpSpPr/>
              <p:nvPr/>
            </p:nvGrpSpPr>
            <p:grpSpPr>
              <a:xfrm>
                <a:off x="1960553" y="1976958"/>
                <a:ext cx="3344085" cy="2068515"/>
                <a:chOff x="1960553" y="1976958"/>
                <a:chExt cx="3344085" cy="2068515"/>
              </a:xfrm>
            </p:grpSpPr>
            <p:sp>
              <p:nvSpPr>
                <p:cNvPr id="68" name="Arrow: Up-Down 3">
                  <a:extLst>
                    <a:ext uri="{FF2B5EF4-FFF2-40B4-BE49-F238E27FC236}">
                      <a16:creationId xmlns:a16="http://schemas.microsoft.com/office/drawing/2014/main" id="{296B65F8-CFC1-C61B-60AB-F22F6FF623C3}"/>
                    </a:ext>
                  </a:extLst>
                </p:cNvPr>
                <p:cNvSpPr/>
                <p:nvPr/>
              </p:nvSpPr>
              <p:spPr>
                <a:xfrm>
                  <a:off x="3221264" y="1976958"/>
                  <a:ext cx="822663" cy="2068515"/>
                </a:xfrm>
                <a:custGeom>
                  <a:avLst/>
                  <a:gdLst>
                    <a:gd name="connsiteX0" fmla="*/ 0 w 434906"/>
                    <a:gd name="connsiteY0" fmla="*/ 217453 h 1890717"/>
                    <a:gd name="connsiteX1" fmla="*/ 217453 w 434906"/>
                    <a:gd name="connsiteY1" fmla="*/ 0 h 1890717"/>
                    <a:gd name="connsiteX2" fmla="*/ 434906 w 434906"/>
                    <a:gd name="connsiteY2" fmla="*/ 217453 h 1890717"/>
                    <a:gd name="connsiteX3" fmla="*/ 326180 w 434906"/>
                    <a:gd name="connsiteY3" fmla="*/ 217453 h 1890717"/>
                    <a:gd name="connsiteX4" fmla="*/ 326180 w 434906"/>
                    <a:gd name="connsiteY4" fmla="*/ 1673264 h 1890717"/>
                    <a:gd name="connsiteX5" fmla="*/ 434906 w 434906"/>
                    <a:gd name="connsiteY5" fmla="*/ 1673264 h 1890717"/>
                    <a:gd name="connsiteX6" fmla="*/ 217453 w 434906"/>
                    <a:gd name="connsiteY6" fmla="*/ 1890717 h 1890717"/>
                    <a:gd name="connsiteX7" fmla="*/ 0 w 434906"/>
                    <a:gd name="connsiteY7" fmla="*/ 1673264 h 1890717"/>
                    <a:gd name="connsiteX8" fmla="*/ 108727 w 434906"/>
                    <a:gd name="connsiteY8" fmla="*/ 1673264 h 1890717"/>
                    <a:gd name="connsiteX9" fmla="*/ 108727 w 434906"/>
                    <a:gd name="connsiteY9" fmla="*/ 217453 h 1890717"/>
                    <a:gd name="connsiteX10" fmla="*/ 0 w 434906"/>
                    <a:gd name="connsiteY10" fmla="*/ 217453 h 1890717"/>
                    <a:gd name="connsiteX0" fmla="*/ 0 w 434906"/>
                    <a:gd name="connsiteY0" fmla="*/ 217453 h 1673264"/>
                    <a:gd name="connsiteX1" fmla="*/ 217453 w 434906"/>
                    <a:gd name="connsiteY1" fmla="*/ 0 h 1673264"/>
                    <a:gd name="connsiteX2" fmla="*/ 434906 w 434906"/>
                    <a:gd name="connsiteY2" fmla="*/ 217453 h 1673264"/>
                    <a:gd name="connsiteX3" fmla="*/ 326180 w 434906"/>
                    <a:gd name="connsiteY3" fmla="*/ 217453 h 1673264"/>
                    <a:gd name="connsiteX4" fmla="*/ 326180 w 434906"/>
                    <a:gd name="connsiteY4" fmla="*/ 1673264 h 1673264"/>
                    <a:gd name="connsiteX5" fmla="*/ 434906 w 434906"/>
                    <a:gd name="connsiteY5" fmla="*/ 1673264 h 1673264"/>
                    <a:gd name="connsiteX6" fmla="*/ 0 w 434906"/>
                    <a:gd name="connsiteY6" fmla="*/ 1673264 h 1673264"/>
                    <a:gd name="connsiteX7" fmla="*/ 108727 w 434906"/>
                    <a:gd name="connsiteY7" fmla="*/ 1673264 h 1673264"/>
                    <a:gd name="connsiteX8" fmla="*/ 108727 w 434906"/>
                    <a:gd name="connsiteY8" fmla="*/ 217453 h 1673264"/>
                    <a:gd name="connsiteX9" fmla="*/ 0 w 434906"/>
                    <a:gd name="connsiteY9" fmla="*/ 217453 h 1673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34906" h="1673264">
                      <a:moveTo>
                        <a:pt x="0" y="217453"/>
                      </a:moveTo>
                      <a:lnTo>
                        <a:pt x="217453" y="0"/>
                      </a:lnTo>
                      <a:lnTo>
                        <a:pt x="434906" y="217453"/>
                      </a:lnTo>
                      <a:lnTo>
                        <a:pt x="326180" y="217453"/>
                      </a:lnTo>
                      <a:lnTo>
                        <a:pt x="326180" y="1673264"/>
                      </a:lnTo>
                      <a:lnTo>
                        <a:pt x="434906" y="1673264"/>
                      </a:lnTo>
                      <a:lnTo>
                        <a:pt x="0" y="1673264"/>
                      </a:lnTo>
                      <a:lnTo>
                        <a:pt x="108727" y="1673264"/>
                      </a:lnTo>
                      <a:lnTo>
                        <a:pt x="108727" y="217453"/>
                      </a:lnTo>
                      <a:lnTo>
                        <a:pt x="0" y="217453"/>
                      </a:lnTo>
                      <a:close/>
                    </a:path>
                  </a:pathLst>
                </a:custGeom>
                <a:solidFill>
                  <a:srgbClr val="BAD9A7"/>
                </a:solidFill>
                <a:ln w="19050">
                  <a:solidFill>
                    <a:srgbClr val="9CC98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endParaRPr>
                </a:p>
              </p:txBody>
            </p:sp>
            <p:sp>
              <p:nvSpPr>
                <p:cNvPr id="69" name="TextBox 68">
                  <a:extLst>
                    <a:ext uri="{FF2B5EF4-FFF2-40B4-BE49-F238E27FC236}">
                      <a16:creationId xmlns:a16="http://schemas.microsoft.com/office/drawing/2014/main" id="{B3FF9DA2-F703-84CE-211E-AE53001DA792}"/>
                    </a:ext>
                  </a:extLst>
                </p:cNvPr>
                <p:cNvSpPr txBox="1"/>
                <p:nvPr/>
              </p:nvSpPr>
              <p:spPr>
                <a:xfrm>
                  <a:off x="3315742" y="2297085"/>
                  <a:ext cx="633706" cy="2769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>
                    <a:defRPr sz="1200">
                      <a:solidFill>
                        <a:schemeClr val="tx1"/>
                      </a:solidFill>
                      <a:latin typeface="+mj-lt"/>
                    </a:defRPr>
                  </a:lvl1pPr>
                </a:lstStyle>
                <a:p>
                  <a:pPr algn="ctr"/>
                  <a:r>
                    <a:rPr lang="en-US"/>
                    <a:t>R&amp;D</a:t>
                  </a:r>
                </a:p>
              </p:txBody>
            </p:sp>
            <p:sp>
              <p:nvSpPr>
                <p:cNvPr id="70" name="Rectangle: Rounded Corners 69">
                  <a:extLst>
                    <a:ext uri="{FF2B5EF4-FFF2-40B4-BE49-F238E27FC236}">
                      <a16:creationId xmlns:a16="http://schemas.microsoft.com/office/drawing/2014/main" id="{9D939D4F-9123-276E-400F-D4A637BA54F3}"/>
                    </a:ext>
                  </a:extLst>
                </p:cNvPr>
                <p:cNvSpPr/>
                <p:nvPr/>
              </p:nvSpPr>
              <p:spPr>
                <a:xfrm>
                  <a:off x="1960553" y="2754255"/>
                  <a:ext cx="3344085" cy="470578"/>
                </a:xfrm>
                <a:prstGeom prst="roundRect">
                  <a:avLst/>
                </a:prstGeom>
                <a:solidFill>
                  <a:schemeClr val="bg1">
                    <a:lumMod val="7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Deterministic, add 10% &amp; 10 mm</a:t>
                  </a:r>
                </a:p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Probabilistic, ± 10 %WT (10mm), 80% time </a:t>
                  </a:r>
                </a:p>
              </p:txBody>
            </p:sp>
            <p:sp>
              <p:nvSpPr>
                <p:cNvPr id="71" name="Rectangle: Rounded Corners 70">
                  <a:extLst>
                    <a:ext uri="{FF2B5EF4-FFF2-40B4-BE49-F238E27FC236}">
                      <a16:creationId xmlns:a16="http://schemas.microsoft.com/office/drawing/2014/main" id="{50CDFC1D-817D-65C3-3EE4-5DDD680ABC48}"/>
                    </a:ext>
                  </a:extLst>
                </p:cNvPr>
                <p:cNvSpPr/>
                <p:nvPr/>
              </p:nvSpPr>
              <p:spPr>
                <a:xfrm>
                  <a:off x="1960553" y="3367098"/>
                  <a:ext cx="3344085" cy="470578"/>
                </a:xfrm>
                <a:prstGeom prst="roundRect">
                  <a:avLst/>
                </a:prstGeom>
                <a:solidFill>
                  <a:schemeClr val="bg1">
                    <a:lumMod val="7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114300" marR="0" lvl="0" indent="-11430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Deterministic, add 20% &amp; 20 mm</a:t>
                  </a:r>
                </a:p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Probabilistic, ± 20 %WT (20mm), 80% time </a:t>
                  </a:r>
                </a:p>
              </p:txBody>
            </p:sp>
          </p:grpSp>
          <p:sp>
            <p:nvSpPr>
              <p:cNvPr id="67" name="Rectangle: Rounded Corners 66">
                <a:extLst>
                  <a:ext uri="{FF2B5EF4-FFF2-40B4-BE49-F238E27FC236}">
                    <a16:creationId xmlns:a16="http://schemas.microsoft.com/office/drawing/2014/main" id="{990F4068-7A0B-A097-4C34-EA8B4773A8D7}"/>
                  </a:ext>
                </a:extLst>
              </p:cNvPr>
              <p:cNvSpPr/>
              <p:nvPr/>
            </p:nvSpPr>
            <p:spPr>
              <a:xfrm>
                <a:off x="2395402" y="1316237"/>
                <a:ext cx="2474387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ILI Measurement Error</a:t>
                </a:r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3D6860D0-AC16-F3E9-3EE9-D4DFF08521A0}"/>
                </a:ext>
              </a:extLst>
            </p:cNvPr>
            <p:cNvGrpSpPr/>
            <p:nvPr/>
          </p:nvGrpSpPr>
          <p:grpSpPr>
            <a:xfrm>
              <a:off x="9825186" y="1229797"/>
              <a:ext cx="1937652" cy="3503982"/>
              <a:chOff x="9835577" y="1229797"/>
              <a:chExt cx="1937652" cy="3503982"/>
            </a:xfrm>
          </p:grpSpPr>
          <p:sp>
            <p:nvSpPr>
              <p:cNvPr id="52" name="Arrow: Up-Down 3">
                <a:extLst>
                  <a:ext uri="{FF2B5EF4-FFF2-40B4-BE49-F238E27FC236}">
                    <a16:creationId xmlns:a16="http://schemas.microsoft.com/office/drawing/2014/main" id="{62E3DDEC-D3D8-268D-BEE8-59876E38D999}"/>
                  </a:ext>
                </a:extLst>
              </p:cNvPr>
              <p:cNvSpPr/>
              <p:nvPr/>
            </p:nvSpPr>
            <p:spPr>
              <a:xfrm>
                <a:off x="10355316" y="1786815"/>
                <a:ext cx="898175" cy="2946964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5D318F41-9459-9969-6235-45940FB2B730}"/>
                  </a:ext>
                </a:extLst>
              </p:cNvPr>
              <p:cNvSpPr txBox="1"/>
              <p:nvPr/>
            </p:nvSpPr>
            <p:spPr>
              <a:xfrm>
                <a:off x="10487550" y="1955183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54" name="Rectangle: Rounded Corners 53">
                <a:extLst>
                  <a:ext uri="{FF2B5EF4-FFF2-40B4-BE49-F238E27FC236}">
                    <a16:creationId xmlns:a16="http://schemas.microsoft.com/office/drawing/2014/main" id="{27C24C3F-4642-1D64-F64B-AB4389BCD0FE}"/>
                  </a:ext>
                </a:extLst>
              </p:cNvPr>
              <p:cNvSpPr/>
              <p:nvPr/>
            </p:nvSpPr>
            <p:spPr>
              <a:xfrm>
                <a:off x="9960811" y="2906663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– MB31G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Cluster – RSTRENG</a:t>
                </a:r>
              </a:p>
            </p:txBody>
          </p:sp>
          <p:sp>
            <p:nvSpPr>
              <p:cNvPr id="62" name="Rectangle: Rounded Corners 61">
                <a:extLst>
                  <a:ext uri="{FF2B5EF4-FFF2-40B4-BE49-F238E27FC236}">
                    <a16:creationId xmlns:a16="http://schemas.microsoft.com/office/drawing/2014/main" id="{EA624E5C-473F-07C7-CBC4-3A47CF4603C3}"/>
                  </a:ext>
                </a:extLst>
              </p:cNvPr>
              <p:cNvSpPr/>
              <p:nvPr/>
            </p:nvSpPr>
            <p:spPr>
              <a:xfrm>
                <a:off x="9960811" y="401684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B31G</a:t>
                </a:r>
              </a:p>
            </p:txBody>
          </p:sp>
          <p:sp>
            <p:nvSpPr>
              <p:cNvPr id="63" name="Rectangle: Rounded Corners 62">
                <a:extLst>
                  <a:ext uri="{FF2B5EF4-FFF2-40B4-BE49-F238E27FC236}">
                    <a16:creationId xmlns:a16="http://schemas.microsoft.com/office/drawing/2014/main" id="{4FF0766A-8FF2-BE30-8F76-44E64D9282A6}"/>
                  </a:ext>
                </a:extLst>
              </p:cNvPr>
              <p:cNvSpPr/>
              <p:nvPr/>
            </p:nvSpPr>
            <p:spPr>
              <a:xfrm>
                <a:off x="9960811" y="347016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MB31G</a:t>
                </a:r>
              </a:p>
            </p:txBody>
          </p:sp>
          <p:sp>
            <p:nvSpPr>
              <p:cNvPr id="64" name="Rectangle: Rounded Corners 63">
                <a:extLst>
                  <a:ext uri="{FF2B5EF4-FFF2-40B4-BE49-F238E27FC236}">
                    <a16:creationId xmlns:a16="http://schemas.microsoft.com/office/drawing/2014/main" id="{D43CB802-A9D9-84F0-B225-D129CB3F630F}"/>
                  </a:ext>
                </a:extLst>
              </p:cNvPr>
              <p:cNvSpPr/>
              <p:nvPr/>
            </p:nvSpPr>
            <p:spPr>
              <a:xfrm>
                <a:off x="9960811" y="231890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– MB31G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&amp; Cluster - Psqr</a:t>
                </a:r>
              </a:p>
            </p:txBody>
          </p:sp>
          <p:sp>
            <p:nvSpPr>
              <p:cNvPr id="65" name="Rectangle: Rounded Corners 64">
                <a:extLst>
                  <a:ext uri="{FF2B5EF4-FFF2-40B4-BE49-F238E27FC236}">
                    <a16:creationId xmlns:a16="http://schemas.microsoft.com/office/drawing/2014/main" id="{FDAC12D8-D9D3-3261-D764-34C33912D672}"/>
                  </a:ext>
                </a:extLst>
              </p:cNvPr>
              <p:cNvSpPr/>
              <p:nvPr/>
            </p:nvSpPr>
            <p:spPr>
              <a:xfrm>
                <a:off x="9835577" y="1229797"/>
                <a:ext cx="1937652" cy="55701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Assessment Model</a:t>
                </a:r>
              </a:p>
            </p:txBody>
          </p:sp>
        </p:grpSp>
      </p:grp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70C3EEE2-CF75-C027-F42E-E64731C37C60}"/>
              </a:ext>
            </a:extLst>
          </p:cNvPr>
          <p:cNvCxnSpPr>
            <a:cxnSpLocks/>
            <a:stCxn id="80" idx="3"/>
          </p:cNvCxnSpPr>
          <p:nvPr/>
        </p:nvCxnSpPr>
        <p:spPr>
          <a:xfrm>
            <a:off x="7350438" y="2986210"/>
            <a:ext cx="488637" cy="48395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1367895F-7182-4214-8796-FF57298B21E0}"/>
              </a:ext>
            </a:extLst>
          </p:cNvPr>
          <p:cNvCxnSpPr>
            <a:cxnSpLocks/>
            <a:stCxn id="86" idx="3"/>
            <a:endCxn id="54" idx="1"/>
          </p:cNvCxnSpPr>
          <p:nvPr/>
        </p:nvCxnSpPr>
        <p:spPr>
          <a:xfrm flipV="1">
            <a:off x="9421316" y="3141952"/>
            <a:ext cx="529104" cy="48323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0B110A6D-844A-B71A-C69F-402B175C543A}"/>
              </a:ext>
            </a:extLst>
          </p:cNvPr>
          <p:cNvCxnSpPr>
            <a:cxnSpLocks/>
            <a:stCxn id="77" idx="3"/>
            <a:endCxn id="70" idx="1"/>
          </p:cNvCxnSpPr>
          <p:nvPr/>
        </p:nvCxnSpPr>
        <p:spPr>
          <a:xfrm>
            <a:off x="1605848" y="2980533"/>
            <a:ext cx="354705" cy="901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A7BE02A5-62F0-67E5-4896-DFFB6E5D8ABA}"/>
              </a:ext>
            </a:extLst>
          </p:cNvPr>
          <p:cNvCxnSpPr>
            <a:cxnSpLocks/>
            <a:stCxn id="70" idx="3"/>
            <a:endCxn id="80" idx="1"/>
          </p:cNvCxnSpPr>
          <p:nvPr/>
        </p:nvCxnSpPr>
        <p:spPr>
          <a:xfrm flipV="1">
            <a:off x="5304638" y="2986210"/>
            <a:ext cx="299507" cy="3334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5D4AD44A-01E8-472D-EEFC-7BB00D2A4C88}"/>
              </a:ext>
            </a:extLst>
          </p:cNvPr>
          <p:cNvGraphicFramePr>
            <a:graphicFrameLocks noGrp="1"/>
          </p:cNvGraphicFramePr>
          <p:nvPr/>
        </p:nvGraphicFramePr>
        <p:xfrm>
          <a:off x="365760" y="4846320"/>
          <a:ext cx="11531923" cy="1463040"/>
        </p:xfrm>
        <a:graphic>
          <a:graphicData uri="http://schemas.openxmlformats.org/drawingml/2006/table">
            <a:tbl>
              <a:tblPr/>
              <a:tblGrid>
                <a:gridCol w="1134229">
                  <a:extLst>
                    <a:ext uri="{9D8B030D-6E8A-4147-A177-3AD203B41FA5}">
                      <a16:colId xmlns:a16="http://schemas.microsoft.com/office/drawing/2014/main" val="579695005"/>
                    </a:ext>
                  </a:extLst>
                </a:gridCol>
                <a:gridCol w="699247">
                  <a:extLst>
                    <a:ext uri="{9D8B030D-6E8A-4147-A177-3AD203B41FA5}">
                      <a16:colId xmlns:a16="http://schemas.microsoft.com/office/drawing/2014/main" val="4160190580"/>
                    </a:ext>
                  </a:extLst>
                </a:gridCol>
                <a:gridCol w="1425389">
                  <a:extLst>
                    <a:ext uri="{9D8B030D-6E8A-4147-A177-3AD203B41FA5}">
                      <a16:colId xmlns:a16="http://schemas.microsoft.com/office/drawing/2014/main" val="1307551650"/>
                    </a:ext>
                  </a:extLst>
                </a:gridCol>
                <a:gridCol w="1362635">
                  <a:extLst>
                    <a:ext uri="{9D8B030D-6E8A-4147-A177-3AD203B41FA5}">
                      <a16:colId xmlns:a16="http://schemas.microsoft.com/office/drawing/2014/main" val="3392791995"/>
                    </a:ext>
                  </a:extLst>
                </a:gridCol>
                <a:gridCol w="1201270">
                  <a:extLst>
                    <a:ext uri="{9D8B030D-6E8A-4147-A177-3AD203B41FA5}">
                      <a16:colId xmlns:a16="http://schemas.microsoft.com/office/drawing/2014/main" val="468355852"/>
                    </a:ext>
                  </a:extLst>
                </a:gridCol>
                <a:gridCol w="869577">
                  <a:extLst>
                    <a:ext uri="{9D8B030D-6E8A-4147-A177-3AD203B41FA5}">
                      <a16:colId xmlns:a16="http://schemas.microsoft.com/office/drawing/2014/main" val="1576447695"/>
                    </a:ext>
                  </a:extLst>
                </a:gridCol>
                <a:gridCol w="562833">
                  <a:extLst>
                    <a:ext uri="{9D8B030D-6E8A-4147-A177-3AD203B41FA5}">
                      <a16:colId xmlns:a16="http://schemas.microsoft.com/office/drawing/2014/main" val="745405499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131039471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3939822940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627805506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2480977857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667692765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3863071179"/>
                    </a:ext>
                  </a:extLst>
                </a:gridCol>
                <a:gridCol w="667891">
                  <a:extLst>
                    <a:ext uri="{9D8B030D-6E8A-4147-A177-3AD203B41FA5}">
                      <a16:colId xmlns:a16="http://schemas.microsoft.com/office/drawing/2014/main" val="233160343"/>
                    </a:ext>
                  </a:extLst>
                </a:gridCol>
                <a:gridCol w="928262">
                  <a:extLst>
                    <a:ext uri="{9D8B030D-6E8A-4147-A177-3AD203B41FA5}">
                      <a16:colId xmlns:a16="http://schemas.microsoft.com/office/drawing/2014/main" val="2813031223"/>
                    </a:ext>
                  </a:extLst>
                </a:gridCol>
              </a:tblGrid>
              <a:tr h="274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Method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Threshold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Depth Error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Length Error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Model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Growth Rate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Critical features needed to be excavated in year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# reported features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6464713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0~5 sum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095854"/>
                  </a:ext>
                </a:extLst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Probabilistic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1E-03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+/-10 %WT (10mm), 80% time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 MB31G</a:t>
                      </a:r>
                    </a:p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Cluster RSTRENG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RunCom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Cluster-specific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180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182619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734947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 RunCom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59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43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59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255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204017"/>
                  </a:ext>
                </a:extLst>
              </a:tr>
            </a:tbl>
          </a:graphicData>
        </a:graphic>
      </p:graphicFrame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7525D5AD-55CA-7F74-0CC2-E0FA60840B76}"/>
              </a:ext>
            </a:extLst>
          </p:cNvPr>
          <p:cNvCxnSpPr>
            <a:cxnSpLocks/>
            <a:stCxn id="70" idx="3"/>
          </p:cNvCxnSpPr>
          <p:nvPr/>
        </p:nvCxnSpPr>
        <p:spPr>
          <a:xfrm>
            <a:off x="5304638" y="2989544"/>
            <a:ext cx="410200" cy="64143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E3712ADA-5491-4406-589F-395487626735}"/>
              </a:ext>
            </a:extLst>
          </p:cNvPr>
          <p:cNvCxnSpPr>
            <a:cxnSpLocks/>
            <a:stCxn id="81" idx="3"/>
            <a:endCxn id="86" idx="1"/>
          </p:cNvCxnSpPr>
          <p:nvPr/>
        </p:nvCxnSpPr>
        <p:spPr>
          <a:xfrm>
            <a:off x="7350438" y="3582243"/>
            <a:ext cx="368962" cy="4293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22A531E-03D0-C01C-3D59-EF7631E2FA4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228600"/>
            <a:ext cx="12192001" cy="914400"/>
          </a:xfrm>
          <a:prstGeom prst="rect">
            <a:avLst/>
          </a:prstGeom>
          <a:gradFill>
            <a:gsLst>
              <a:gs pos="88000">
                <a:srgbClr val="1F497D">
                  <a:alpha val="55000"/>
                </a:srgbClr>
              </a:gs>
              <a:gs pos="75000">
                <a:srgbClr val="0081B5">
                  <a:alpha val="61000"/>
                </a:srgbClr>
              </a:gs>
              <a:gs pos="27000">
                <a:schemeClr val="bg1"/>
              </a:gs>
            </a:gsLst>
            <a:lin ang="0" scaled="0"/>
          </a:gradFill>
        </p:spPr>
        <p:txBody>
          <a:bodyPr wrap="square" lIns="91438" tIns="45719" rIns="91438" bIns="45719" rtlCol="0" anchor="b" anchorCtr="0">
            <a:noAutofit/>
          </a:bodyPr>
          <a:lstStyle>
            <a:defPPr>
              <a:defRPr lang="en-US"/>
            </a:defPPr>
            <a:lvl1pPr lvl="0" algn="ctr"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173288" lvl="0" algn="l">
              <a:defRPr/>
            </a:pPr>
            <a:r>
              <a:rPr lang="en-US">
                <a:solidFill>
                  <a:prstClr val="black"/>
                </a:solidFill>
              </a:rPr>
              <a:t>Decision Comparison –</a:t>
            </a:r>
            <a:br>
              <a:rPr lang="en-US" sz="2800">
                <a:solidFill>
                  <a:prstClr val="black"/>
                </a:solidFill>
              </a:rPr>
            </a:br>
            <a:r>
              <a:rPr lang="en-US" sz="2800" err="1">
                <a:solidFill>
                  <a:prstClr val="black"/>
                </a:solidFill>
              </a:rPr>
              <a:t>RunCom</a:t>
            </a:r>
            <a:r>
              <a:rPr lang="en-US" sz="2800">
                <a:solidFill>
                  <a:prstClr val="black"/>
                </a:solidFill>
              </a:rPr>
              <a:t> vs No </a:t>
            </a:r>
            <a:r>
              <a:rPr lang="en-US" sz="2800" err="1">
                <a:solidFill>
                  <a:prstClr val="black"/>
                </a:solidFill>
              </a:rPr>
              <a:t>RunCom</a:t>
            </a:r>
            <a:endParaRPr lang="en-US" sz="2800">
              <a:solidFill>
                <a:prstClr val="black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E37CFE6-08F5-AC72-9CE9-80C2D585EA2A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5" y="149235"/>
            <a:ext cx="1222905" cy="89812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0A1FEC5F-6843-4B5F-D6FA-47231DFC588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65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9751-25A1-DE12-43A5-3913DD0B7A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:a16="http://schemas.microsoft.com/office/drawing/2014/main" id="{2930EE8F-32EF-CD9C-6057-614905D71645}"/>
              </a:ext>
            </a:extLst>
          </p:cNvPr>
          <p:cNvGrpSpPr/>
          <p:nvPr/>
        </p:nvGrpSpPr>
        <p:grpSpPr>
          <a:xfrm>
            <a:off x="322440" y="1229797"/>
            <a:ext cx="11440398" cy="3503982"/>
            <a:chOff x="322440" y="1229797"/>
            <a:chExt cx="11440398" cy="3503982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3FD725FF-362F-24EE-1393-95BA906D989D}"/>
                </a:ext>
              </a:extLst>
            </p:cNvPr>
            <p:cNvGrpSpPr/>
            <p:nvPr/>
          </p:nvGrpSpPr>
          <p:grpSpPr>
            <a:xfrm>
              <a:off x="7513274" y="1316237"/>
              <a:ext cx="2114168" cy="2839982"/>
              <a:chOff x="7419755" y="1316237"/>
              <a:chExt cx="2114168" cy="2839982"/>
            </a:xfrm>
          </p:grpSpPr>
          <p:sp>
            <p:nvSpPr>
              <p:cNvPr id="82" name="Arrow: Up-Down 3">
                <a:extLst>
                  <a:ext uri="{FF2B5EF4-FFF2-40B4-BE49-F238E27FC236}">
                    <a16:creationId xmlns:a16="http://schemas.microsoft.com/office/drawing/2014/main" id="{2454AC5E-1DAE-EA6A-1C9C-A3EB5D6AD686}"/>
                  </a:ext>
                </a:extLst>
              </p:cNvPr>
              <p:cNvSpPr/>
              <p:nvPr/>
            </p:nvSpPr>
            <p:spPr>
              <a:xfrm>
                <a:off x="8011726" y="1931085"/>
                <a:ext cx="930226" cy="2225134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82922F9E-3B17-CD94-C914-40718E4C9916}"/>
                  </a:ext>
                </a:extLst>
              </p:cNvPr>
              <p:cNvSpPr txBox="1"/>
              <p:nvPr/>
            </p:nvSpPr>
            <p:spPr>
              <a:xfrm>
                <a:off x="8159986" y="2276603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84" name="Rectangle: Rounded Corners 83">
                <a:extLst>
                  <a:ext uri="{FF2B5EF4-FFF2-40B4-BE49-F238E27FC236}">
                    <a16:creationId xmlns:a16="http://schemas.microsoft.com/office/drawing/2014/main" id="{41414F73-C41F-B7E8-7E22-360781161753}"/>
                  </a:ext>
                </a:extLst>
              </p:cNvPr>
              <p:cNvSpPr/>
              <p:nvPr/>
            </p:nvSpPr>
            <p:spPr>
              <a:xfrm>
                <a:off x="7625881" y="2732990"/>
                <a:ext cx="1701916" cy="470578"/>
              </a:xfrm>
              <a:prstGeom prst="round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127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specific growth</a:t>
                </a:r>
              </a:p>
            </p:txBody>
          </p:sp>
          <p:sp>
            <p:nvSpPr>
              <p:cNvPr id="85" name="Rectangle: Rounded Corners 84">
                <a:extLst>
                  <a:ext uri="{FF2B5EF4-FFF2-40B4-BE49-F238E27FC236}">
                    <a16:creationId xmlns:a16="http://schemas.microsoft.com/office/drawing/2014/main" id="{6486DAB4-2D0B-7E6C-4774-1B13ADE8459A}"/>
                  </a:ext>
                </a:extLst>
              </p:cNvPr>
              <p:cNvSpPr/>
              <p:nvPr/>
            </p:nvSpPr>
            <p:spPr>
              <a:xfrm>
                <a:off x="7625881" y="3329023"/>
                <a:ext cx="1701916" cy="592318"/>
              </a:xfrm>
              <a:prstGeom prst="round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127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Cluster specific growth</a:t>
                </a:r>
              </a:p>
            </p:txBody>
          </p:sp>
          <p:sp>
            <p:nvSpPr>
              <p:cNvPr id="86" name="Rectangle: Rounded Corners 85">
                <a:extLst>
                  <a:ext uri="{FF2B5EF4-FFF2-40B4-BE49-F238E27FC236}">
                    <a16:creationId xmlns:a16="http://schemas.microsoft.com/office/drawing/2014/main" id="{211723C3-A452-1948-8D32-C4C3B2C4E611}"/>
                  </a:ext>
                </a:extLst>
              </p:cNvPr>
              <p:cNvSpPr/>
              <p:nvPr/>
            </p:nvSpPr>
            <p:spPr>
              <a:xfrm>
                <a:off x="7419755" y="1316237"/>
                <a:ext cx="2114168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Growth Granularity</a:t>
                </a:r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EAC5898F-97D0-E16D-F7BE-036B0B3F7C24}"/>
                </a:ext>
              </a:extLst>
            </p:cNvPr>
            <p:cNvGrpSpPr/>
            <p:nvPr/>
          </p:nvGrpSpPr>
          <p:grpSpPr>
            <a:xfrm>
              <a:off x="5367486" y="1316237"/>
              <a:ext cx="2219610" cy="2820681"/>
              <a:chOff x="5180448" y="1316237"/>
              <a:chExt cx="2219610" cy="2820681"/>
            </a:xfrm>
          </p:grpSpPr>
          <p:sp>
            <p:nvSpPr>
              <p:cNvPr id="77" name="Arrow: Up-Down 3">
                <a:extLst>
                  <a:ext uri="{FF2B5EF4-FFF2-40B4-BE49-F238E27FC236}">
                    <a16:creationId xmlns:a16="http://schemas.microsoft.com/office/drawing/2014/main" id="{B567903A-E480-BA4C-748D-EE918BDA01E7}"/>
                  </a:ext>
                </a:extLst>
              </p:cNvPr>
              <p:cNvSpPr/>
              <p:nvPr/>
            </p:nvSpPr>
            <p:spPr>
              <a:xfrm>
                <a:off x="5878922" y="2068403"/>
                <a:ext cx="822663" cy="2068515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421868FB-C489-5103-4177-FF309E75A6F0}"/>
                  </a:ext>
                </a:extLst>
              </p:cNvPr>
              <p:cNvSpPr txBox="1"/>
              <p:nvPr/>
            </p:nvSpPr>
            <p:spPr>
              <a:xfrm>
                <a:off x="5973400" y="2406690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79" name="Rectangle: Rounded Corners 78">
                <a:extLst>
                  <a:ext uri="{FF2B5EF4-FFF2-40B4-BE49-F238E27FC236}">
                    <a16:creationId xmlns:a16="http://schemas.microsoft.com/office/drawing/2014/main" id="{96122CD3-E25A-E9ED-7C05-18A7CA4B0CDA}"/>
                  </a:ext>
                </a:extLst>
              </p:cNvPr>
              <p:cNvSpPr/>
              <p:nvPr/>
            </p:nvSpPr>
            <p:spPr>
              <a:xfrm>
                <a:off x="5417107" y="2750921"/>
                <a:ext cx="1746293" cy="470578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Signal-to-signal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run comparison</a:t>
                </a:r>
              </a:p>
            </p:txBody>
          </p:sp>
          <p:sp>
            <p:nvSpPr>
              <p:cNvPr id="80" name="Rectangle: Rounded Corners 79">
                <a:extLst>
                  <a:ext uri="{FF2B5EF4-FFF2-40B4-BE49-F238E27FC236}">
                    <a16:creationId xmlns:a16="http://schemas.microsoft.com/office/drawing/2014/main" id="{1D3FEA42-2336-6668-D301-4A248F263660}"/>
                  </a:ext>
                </a:extLst>
              </p:cNvPr>
              <p:cNvSpPr/>
              <p:nvPr/>
            </p:nvSpPr>
            <p:spPr>
              <a:xfrm>
                <a:off x="5417107" y="3346954"/>
                <a:ext cx="1746293" cy="470578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No run comparison</a:t>
                </a:r>
              </a:p>
            </p:txBody>
          </p:sp>
          <p:sp>
            <p:nvSpPr>
              <p:cNvPr id="81" name="Rectangle: Rounded Corners 80">
                <a:extLst>
                  <a:ext uri="{FF2B5EF4-FFF2-40B4-BE49-F238E27FC236}">
                    <a16:creationId xmlns:a16="http://schemas.microsoft.com/office/drawing/2014/main" id="{F445ADDF-D42C-0792-B57A-0B0F7CCBCA54}"/>
                  </a:ext>
                </a:extLst>
              </p:cNvPr>
              <p:cNvSpPr/>
              <p:nvPr/>
            </p:nvSpPr>
            <p:spPr>
              <a:xfrm>
                <a:off x="5180448" y="1316237"/>
                <a:ext cx="2219610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Growth Magnitude</a:t>
                </a: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1F59C487-61A5-2DC4-82AC-8C0B11376C88}"/>
                </a:ext>
              </a:extLst>
            </p:cNvPr>
            <p:cNvGrpSpPr/>
            <p:nvPr/>
          </p:nvGrpSpPr>
          <p:grpSpPr>
            <a:xfrm>
              <a:off x="322440" y="1316237"/>
              <a:ext cx="1380326" cy="2721734"/>
              <a:chOff x="322440" y="1316237"/>
              <a:chExt cx="1380326" cy="2721734"/>
            </a:xfrm>
          </p:grpSpPr>
          <p:grpSp>
            <p:nvGrpSpPr>
              <p:cNvPr id="71" name="Group 70">
                <a:extLst>
                  <a:ext uri="{FF2B5EF4-FFF2-40B4-BE49-F238E27FC236}">
                    <a16:creationId xmlns:a16="http://schemas.microsoft.com/office/drawing/2014/main" id="{6F0D03DD-D20A-835A-6749-44BCE506C6F7}"/>
                  </a:ext>
                </a:extLst>
              </p:cNvPr>
              <p:cNvGrpSpPr/>
              <p:nvPr/>
            </p:nvGrpSpPr>
            <p:grpSpPr>
              <a:xfrm>
                <a:off x="419359" y="2048558"/>
                <a:ext cx="1186489" cy="1989413"/>
                <a:chOff x="297010" y="2048558"/>
                <a:chExt cx="1186489" cy="1989413"/>
              </a:xfrm>
            </p:grpSpPr>
            <p:sp>
              <p:nvSpPr>
                <p:cNvPr id="73" name="Arrow: Up-Down 3">
                  <a:extLst>
                    <a:ext uri="{FF2B5EF4-FFF2-40B4-BE49-F238E27FC236}">
                      <a16:creationId xmlns:a16="http://schemas.microsoft.com/office/drawing/2014/main" id="{9999B71A-801C-7576-9BB0-7713D67DC06C}"/>
                    </a:ext>
                  </a:extLst>
                </p:cNvPr>
                <p:cNvSpPr/>
                <p:nvPr/>
              </p:nvSpPr>
              <p:spPr>
                <a:xfrm>
                  <a:off x="432793" y="2048558"/>
                  <a:ext cx="914922" cy="1989413"/>
                </a:xfrm>
                <a:custGeom>
                  <a:avLst/>
                  <a:gdLst>
                    <a:gd name="connsiteX0" fmla="*/ 0 w 434906"/>
                    <a:gd name="connsiteY0" fmla="*/ 217453 h 1890717"/>
                    <a:gd name="connsiteX1" fmla="*/ 217453 w 434906"/>
                    <a:gd name="connsiteY1" fmla="*/ 0 h 1890717"/>
                    <a:gd name="connsiteX2" fmla="*/ 434906 w 434906"/>
                    <a:gd name="connsiteY2" fmla="*/ 217453 h 1890717"/>
                    <a:gd name="connsiteX3" fmla="*/ 326180 w 434906"/>
                    <a:gd name="connsiteY3" fmla="*/ 217453 h 1890717"/>
                    <a:gd name="connsiteX4" fmla="*/ 326180 w 434906"/>
                    <a:gd name="connsiteY4" fmla="*/ 1673264 h 1890717"/>
                    <a:gd name="connsiteX5" fmla="*/ 434906 w 434906"/>
                    <a:gd name="connsiteY5" fmla="*/ 1673264 h 1890717"/>
                    <a:gd name="connsiteX6" fmla="*/ 217453 w 434906"/>
                    <a:gd name="connsiteY6" fmla="*/ 1890717 h 1890717"/>
                    <a:gd name="connsiteX7" fmla="*/ 0 w 434906"/>
                    <a:gd name="connsiteY7" fmla="*/ 1673264 h 1890717"/>
                    <a:gd name="connsiteX8" fmla="*/ 108727 w 434906"/>
                    <a:gd name="connsiteY8" fmla="*/ 1673264 h 1890717"/>
                    <a:gd name="connsiteX9" fmla="*/ 108727 w 434906"/>
                    <a:gd name="connsiteY9" fmla="*/ 217453 h 1890717"/>
                    <a:gd name="connsiteX10" fmla="*/ 0 w 434906"/>
                    <a:gd name="connsiteY10" fmla="*/ 217453 h 1890717"/>
                    <a:gd name="connsiteX0" fmla="*/ 0 w 434906"/>
                    <a:gd name="connsiteY0" fmla="*/ 217453 h 1673264"/>
                    <a:gd name="connsiteX1" fmla="*/ 217453 w 434906"/>
                    <a:gd name="connsiteY1" fmla="*/ 0 h 1673264"/>
                    <a:gd name="connsiteX2" fmla="*/ 434906 w 434906"/>
                    <a:gd name="connsiteY2" fmla="*/ 217453 h 1673264"/>
                    <a:gd name="connsiteX3" fmla="*/ 326180 w 434906"/>
                    <a:gd name="connsiteY3" fmla="*/ 217453 h 1673264"/>
                    <a:gd name="connsiteX4" fmla="*/ 326180 w 434906"/>
                    <a:gd name="connsiteY4" fmla="*/ 1673264 h 1673264"/>
                    <a:gd name="connsiteX5" fmla="*/ 434906 w 434906"/>
                    <a:gd name="connsiteY5" fmla="*/ 1673264 h 1673264"/>
                    <a:gd name="connsiteX6" fmla="*/ 0 w 434906"/>
                    <a:gd name="connsiteY6" fmla="*/ 1673264 h 1673264"/>
                    <a:gd name="connsiteX7" fmla="*/ 108727 w 434906"/>
                    <a:gd name="connsiteY7" fmla="*/ 1673264 h 1673264"/>
                    <a:gd name="connsiteX8" fmla="*/ 108727 w 434906"/>
                    <a:gd name="connsiteY8" fmla="*/ 217453 h 1673264"/>
                    <a:gd name="connsiteX9" fmla="*/ 0 w 434906"/>
                    <a:gd name="connsiteY9" fmla="*/ 217453 h 1673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34906" h="1673264">
                      <a:moveTo>
                        <a:pt x="0" y="217453"/>
                      </a:moveTo>
                      <a:lnTo>
                        <a:pt x="217453" y="0"/>
                      </a:lnTo>
                      <a:lnTo>
                        <a:pt x="434906" y="217453"/>
                      </a:lnTo>
                      <a:lnTo>
                        <a:pt x="326180" y="217453"/>
                      </a:lnTo>
                      <a:lnTo>
                        <a:pt x="326180" y="1673264"/>
                      </a:lnTo>
                      <a:lnTo>
                        <a:pt x="434906" y="1673264"/>
                      </a:lnTo>
                      <a:lnTo>
                        <a:pt x="0" y="1673264"/>
                      </a:lnTo>
                      <a:lnTo>
                        <a:pt x="108727" y="1673264"/>
                      </a:lnTo>
                      <a:lnTo>
                        <a:pt x="108727" y="217453"/>
                      </a:lnTo>
                      <a:lnTo>
                        <a:pt x="0" y="217453"/>
                      </a:lnTo>
                      <a:close/>
                    </a:path>
                  </a:pathLst>
                </a:custGeom>
                <a:solidFill>
                  <a:srgbClr val="BAD9A7"/>
                </a:solidFill>
                <a:ln w="19050">
                  <a:solidFill>
                    <a:srgbClr val="9CC98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endParaRPr>
                </a:p>
              </p:txBody>
            </p:sp>
            <p:sp>
              <p:nvSpPr>
                <p:cNvPr id="74" name="TextBox 73">
                  <a:extLst>
                    <a:ext uri="{FF2B5EF4-FFF2-40B4-BE49-F238E27FC236}">
                      <a16:creationId xmlns:a16="http://schemas.microsoft.com/office/drawing/2014/main" id="{E1C632B4-5CCA-0444-B72C-DCB816BB97FF}"/>
                    </a:ext>
                  </a:extLst>
                </p:cNvPr>
                <p:cNvSpPr txBox="1"/>
                <p:nvPr/>
              </p:nvSpPr>
              <p:spPr>
                <a:xfrm>
                  <a:off x="624505" y="2302967"/>
                  <a:ext cx="531499" cy="2769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>
                      <a:solidFill>
                        <a:schemeClr val="tx1"/>
                      </a:solidFill>
                      <a:latin typeface="+mj-lt"/>
                    </a:rPr>
                    <a:t>R&amp;D</a:t>
                  </a:r>
                </a:p>
              </p:txBody>
            </p:sp>
            <p:sp>
              <p:nvSpPr>
                <p:cNvPr id="75" name="Rectangle: Rounded Corners 74">
                  <a:extLst>
                    <a:ext uri="{FF2B5EF4-FFF2-40B4-BE49-F238E27FC236}">
                      <a16:creationId xmlns:a16="http://schemas.microsoft.com/office/drawing/2014/main" id="{940FC7DE-D4E3-4F0E-1DA4-56C0062AC67C}"/>
                    </a:ext>
                  </a:extLst>
                </p:cNvPr>
                <p:cNvSpPr/>
                <p:nvPr/>
              </p:nvSpPr>
              <p:spPr>
                <a:xfrm>
                  <a:off x="297010" y="3361583"/>
                  <a:ext cx="1186489" cy="470578"/>
                </a:xfrm>
                <a:prstGeom prst="roundRect">
                  <a:avLst/>
                </a:prstGeom>
                <a:solidFill>
                  <a:schemeClr val="bg2"/>
                </a:soli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 1.25</a:t>
                  </a:r>
                </a:p>
              </p:txBody>
            </p:sp>
            <p:sp>
              <p:nvSpPr>
                <p:cNvPr id="76" name="Rectangle: Rounded Corners 75">
                  <a:extLst>
                    <a:ext uri="{FF2B5EF4-FFF2-40B4-BE49-F238E27FC236}">
                      <a16:creationId xmlns:a16="http://schemas.microsoft.com/office/drawing/2014/main" id="{3EA8EFBE-8A4C-5B57-8425-B0FE84FBF17B}"/>
                    </a:ext>
                  </a:extLst>
                </p:cNvPr>
                <p:cNvSpPr/>
                <p:nvPr/>
              </p:nvSpPr>
              <p:spPr>
                <a:xfrm>
                  <a:off x="297010" y="2745244"/>
                  <a:ext cx="1186489" cy="470578"/>
                </a:xfrm>
                <a:prstGeom prst="roundRect">
                  <a:avLst/>
                </a:prstGeom>
                <a:solidFill>
                  <a:schemeClr val="bg2"/>
                </a:soli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 1E-3</a:t>
                  </a:r>
                </a:p>
              </p:txBody>
            </p:sp>
          </p:grpSp>
          <p:sp>
            <p:nvSpPr>
              <p:cNvPr id="72" name="Rectangle: Rounded Corners 71">
                <a:extLst>
                  <a:ext uri="{FF2B5EF4-FFF2-40B4-BE49-F238E27FC236}">
                    <a16:creationId xmlns:a16="http://schemas.microsoft.com/office/drawing/2014/main" id="{53240774-9247-2374-0C0C-7085D9A2495C}"/>
                  </a:ext>
                </a:extLst>
              </p:cNvPr>
              <p:cNvSpPr/>
              <p:nvPr/>
            </p:nvSpPr>
            <p:spPr>
              <a:xfrm>
                <a:off x="322440" y="1316237"/>
                <a:ext cx="1380326" cy="4705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Uncertainty</a:t>
                </a:r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9AE4476E-B433-1EFF-0A1E-5BE092CEDA4A}"/>
                </a:ext>
              </a:extLst>
            </p:cNvPr>
            <p:cNvGrpSpPr/>
            <p:nvPr/>
          </p:nvGrpSpPr>
          <p:grpSpPr>
            <a:xfrm>
              <a:off x="1960553" y="1316237"/>
              <a:ext cx="3344085" cy="2729236"/>
              <a:chOff x="1960553" y="1316237"/>
              <a:chExt cx="3344085" cy="2729236"/>
            </a:xfrm>
          </p:grpSpPr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1A81D902-C9BA-CC96-2F4C-0A8D2DA75F8D}"/>
                  </a:ext>
                </a:extLst>
              </p:cNvPr>
              <p:cNvGrpSpPr/>
              <p:nvPr/>
            </p:nvGrpSpPr>
            <p:grpSpPr>
              <a:xfrm>
                <a:off x="1960553" y="1976958"/>
                <a:ext cx="3344085" cy="2068515"/>
                <a:chOff x="1960553" y="1976958"/>
                <a:chExt cx="3344085" cy="2068515"/>
              </a:xfrm>
            </p:grpSpPr>
            <p:sp>
              <p:nvSpPr>
                <p:cNvPr id="67" name="Arrow: Up-Down 3">
                  <a:extLst>
                    <a:ext uri="{FF2B5EF4-FFF2-40B4-BE49-F238E27FC236}">
                      <a16:creationId xmlns:a16="http://schemas.microsoft.com/office/drawing/2014/main" id="{B1CDDD45-6BAE-DCEE-CE48-4AD6E3D7BD21}"/>
                    </a:ext>
                  </a:extLst>
                </p:cNvPr>
                <p:cNvSpPr/>
                <p:nvPr/>
              </p:nvSpPr>
              <p:spPr>
                <a:xfrm>
                  <a:off x="3221264" y="1976958"/>
                  <a:ext cx="822663" cy="2068515"/>
                </a:xfrm>
                <a:custGeom>
                  <a:avLst/>
                  <a:gdLst>
                    <a:gd name="connsiteX0" fmla="*/ 0 w 434906"/>
                    <a:gd name="connsiteY0" fmla="*/ 217453 h 1890717"/>
                    <a:gd name="connsiteX1" fmla="*/ 217453 w 434906"/>
                    <a:gd name="connsiteY1" fmla="*/ 0 h 1890717"/>
                    <a:gd name="connsiteX2" fmla="*/ 434906 w 434906"/>
                    <a:gd name="connsiteY2" fmla="*/ 217453 h 1890717"/>
                    <a:gd name="connsiteX3" fmla="*/ 326180 w 434906"/>
                    <a:gd name="connsiteY3" fmla="*/ 217453 h 1890717"/>
                    <a:gd name="connsiteX4" fmla="*/ 326180 w 434906"/>
                    <a:gd name="connsiteY4" fmla="*/ 1673264 h 1890717"/>
                    <a:gd name="connsiteX5" fmla="*/ 434906 w 434906"/>
                    <a:gd name="connsiteY5" fmla="*/ 1673264 h 1890717"/>
                    <a:gd name="connsiteX6" fmla="*/ 217453 w 434906"/>
                    <a:gd name="connsiteY6" fmla="*/ 1890717 h 1890717"/>
                    <a:gd name="connsiteX7" fmla="*/ 0 w 434906"/>
                    <a:gd name="connsiteY7" fmla="*/ 1673264 h 1890717"/>
                    <a:gd name="connsiteX8" fmla="*/ 108727 w 434906"/>
                    <a:gd name="connsiteY8" fmla="*/ 1673264 h 1890717"/>
                    <a:gd name="connsiteX9" fmla="*/ 108727 w 434906"/>
                    <a:gd name="connsiteY9" fmla="*/ 217453 h 1890717"/>
                    <a:gd name="connsiteX10" fmla="*/ 0 w 434906"/>
                    <a:gd name="connsiteY10" fmla="*/ 217453 h 1890717"/>
                    <a:gd name="connsiteX0" fmla="*/ 0 w 434906"/>
                    <a:gd name="connsiteY0" fmla="*/ 217453 h 1673264"/>
                    <a:gd name="connsiteX1" fmla="*/ 217453 w 434906"/>
                    <a:gd name="connsiteY1" fmla="*/ 0 h 1673264"/>
                    <a:gd name="connsiteX2" fmla="*/ 434906 w 434906"/>
                    <a:gd name="connsiteY2" fmla="*/ 217453 h 1673264"/>
                    <a:gd name="connsiteX3" fmla="*/ 326180 w 434906"/>
                    <a:gd name="connsiteY3" fmla="*/ 217453 h 1673264"/>
                    <a:gd name="connsiteX4" fmla="*/ 326180 w 434906"/>
                    <a:gd name="connsiteY4" fmla="*/ 1673264 h 1673264"/>
                    <a:gd name="connsiteX5" fmla="*/ 434906 w 434906"/>
                    <a:gd name="connsiteY5" fmla="*/ 1673264 h 1673264"/>
                    <a:gd name="connsiteX6" fmla="*/ 0 w 434906"/>
                    <a:gd name="connsiteY6" fmla="*/ 1673264 h 1673264"/>
                    <a:gd name="connsiteX7" fmla="*/ 108727 w 434906"/>
                    <a:gd name="connsiteY7" fmla="*/ 1673264 h 1673264"/>
                    <a:gd name="connsiteX8" fmla="*/ 108727 w 434906"/>
                    <a:gd name="connsiteY8" fmla="*/ 217453 h 1673264"/>
                    <a:gd name="connsiteX9" fmla="*/ 0 w 434906"/>
                    <a:gd name="connsiteY9" fmla="*/ 217453 h 1673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34906" h="1673264">
                      <a:moveTo>
                        <a:pt x="0" y="217453"/>
                      </a:moveTo>
                      <a:lnTo>
                        <a:pt x="217453" y="0"/>
                      </a:lnTo>
                      <a:lnTo>
                        <a:pt x="434906" y="217453"/>
                      </a:lnTo>
                      <a:lnTo>
                        <a:pt x="326180" y="217453"/>
                      </a:lnTo>
                      <a:lnTo>
                        <a:pt x="326180" y="1673264"/>
                      </a:lnTo>
                      <a:lnTo>
                        <a:pt x="434906" y="1673264"/>
                      </a:lnTo>
                      <a:lnTo>
                        <a:pt x="0" y="1673264"/>
                      </a:lnTo>
                      <a:lnTo>
                        <a:pt x="108727" y="1673264"/>
                      </a:lnTo>
                      <a:lnTo>
                        <a:pt x="108727" y="217453"/>
                      </a:lnTo>
                      <a:lnTo>
                        <a:pt x="0" y="217453"/>
                      </a:lnTo>
                      <a:close/>
                    </a:path>
                  </a:pathLst>
                </a:custGeom>
                <a:solidFill>
                  <a:srgbClr val="BAD9A7"/>
                </a:solidFill>
                <a:ln w="19050">
                  <a:solidFill>
                    <a:srgbClr val="9CC98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endParaRPr>
                </a:p>
              </p:txBody>
            </p:sp>
            <p:sp>
              <p:nvSpPr>
                <p:cNvPr id="68" name="TextBox 67">
                  <a:extLst>
                    <a:ext uri="{FF2B5EF4-FFF2-40B4-BE49-F238E27FC236}">
                      <a16:creationId xmlns:a16="http://schemas.microsoft.com/office/drawing/2014/main" id="{64599281-534B-9607-A6F1-4C58D7554CF9}"/>
                    </a:ext>
                  </a:extLst>
                </p:cNvPr>
                <p:cNvSpPr txBox="1"/>
                <p:nvPr/>
              </p:nvSpPr>
              <p:spPr>
                <a:xfrm>
                  <a:off x="3315742" y="2297085"/>
                  <a:ext cx="633706" cy="2769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>
                    <a:defRPr sz="1200">
                      <a:solidFill>
                        <a:schemeClr val="tx1"/>
                      </a:solidFill>
                      <a:latin typeface="+mj-lt"/>
                    </a:defRPr>
                  </a:lvl1pPr>
                </a:lstStyle>
                <a:p>
                  <a:pPr algn="ctr"/>
                  <a:r>
                    <a:rPr lang="en-US"/>
                    <a:t>R&amp;D</a:t>
                  </a:r>
                </a:p>
              </p:txBody>
            </p:sp>
            <p:sp>
              <p:nvSpPr>
                <p:cNvPr id="69" name="Rectangle: Rounded Corners 68">
                  <a:extLst>
                    <a:ext uri="{FF2B5EF4-FFF2-40B4-BE49-F238E27FC236}">
                      <a16:creationId xmlns:a16="http://schemas.microsoft.com/office/drawing/2014/main" id="{4BE0E189-3751-40CB-DBCE-498A41DDE3AB}"/>
                    </a:ext>
                  </a:extLst>
                </p:cNvPr>
                <p:cNvSpPr/>
                <p:nvPr/>
              </p:nvSpPr>
              <p:spPr>
                <a:xfrm>
                  <a:off x="1960553" y="2754255"/>
                  <a:ext cx="3344085" cy="470578"/>
                </a:xfrm>
                <a:prstGeom prst="roundRect">
                  <a:avLst/>
                </a:prstGeom>
                <a:solidFill>
                  <a:schemeClr val="bg1">
                    <a:lumMod val="7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Deterministic, add 10% &amp; 10 mm</a:t>
                  </a:r>
                </a:p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Probabilistic, ± 10 %WT (10mm), 80% time </a:t>
                  </a:r>
                </a:p>
              </p:txBody>
            </p:sp>
            <p:sp>
              <p:nvSpPr>
                <p:cNvPr id="70" name="Rectangle: Rounded Corners 69">
                  <a:extLst>
                    <a:ext uri="{FF2B5EF4-FFF2-40B4-BE49-F238E27FC236}">
                      <a16:creationId xmlns:a16="http://schemas.microsoft.com/office/drawing/2014/main" id="{F4835809-C745-3CB1-FD51-D24EB389AE4C}"/>
                    </a:ext>
                  </a:extLst>
                </p:cNvPr>
                <p:cNvSpPr/>
                <p:nvPr/>
              </p:nvSpPr>
              <p:spPr>
                <a:xfrm>
                  <a:off x="1960553" y="3367098"/>
                  <a:ext cx="3344085" cy="470578"/>
                </a:xfrm>
                <a:prstGeom prst="roundRect">
                  <a:avLst/>
                </a:prstGeom>
                <a:solidFill>
                  <a:schemeClr val="bg1">
                    <a:lumMod val="7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114300" marR="0" lvl="0" indent="-11430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Deterministic, add 20% &amp; 20 mm</a:t>
                  </a:r>
                </a:p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Probabilistic, ± 20 %WT (20mm), 80% time </a:t>
                  </a:r>
                </a:p>
              </p:txBody>
            </p:sp>
          </p:grpSp>
          <p:sp>
            <p:nvSpPr>
              <p:cNvPr id="60" name="Rectangle: Rounded Corners 59">
                <a:extLst>
                  <a:ext uri="{FF2B5EF4-FFF2-40B4-BE49-F238E27FC236}">
                    <a16:creationId xmlns:a16="http://schemas.microsoft.com/office/drawing/2014/main" id="{F9EF9E09-EC37-91D5-710E-285EBA050604}"/>
                  </a:ext>
                </a:extLst>
              </p:cNvPr>
              <p:cNvSpPr/>
              <p:nvPr/>
            </p:nvSpPr>
            <p:spPr>
              <a:xfrm>
                <a:off x="2395402" y="1316237"/>
                <a:ext cx="2474387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ILI Measurement Error</a:t>
                </a:r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81D467A6-7D27-75D3-3EB2-DB4C44637875}"/>
                </a:ext>
              </a:extLst>
            </p:cNvPr>
            <p:cNvGrpSpPr/>
            <p:nvPr/>
          </p:nvGrpSpPr>
          <p:grpSpPr>
            <a:xfrm>
              <a:off x="9825186" y="1229797"/>
              <a:ext cx="1937652" cy="3503982"/>
              <a:chOff x="9835577" y="1229797"/>
              <a:chExt cx="1937652" cy="3503982"/>
            </a:xfrm>
          </p:grpSpPr>
          <p:sp>
            <p:nvSpPr>
              <p:cNvPr id="51" name="Arrow: Up-Down 3">
                <a:extLst>
                  <a:ext uri="{FF2B5EF4-FFF2-40B4-BE49-F238E27FC236}">
                    <a16:creationId xmlns:a16="http://schemas.microsoft.com/office/drawing/2014/main" id="{2494005C-FFF6-EAF9-6DCE-1C2932121B6A}"/>
                  </a:ext>
                </a:extLst>
              </p:cNvPr>
              <p:cNvSpPr/>
              <p:nvPr/>
            </p:nvSpPr>
            <p:spPr>
              <a:xfrm>
                <a:off x="10355316" y="1786815"/>
                <a:ext cx="898175" cy="2946964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19F4AC90-CE57-33E7-6A0C-98D6AC6765BC}"/>
                  </a:ext>
                </a:extLst>
              </p:cNvPr>
              <p:cNvSpPr txBox="1"/>
              <p:nvPr/>
            </p:nvSpPr>
            <p:spPr>
              <a:xfrm>
                <a:off x="10487550" y="1955183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53" name="Rectangle: Rounded Corners 52">
                <a:extLst>
                  <a:ext uri="{FF2B5EF4-FFF2-40B4-BE49-F238E27FC236}">
                    <a16:creationId xmlns:a16="http://schemas.microsoft.com/office/drawing/2014/main" id="{41DA2173-9479-D0F2-2C3C-66111F13E317}"/>
                  </a:ext>
                </a:extLst>
              </p:cNvPr>
              <p:cNvSpPr/>
              <p:nvPr/>
            </p:nvSpPr>
            <p:spPr>
              <a:xfrm>
                <a:off x="9960811" y="2906663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– MB31G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Cluster – RSTRENG</a:t>
                </a:r>
              </a:p>
            </p:txBody>
          </p:sp>
          <p:sp>
            <p:nvSpPr>
              <p:cNvPr id="54" name="Rectangle: Rounded Corners 53">
                <a:extLst>
                  <a:ext uri="{FF2B5EF4-FFF2-40B4-BE49-F238E27FC236}">
                    <a16:creationId xmlns:a16="http://schemas.microsoft.com/office/drawing/2014/main" id="{FA52DD23-C841-A302-F7B3-1E95B5A3C9F0}"/>
                  </a:ext>
                </a:extLst>
              </p:cNvPr>
              <p:cNvSpPr/>
              <p:nvPr/>
            </p:nvSpPr>
            <p:spPr>
              <a:xfrm>
                <a:off x="9960811" y="401684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B31G</a:t>
                </a:r>
              </a:p>
            </p:txBody>
          </p:sp>
          <p:sp>
            <p:nvSpPr>
              <p:cNvPr id="55" name="Rectangle: Rounded Corners 54">
                <a:extLst>
                  <a:ext uri="{FF2B5EF4-FFF2-40B4-BE49-F238E27FC236}">
                    <a16:creationId xmlns:a16="http://schemas.microsoft.com/office/drawing/2014/main" id="{93469EBF-F279-72A4-3304-4B6688400568}"/>
                  </a:ext>
                </a:extLst>
              </p:cNvPr>
              <p:cNvSpPr/>
              <p:nvPr/>
            </p:nvSpPr>
            <p:spPr>
              <a:xfrm>
                <a:off x="9960811" y="347016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MB31G</a:t>
                </a:r>
              </a:p>
            </p:txBody>
          </p:sp>
          <p:sp>
            <p:nvSpPr>
              <p:cNvPr id="57" name="Rectangle: Rounded Corners 56">
                <a:extLst>
                  <a:ext uri="{FF2B5EF4-FFF2-40B4-BE49-F238E27FC236}">
                    <a16:creationId xmlns:a16="http://schemas.microsoft.com/office/drawing/2014/main" id="{361803A9-3C52-7953-B516-913C0427A6BF}"/>
                  </a:ext>
                </a:extLst>
              </p:cNvPr>
              <p:cNvSpPr/>
              <p:nvPr/>
            </p:nvSpPr>
            <p:spPr>
              <a:xfrm>
                <a:off x="9960811" y="231890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– MB31G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&amp; Cluster - Psqr</a:t>
                </a:r>
              </a:p>
            </p:txBody>
          </p:sp>
          <p:sp>
            <p:nvSpPr>
              <p:cNvPr id="58" name="Rectangle: Rounded Corners 57">
                <a:extLst>
                  <a:ext uri="{FF2B5EF4-FFF2-40B4-BE49-F238E27FC236}">
                    <a16:creationId xmlns:a16="http://schemas.microsoft.com/office/drawing/2014/main" id="{FE412684-6EE3-B1AE-5296-E06BA475E5E7}"/>
                  </a:ext>
                </a:extLst>
              </p:cNvPr>
              <p:cNvSpPr/>
              <p:nvPr/>
            </p:nvSpPr>
            <p:spPr>
              <a:xfrm>
                <a:off x="9835577" y="1229797"/>
                <a:ext cx="1937652" cy="55701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Assessment Model</a:t>
                </a:r>
              </a:p>
            </p:txBody>
          </p:sp>
        </p:grpSp>
      </p:grp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6FC059F6-6E19-D100-D99A-369FAAE2C8FE}"/>
              </a:ext>
            </a:extLst>
          </p:cNvPr>
          <p:cNvCxnSpPr>
            <a:cxnSpLocks/>
            <a:stCxn id="79" idx="3"/>
          </p:cNvCxnSpPr>
          <p:nvPr/>
        </p:nvCxnSpPr>
        <p:spPr>
          <a:xfrm>
            <a:off x="7350438" y="2986210"/>
            <a:ext cx="498162" cy="48395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29FFAAC9-A2BF-EAE1-B9CD-0A7EEDC72F4B}"/>
              </a:ext>
            </a:extLst>
          </p:cNvPr>
          <p:cNvCxnSpPr>
            <a:cxnSpLocks/>
            <a:stCxn id="69" idx="3"/>
            <a:endCxn id="79" idx="1"/>
          </p:cNvCxnSpPr>
          <p:nvPr/>
        </p:nvCxnSpPr>
        <p:spPr>
          <a:xfrm flipV="1">
            <a:off x="5304638" y="2986210"/>
            <a:ext cx="299507" cy="333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7FFE71F9-668D-D4B5-546D-5D7C5A60DB51}"/>
              </a:ext>
            </a:extLst>
          </p:cNvPr>
          <p:cNvCxnSpPr>
            <a:cxnSpLocks/>
            <a:stCxn id="76" idx="3"/>
            <a:endCxn id="69" idx="1"/>
          </p:cNvCxnSpPr>
          <p:nvPr/>
        </p:nvCxnSpPr>
        <p:spPr>
          <a:xfrm>
            <a:off x="1605848" y="2980533"/>
            <a:ext cx="354705" cy="901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CBC95927-9D9A-A813-C806-8C57EAF82A15}"/>
              </a:ext>
            </a:extLst>
          </p:cNvPr>
          <p:cNvCxnSpPr>
            <a:cxnSpLocks/>
            <a:stCxn id="85" idx="3"/>
          </p:cNvCxnSpPr>
          <p:nvPr/>
        </p:nvCxnSpPr>
        <p:spPr>
          <a:xfrm flipV="1">
            <a:off x="9421316" y="2553602"/>
            <a:ext cx="656134" cy="107158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A39514E5-0A66-AC78-A024-06B66151E845}"/>
              </a:ext>
            </a:extLst>
          </p:cNvPr>
          <p:cNvGraphicFramePr>
            <a:graphicFrameLocks noGrp="1"/>
          </p:cNvGraphicFramePr>
          <p:nvPr/>
        </p:nvGraphicFramePr>
        <p:xfrm>
          <a:off x="365760" y="4846320"/>
          <a:ext cx="11531923" cy="1463040"/>
        </p:xfrm>
        <a:graphic>
          <a:graphicData uri="http://schemas.openxmlformats.org/drawingml/2006/table">
            <a:tbl>
              <a:tblPr/>
              <a:tblGrid>
                <a:gridCol w="1134229">
                  <a:extLst>
                    <a:ext uri="{9D8B030D-6E8A-4147-A177-3AD203B41FA5}">
                      <a16:colId xmlns:a16="http://schemas.microsoft.com/office/drawing/2014/main" val="579695005"/>
                    </a:ext>
                  </a:extLst>
                </a:gridCol>
                <a:gridCol w="699247">
                  <a:extLst>
                    <a:ext uri="{9D8B030D-6E8A-4147-A177-3AD203B41FA5}">
                      <a16:colId xmlns:a16="http://schemas.microsoft.com/office/drawing/2014/main" val="4160190580"/>
                    </a:ext>
                  </a:extLst>
                </a:gridCol>
                <a:gridCol w="1425389">
                  <a:extLst>
                    <a:ext uri="{9D8B030D-6E8A-4147-A177-3AD203B41FA5}">
                      <a16:colId xmlns:a16="http://schemas.microsoft.com/office/drawing/2014/main" val="1307551650"/>
                    </a:ext>
                  </a:extLst>
                </a:gridCol>
                <a:gridCol w="1362635">
                  <a:extLst>
                    <a:ext uri="{9D8B030D-6E8A-4147-A177-3AD203B41FA5}">
                      <a16:colId xmlns:a16="http://schemas.microsoft.com/office/drawing/2014/main" val="3392791995"/>
                    </a:ext>
                  </a:extLst>
                </a:gridCol>
                <a:gridCol w="1201270">
                  <a:extLst>
                    <a:ext uri="{9D8B030D-6E8A-4147-A177-3AD203B41FA5}">
                      <a16:colId xmlns:a16="http://schemas.microsoft.com/office/drawing/2014/main" val="468355852"/>
                    </a:ext>
                  </a:extLst>
                </a:gridCol>
                <a:gridCol w="869577">
                  <a:extLst>
                    <a:ext uri="{9D8B030D-6E8A-4147-A177-3AD203B41FA5}">
                      <a16:colId xmlns:a16="http://schemas.microsoft.com/office/drawing/2014/main" val="1576447695"/>
                    </a:ext>
                  </a:extLst>
                </a:gridCol>
                <a:gridCol w="562833">
                  <a:extLst>
                    <a:ext uri="{9D8B030D-6E8A-4147-A177-3AD203B41FA5}">
                      <a16:colId xmlns:a16="http://schemas.microsoft.com/office/drawing/2014/main" val="745405499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131039471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3939822940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627805506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2480977857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667692765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3863071179"/>
                    </a:ext>
                  </a:extLst>
                </a:gridCol>
                <a:gridCol w="667891">
                  <a:extLst>
                    <a:ext uri="{9D8B030D-6E8A-4147-A177-3AD203B41FA5}">
                      <a16:colId xmlns:a16="http://schemas.microsoft.com/office/drawing/2014/main" val="233160343"/>
                    </a:ext>
                  </a:extLst>
                </a:gridCol>
                <a:gridCol w="928262">
                  <a:extLst>
                    <a:ext uri="{9D8B030D-6E8A-4147-A177-3AD203B41FA5}">
                      <a16:colId xmlns:a16="http://schemas.microsoft.com/office/drawing/2014/main" val="2813031223"/>
                    </a:ext>
                  </a:extLst>
                </a:gridCol>
              </a:tblGrid>
              <a:tr h="274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Method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Threshold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Depth Error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Length Error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Model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Growth Rate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Critical features needed to be excavated in year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# reported features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6919689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0~5 sum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095854"/>
                  </a:ext>
                </a:extLst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Probabilistic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1E-03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+/-10 %WT (10mm), 80% time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 MB31G</a:t>
                      </a:r>
                    </a:p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Cluster RSTRENG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RunCom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Cluster-specific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180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182619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734947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 MB31G</a:t>
                      </a:r>
                    </a:p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Cluster Psqr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2436233"/>
                  </a:ext>
                </a:extLst>
              </a:tr>
            </a:tbl>
          </a:graphicData>
        </a:graphic>
      </p:graphicFrame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C10826D1-05CB-0329-4629-3D949B2D9DA6}"/>
              </a:ext>
            </a:extLst>
          </p:cNvPr>
          <p:cNvCxnSpPr>
            <a:cxnSpLocks/>
            <a:stCxn id="85" idx="3"/>
            <a:endCxn id="53" idx="1"/>
          </p:cNvCxnSpPr>
          <p:nvPr/>
        </p:nvCxnSpPr>
        <p:spPr>
          <a:xfrm flipV="1">
            <a:off x="9421316" y="3141952"/>
            <a:ext cx="529104" cy="48323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19501AE-877A-106D-7525-B354DF484EF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228600"/>
            <a:ext cx="12192001" cy="914400"/>
          </a:xfrm>
          <a:prstGeom prst="rect">
            <a:avLst/>
          </a:prstGeom>
          <a:gradFill>
            <a:gsLst>
              <a:gs pos="88000">
                <a:srgbClr val="1F497D">
                  <a:alpha val="55000"/>
                </a:srgbClr>
              </a:gs>
              <a:gs pos="75000">
                <a:srgbClr val="0081B5">
                  <a:alpha val="60000"/>
                </a:srgbClr>
              </a:gs>
              <a:gs pos="27000">
                <a:schemeClr val="bg1"/>
              </a:gs>
            </a:gsLst>
            <a:lin ang="0" scaled="0"/>
          </a:gradFill>
        </p:spPr>
        <p:txBody>
          <a:bodyPr wrap="square" lIns="91438" tIns="45719" rIns="91438" bIns="45719" rtlCol="0" anchor="b" anchorCtr="0">
            <a:noAutofit/>
          </a:bodyPr>
          <a:lstStyle>
            <a:defPPr>
              <a:defRPr lang="en-US"/>
            </a:defPPr>
            <a:lvl1pPr lvl="0" algn="ctr"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173288" lvl="0" algn="l">
              <a:defRPr/>
            </a:pPr>
            <a:r>
              <a:rPr lang="en-US">
                <a:solidFill>
                  <a:prstClr val="black"/>
                </a:solidFill>
              </a:rPr>
              <a:t>Decision Comparison –</a:t>
            </a:r>
            <a:br>
              <a:rPr lang="en-US">
                <a:solidFill>
                  <a:prstClr val="black"/>
                </a:solidFill>
              </a:rPr>
            </a:br>
            <a:r>
              <a:rPr lang="en-US" sz="2800" err="1">
                <a:solidFill>
                  <a:prstClr val="black"/>
                </a:solidFill>
              </a:rPr>
              <a:t>RSTRENG</a:t>
            </a:r>
            <a:r>
              <a:rPr lang="en-US" sz="2800">
                <a:solidFill>
                  <a:prstClr val="black"/>
                </a:solidFill>
              </a:rPr>
              <a:t> vs </a:t>
            </a:r>
            <a:r>
              <a:rPr lang="en-US" sz="2800" err="1">
                <a:solidFill>
                  <a:prstClr val="black"/>
                </a:solidFill>
              </a:rPr>
              <a:t>Psqr</a:t>
            </a:r>
            <a:endParaRPr lang="en-US" sz="2800">
              <a:solidFill>
                <a:prstClr val="black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433AFC5-0A39-E18B-847C-0CF17E73605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5" y="149235"/>
            <a:ext cx="1222905" cy="89812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AB1F772F-56B3-D57C-8F82-506F0815088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27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C6A16F-0B61-4F26-E981-A6EF9C841F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:a16="http://schemas.microsoft.com/office/drawing/2014/main" id="{F8F745DB-33C1-77F8-915D-D2C04A2666A2}"/>
              </a:ext>
            </a:extLst>
          </p:cNvPr>
          <p:cNvGrpSpPr/>
          <p:nvPr/>
        </p:nvGrpSpPr>
        <p:grpSpPr>
          <a:xfrm>
            <a:off x="322440" y="1229797"/>
            <a:ext cx="11440398" cy="3503982"/>
            <a:chOff x="322440" y="1229797"/>
            <a:chExt cx="11440398" cy="3503982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EAB4B278-7BB2-FCD8-E472-80FDA41CCBD2}"/>
                </a:ext>
              </a:extLst>
            </p:cNvPr>
            <p:cNvGrpSpPr/>
            <p:nvPr/>
          </p:nvGrpSpPr>
          <p:grpSpPr>
            <a:xfrm>
              <a:off x="7513274" y="1316237"/>
              <a:ext cx="2114168" cy="2839982"/>
              <a:chOff x="7419755" y="1316237"/>
              <a:chExt cx="2114168" cy="2839982"/>
            </a:xfrm>
          </p:grpSpPr>
          <p:sp>
            <p:nvSpPr>
              <p:cNvPr id="83" name="Arrow: Up-Down 3">
                <a:extLst>
                  <a:ext uri="{FF2B5EF4-FFF2-40B4-BE49-F238E27FC236}">
                    <a16:creationId xmlns:a16="http://schemas.microsoft.com/office/drawing/2014/main" id="{1A50B3A7-8EB4-A9D9-8F24-4057901A098E}"/>
                  </a:ext>
                </a:extLst>
              </p:cNvPr>
              <p:cNvSpPr/>
              <p:nvPr/>
            </p:nvSpPr>
            <p:spPr>
              <a:xfrm>
                <a:off x="8011726" y="1931085"/>
                <a:ext cx="930226" cy="2225134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F05B548C-A5D5-1D1F-1A53-F3E044480D47}"/>
                  </a:ext>
                </a:extLst>
              </p:cNvPr>
              <p:cNvSpPr txBox="1"/>
              <p:nvPr/>
            </p:nvSpPr>
            <p:spPr>
              <a:xfrm>
                <a:off x="8159986" y="2276603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85" name="Rectangle: Rounded Corners 84">
                <a:extLst>
                  <a:ext uri="{FF2B5EF4-FFF2-40B4-BE49-F238E27FC236}">
                    <a16:creationId xmlns:a16="http://schemas.microsoft.com/office/drawing/2014/main" id="{98C8E0D9-0E5E-55F9-6D88-EA53469A68CA}"/>
                  </a:ext>
                </a:extLst>
              </p:cNvPr>
              <p:cNvSpPr/>
              <p:nvPr/>
            </p:nvSpPr>
            <p:spPr>
              <a:xfrm>
                <a:off x="7625881" y="2732990"/>
                <a:ext cx="1701916" cy="470578"/>
              </a:xfrm>
              <a:prstGeom prst="round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127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specific growth</a:t>
                </a:r>
              </a:p>
            </p:txBody>
          </p:sp>
          <p:sp>
            <p:nvSpPr>
              <p:cNvPr id="86" name="Rectangle: Rounded Corners 85">
                <a:extLst>
                  <a:ext uri="{FF2B5EF4-FFF2-40B4-BE49-F238E27FC236}">
                    <a16:creationId xmlns:a16="http://schemas.microsoft.com/office/drawing/2014/main" id="{28340CF4-F39D-B313-BDCB-BF61C6CA0C7A}"/>
                  </a:ext>
                </a:extLst>
              </p:cNvPr>
              <p:cNvSpPr/>
              <p:nvPr/>
            </p:nvSpPr>
            <p:spPr>
              <a:xfrm>
                <a:off x="7625881" y="3329023"/>
                <a:ext cx="1701916" cy="592318"/>
              </a:xfrm>
              <a:prstGeom prst="round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127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Cluster specific growth</a:t>
                </a:r>
              </a:p>
            </p:txBody>
          </p:sp>
          <p:sp>
            <p:nvSpPr>
              <p:cNvPr id="87" name="Rectangle: Rounded Corners 86">
                <a:extLst>
                  <a:ext uri="{FF2B5EF4-FFF2-40B4-BE49-F238E27FC236}">
                    <a16:creationId xmlns:a16="http://schemas.microsoft.com/office/drawing/2014/main" id="{0DA916E2-89B6-5754-B71E-6D4D193FE194}"/>
                  </a:ext>
                </a:extLst>
              </p:cNvPr>
              <p:cNvSpPr/>
              <p:nvPr/>
            </p:nvSpPr>
            <p:spPr>
              <a:xfrm>
                <a:off x="7419755" y="1316237"/>
                <a:ext cx="2114168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Growth Granularity</a:t>
                </a: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6C4605A6-6E97-71B6-3447-CC47120503C1}"/>
                </a:ext>
              </a:extLst>
            </p:cNvPr>
            <p:cNvGrpSpPr/>
            <p:nvPr/>
          </p:nvGrpSpPr>
          <p:grpSpPr>
            <a:xfrm>
              <a:off x="5367486" y="1316237"/>
              <a:ext cx="2219610" cy="2820681"/>
              <a:chOff x="5180448" y="1316237"/>
              <a:chExt cx="2219610" cy="2820681"/>
            </a:xfrm>
          </p:grpSpPr>
          <p:sp>
            <p:nvSpPr>
              <p:cNvPr id="78" name="Arrow: Up-Down 3">
                <a:extLst>
                  <a:ext uri="{FF2B5EF4-FFF2-40B4-BE49-F238E27FC236}">
                    <a16:creationId xmlns:a16="http://schemas.microsoft.com/office/drawing/2014/main" id="{4ABF88DB-F513-FFE4-09A1-D2E5389D19AC}"/>
                  </a:ext>
                </a:extLst>
              </p:cNvPr>
              <p:cNvSpPr/>
              <p:nvPr/>
            </p:nvSpPr>
            <p:spPr>
              <a:xfrm>
                <a:off x="5878922" y="2068403"/>
                <a:ext cx="822663" cy="2068515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BE3304D6-AEE5-7628-7D5C-1F0434E001BD}"/>
                  </a:ext>
                </a:extLst>
              </p:cNvPr>
              <p:cNvSpPr txBox="1"/>
              <p:nvPr/>
            </p:nvSpPr>
            <p:spPr>
              <a:xfrm>
                <a:off x="5973400" y="2406690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80" name="Rectangle: Rounded Corners 79">
                <a:extLst>
                  <a:ext uri="{FF2B5EF4-FFF2-40B4-BE49-F238E27FC236}">
                    <a16:creationId xmlns:a16="http://schemas.microsoft.com/office/drawing/2014/main" id="{D991AFBF-4A91-0F0D-18E8-DECCE7269F53}"/>
                  </a:ext>
                </a:extLst>
              </p:cNvPr>
              <p:cNvSpPr/>
              <p:nvPr/>
            </p:nvSpPr>
            <p:spPr>
              <a:xfrm>
                <a:off x="5417107" y="2750921"/>
                <a:ext cx="1746293" cy="470578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Signal-to-signal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run comparison</a:t>
                </a:r>
              </a:p>
            </p:txBody>
          </p:sp>
          <p:sp>
            <p:nvSpPr>
              <p:cNvPr id="81" name="Rectangle: Rounded Corners 80">
                <a:extLst>
                  <a:ext uri="{FF2B5EF4-FFF2-40B4-BE49-F238E27FC236}">
                    <a16:creationId xmlns:a16="http://schemas.microsoft.com/office/drawing/2014/main" id="{A03FFA1B-FE51-FB55-99CA-2D2E56331EFE}"/>
                  </a:ext>
                </a:extLst>
              </p:cNvPr>
              <p:cNvSpPr/>
              <p:nvPr/>
            </p:nvSpPr>
            <p:spPr>
              <a:xfrm>
                <a:off x="5417107" y="3346954"/>
                <a:ext cx="1746293" cy="470578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127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No run comparison</a:t>
                </a:r>
              </a:p>
            </p:txBody>
          </p:sp>
          <p:sp>
            <p:nvSpPr>
              <p:cNvPr id="82" name="Rectangle: Rounded Corners 81">
                <a:extLst>
                  <a:ext uri="{FF2B5EF4-FFF2-40B4-BE49-F238E27FC236}">
                    <a16:creationId xmlns:a16="http://schemas.microsoft.com/office/drawing/2014/main" id="{6BA213BC-444A-CAA5-AFDD-B9BC0660036A}"/>
                  </a:ext>
                </a:extLst>
              </p:cNvPr>
              <p:cNvSpPr/>
              <p:nvPr/>
            </p:nvSpPr>
            <p:spPr>
              <a:xfrm>
                <a:off x="5180448" y="1316237"/>
                <a:ext cx="2219610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Growth Magnitude</a:t>
                </a:r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1291FF4B-6725-F27A-5900-28F1D4806CA2}"/>
                </a:ext>
              </a:extLst>
            </p:cNvPr>
            <p:cNvGrpSpPr/>
            <p:nvPr/>
          </p:nvGrpSpPr>
          <p:grpSpPr>
            <a:xfrm>
              <a:off x="322440" y="1316237"/>
              <a:ext cx="1380326" cy="2721734"/>
              <a:chOff x="322440" y="1316237"/>
              <a:chExt cx="1380326" cy="2721734"/>
            </a:xfrm>
          </p:grpSpPr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F89050D9-0E79-4385-FF75-9CDE8AEF5A07}"/>
                  </a:ext>
                </a:extLst>
              </p:cNvPr>
              <p:cNvGrpSpPr/>
              <p:nvPr/>
            </p:nvGrpSpPr>
            <p:grpSpPr>
              <a:xfrm>
                <a:off x="419359" y="2048558"/>
                <a:ext cx="1186489" cy="1989413"/>
                <a:chOff x="297010" y="2048558"/>
                <a:chExt cx="1186489" cy="1989413"/>
              </a:xfrm>
            </p:grpSpPr>
            <p:sp>
              <p:nvSpPr>
                <p:cNvPr id="74" name="Arrow: Up-Down 3">
                  <a:extLst>
                    <a:ext uri="{FF2B5EF4-FFF2-40B4-BE49-F238E27FC236}">
                      <a16:creationId xmlns:a16="http://schemas.microsoft.com/office/drawing/2014/main" id="{9564C5F1-BA57-2F49-F57B-79BE475901E4}"/>
                    </a:ext>
                  </a:extLst>
                </p:cNvPr>
                <p:cNvSpPr/>
                <p:nvPr/>
              </p:nvSpPr>
              <p:spPr>
                <a:xfrm>
                  <a:off x="432793" y="2048558"/>
                  <a:ext cx="914922" cy="1989413"/>
                </a:xfrm>
                <a:custGeom>
                  <a:avLst/>
                  <a:gdLst>
                    <a:gd name="connsiteX0" fmla="*/ 0 w 434906"/>
                    <a:gd name="connsiteY0" fmla="*/ 217453 h 1890717"/>
                    <a:gd name="connsiteX1" fmla="*/ 217453 w 434906"/>
                    <a:gd name="connsiteY1" fmla="*/ 0 h 1890717"/>
                    <a:gd name="connsiteX2" fmla="*/ 434906 w 434906"/>
                    <a:gd name="connsiteY2" fmla="*/ 217453 h 1890717"/>
                    <a:gd name="connsiteX3" fmla="*/ 326180 w 434906"/>
                    <a:gd name="connsiteY3" fmla="*/ 217453 h 1890717"/>
                    <a:gd name="connsiteX4" fmla="*/ 326180 w 434906"/>
                    <a:gd name="connsiteY4" fmla="*/ 1673264 h 1890717"/>
                    <a:gd name="connsiteX5" fmla="*/ 434906 w 434906"/>
                    <a:gd name="connsiteY5" fmla="*/ 1673264 h 1890717"/>
                    <a:gd name="connsiteX6" fmla="*/ 217453 w 434906"/>
                    <a:gd name="connsiteY6" fmla="*/ 1890717 h 1890717"/>
                    <a:gd name="connsiteX7" fmla="*/ 0 w 434906"/>
                    <a:gd name="connsiteY7" fmla="*/ 1673264 h 1890717"/>
                    <a:gd name="connsiteX8" fmla="*/ 108727 w 434906"/>
                    <a:gd name="connsiteY8" fmla="*/ 1673264 h 1890717"/>
                    <a:gd name="connsiteX9" fmla="*/ 108727 w 434906"/>
                    <a:gd name="connsiteY9" fmla="*/ 217453 h 1890717"/>
                    <a:gd name="connsiteX10" fmla="*/ 0 w 434906"/>
                    <a:gd name="connsiteY10" fmla="*/ 217453 h 1890717"/>
                    <a:gd name="connsiteX0" fmla="*/ 0 w 434906"/>
                    <a:gd name="connsiteY0" fmla="*/ 217453 h 1673264"/>
                    <a:gd name="connsiteX1" fmla="*/ 217453 w 434906"/>
                    <a:gd name="connsiteY1" fmla="*/ 0 h 1673264"/>
                    <a:gd name="connsiteX2" fmla="*/ 434906 w 434906"/>
                    <a:gd name="connsiteY2" fmla="*/ 217453 h 1673264"/>
                    <a:gd name="connsiteX3" fmla="*/ 326180 w 434906"/>
                    <a:gd name="connsiteY3" fmla="*/ 217453 h 1673264"/>
                    <a:gd name="connsiteX4" fmla="*/ 326180 w 434906"/>
                    <a:gd name="connsiteY4" fmla="*/ 1673264 h 1673264"/>
                    <a:gd name="connsiteX5" fmla="*/ 434906 w 434906"/>
                    <a:gd name="connsiteY5" fmla="*/ 1673264 h 1673264"/>
                    <a:gd name="connsiteX6" fmla="*/ 0 w 434906"/>
                    <a:gd name="connsiteY6" fmla="*/ 1673264 h 1673264"/>
                    <a:gd name="connsiteX7" fmla="*/ 108727 w 434906"/>
                    <a:gd name="connsiteY7" fmla="*/ 1673264 h 1673264"/>
                    <a:gd name="connsiteX8" fmla="*/ 108727 w 434906"/>
                    <a:gd name="connsiteY8" fmla="*/ 217453 h 1673264"/>
                    <a:gd name="connsiteX9" fmla="*/ 0 w 434906"/>
                    <a:gd name="connsiteY9" fmla="*/ 217453 h 1673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34906" h="1673264">
                      <a:moveTo>
                        <a:pt x="0" y="217453"/>
                      </a:moveTo>
                      <a:lnTo>
                        <a:pt x="217453" y="0"/>
                      </a:lnTo>
                      <a:lnTo>
                        <a:pt x="434906" y="217453"/>
                      </a:lnTo>
                      <a:lnTo>
                        <a:pt x="326180" y="217453"/>
                      </a:lnTo>
                      <a:lnTo>
                        <a:pt x="326180" y="1673264"/>
                      </a:lnTo>
                      <a:lnTo>
                        <a:pt x="434906" y="1673264"/>
                      </a:lnTo>
                      <a:lnTo>
                        <a:pt x="0" y="1673264"/>
                      </a:lnTo>
                      <a:lnTo>
                        <a:pt x="108727" y="1673264"/>
                      </a:lnTo>
                      <a:lnTo>
                        <a:pt x="108727" y="217453"/>
                      </a:lnTo>
                      <a:lnTo>
                        <a:pt x="0" y="217453"/>
                      </a:lnTo>
                      <a:close/>
                    </a:path>
                  </a:pathLst>
                </a:custGeom>
                <a:solidFill>
                  <a:srgbClr val="BAD9A7"/>
                </a:solidFill>
                <a:ln w="19050">
                  <a:solidFill>
                    <a:srgbClr val="9CC98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endParaRPr>
                </a:p>
              </p:txBody>
            </p:sp>
            <p:sp>
              <p:nvSpPr>
                <p:cNvPr id="75" name="TextBox 74">
                  <a:extLst>
                    <a:ext uri="{FF2B5EF4-FFF2-40B4-BE49-F238E27FC236}">
                      <a16:creationId xmlns:a16="http://schemas.microsoft.com/office/drawing/2014/main" id="{727BBF59-D831-8DDD-950A-2496F4E8AE2B}"/>
                    </a:ext>
                  </a:extLst>
                </p:cNvPr>
                <p:cNvSpPr txBox="1"/>
                <p:nvPr/>
              </p:nvSpPr>
              <p:spPr>
                <a:xfrm>
                  <a:off x="624505" y="2302967"/>
                  <a:ext cx="531499" cy="2769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>
                      <a:solidFill>
                        <a:schemeClr val="tx1"/>
                      </a:solidFill>
                      <a:latin typeface="+mj-lt"/>
                    </a:rPr>
                    <a:t>R&amp;D</a:t>
                  </a:r>
                </a:p>
              </p:txBody>
            </p:sp>
            <p:sp>
              <p:nvSpPr>
                <p:cNvPr id="76" name="Rectangle: Rounded Corners 75">
                  <a:extLst>
                    <a:ext uri="{FF2B5EF4-FFF2-40B4-BE49-F238E27FC236}">
                      <a16:creationId xmlns:a16="http://schemas.microsoft.com/office/drawing/2014/main" id="{BDC4F1A2-BBB0-1B42-BEEB-0B3386D84337}"/>
                    </a:ext>
                  </a:extLst>
                </p:cNvPr>
                <p:cNvSpPr/>
                <p:nvPr/>
              </p:nvSpPr>
              <p:spPr>
                <a:xfrm>
                  <a:off x="297010" y="3361583"/>
                  <a:ext cx="1186489" cy="470578"/>
                </a:xfrm>
                <a:prstGeom prst="roundRect">
                  <a:avLst/>
                </a:prstGeom>
                <a:solidFill>
                  <a:schemeClr val="bg2"/>
                </a:soli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 1.25</a:t>
                  </a:r>
                </a:p>
              </p:txBody>
            </p:sp>
            <p:sp>
              <p:nvSpPr>
                <p:cNvPr id="77" name="Rectangle: Rounded Corners 76">
                  <a:extLst>
                    <a:ext uri="{FF2B5EF4-FFF2-40B4-BE49-F238E27FC236}">
                      <a16:creationId xmlns:a16="http://schemas.microsoft.com/office/drawing/2014/main" id="{E51065F3-2356-7004-F5C4-5FE51311751E}"/>
                    </a:ext>
                  </a:extLst>
                </p:cNvPr>
                <p:cNvSpPr/>
                <p:nvPr/>
              </p:nvSpPr>
              <p:spPr>
                <a:xfrm>
                  <a:off x="297010" y="2745244"/>
                  <a:ext cx="1186489" cy="470578"/>
                </a:xfrm>
                <a:prstGeom prst="roundRect">
                  <a:avLst/>
                </a:prstGeom>
                <a:solidFill>
                  <a:schemeClr val="bg2"/>
                </a:solidFill>
                <a:ln w="1270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 1E-3</a:t>
                  </a:r>
                </a:p>
              </p:txBody>
            </p:sp>
          </p:grpSp>
          <p:sp>
            <p:nvSpPr>
              <p:cNvPr id="73" name="Rectangle: Rounded Corners 72">
                <a:extLst>
                  <a:ext uri="{FF2B5EF4-FFF2-40B4-BE49-F238E27FC236}">
                    <a16:creationId xmlns:a16="http://schemas.microsoft.com/office/drawing/2014/main" id="{8565FC6F-2845-FDA5-245F-C12BBAAC9905}"/>
                  </a:ext>
                </a:extLst>
              </p:cNvPr>
              <p:cNvSpPr/>
              <p:nvPr/>
            </p:nvSpPr>
            <p:spPr>
              <a:xfrm>
                <a:off x="322440" y="1316237"/>
                <a:ext cx="1380326" cy="47057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Uncertainty</a:t>
                </a:r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5E78935D-87AF-064B-D0DD-7754463DC138}"/>
                </a:ext>
              </a:extLst>
            </p:cNvPr>
            <p:cNvGrpSpPr/>
            <p:nvPr/>
          </p:nvGrpSpPr>
          <p:grpSpPr>
            <a:xfrm>
              <a:off x="1960553" y="1316237"/>
              <a:ext cx="3344085" cy="2729236"/>
              <a:chOff x="1960553" y="1316237"/>
              <a:chExt cx="3344085" cy="2729236"/>
            </a:xfrm>
          </p:grpSpPr>
          <p:grpSp>
            <p:nvGrpSpPr>
              <p:cNvPr id="66" name="Group 65">
                <a:extLst>
                  <a:ext uri="{FF2B5EF4-FFF2-40B4-BE49-F238E27FC236}">
                    <a16:creationId xmlns:a16="http://schemas.microsoft.com/office/drawing/2014/main" id="{6D4D844D-0D05-809F-BEB3-C268F62F9E96}"/>
                  </a:ext>
                </a:extLst>
              </p:cNvPr>
              <p:cNvGrpSpPr/>
              <p:nvPr/>
            </p:nvGrpSpPr>
            <p:grpSpPr>
              <a:xfrm>
                <a:off x="1960553" y="1976958"/>
                <a:ext cx="3344085" cy="2068515"/>
                <a:chOff x="1960553" y="1976958"/>
                <a:chExt cx="3344085" cy="2068515"/>
              </a:xfrm>
            </p:grpSpPr>
            <p:sp>
              <p:nvSpPr>
                <p:cNvPr id="68" name="Arrow: Up-Down 3">
                  <a:extLst>
                    <a:ext uri="{FF2B5EF4-FFF2-40B4-BE49-F238E27FC236}">
                      <a16:creationId xmlns:a16="http://schemas.microsoft.com/office/drawing/2014/main" id="{3C13E812-A7DF-E1E5-1554-D8BB6B77724E}"/>
                    </a:ext>
                  </a:extLst>
                </p:cNvPr>
                <p:cNvSpPr/>
                <p:nvPr/>
              </p:nvSpPr>
              <p:spPr>
                <a:xfrm>
                  <a:off x="3221264" y="1976958"/>
                  <a:ext cx="822663" cy="2068515"/>
                </a:xfrm>
                <a:custGeom>
                  <a:avLst/>
                  <a:gdLst>
                    <a:gd name="connsiteX0" fmla="*/ 0 w 434906"/>
                    <a:gd name="connsiteY0" fmla="*/ 217453 h 1890717"/>
                    <a:gd name="connsiteX1" fmla="*/ 217453 w 434906"/>
                    <a:gd name="connsiteY1" fmla="*/ 0 h 1890717"/>
                    <a:gd name="connsiteX2" fmla="*/ 434906 w 434906"/>
                    <a:gd name="connsiteY2" fmla="*/ 217453 h 1890717"/>
                    <a:gd name="connsiteX3" fmla="*/ 326180 w 434906"/>
                    <a:gd name="connsiteY3" fmla="*/ 217453 h 1890717"/>
                    <a:gd name="connsiteX4" fmla="*/ 326180 w 434906"/>
                    <a:gd name="connsiteY4" fmla="*/ 1673264 h 1890717"/>
                    <a:gd name="connsiteX5" fmla="*/ 434906 w 434906"/>
                    <a:gd name="connsiteY5" fmla="*/ 1673264 h 1890717"/>
                    <a:gd name="connsiteX6" fmla="*/ 217453 w 434906"/>
                    <a:gd name="connsiteY6" fmla="*/ 1890717 h 1890717"/>
                    <a:gd name="connsiteX7" fmla="*/ 0 w 434906"/>
                    <a:gd name="connsiteY7" fmla="*/ 1673264 h 1890717"/>
                    <a:gd name="connsiteX8" fmla="*/ 108727 w 434906"/>
                    <a:gd name="connsiteY8" fmla="*/ 1673264 h 1890717"/>
                    <a:gd name="connsiteX9" fmla="*/ 108727 w 434906"/>
                    <a:gd name="connsiteY9" fmla="*/ 217453 h 1890717"/>
                    <a:gd name="connsiteX10" fmla="*/ 0 w 434906"/>
                    <a:gd name="connsiteY10" fmla="*/ 217453 h 1890717"/>
                    <a:gd name="connsiteX0" fmla="*/ 0 w 434906"/>
                    <a:gd name="connsiteY0" fmla="*/ 217453 h 1673264"/>
                    <a:gd name="connsiteX1" fmla="*/ 217453 w 434906"/>
                    <a:gd name="connsiteY1" fmla="*/ 0 h 1673264"/>
                    <a:gd name="connsiteX2" fmla="*/ 434906 w 434906"/>
                    <a:gd name="connsiteY2" fmla="*/ 217453 h 1673264"/>
                    <a:gd name="connsiteX3" fmla="*/ 326180 w 434906"/>
                    <a:gd name="connsiteY3" fmla="*/ 217453 h 1673264"/>
                    <a:gd name="connsiteX4" fmla="*/ 326180 w 434906"/>
                    <a:gd name="connsiteY4" fmla="*/ 1673264 h 1673264"/>
                    <a:gd name="connsiteX5" fmla="*/ 434906 w 434906"/>
                    <a:gd name="connsiteY5" fmla="*/ 1673264 h 1673264"/>
                    <a:gd name="connsiteX6" fmla="*/ 0 w 434906"/>
                    <a:gd name="connsiteY6" fmla="*/ 1673264 h 1673264"/>
                    <a:gd name="connsiteX7" fmla="*/ 108727 w 434906"/>
                    <a:gd name="connsiteY7" fmla="*/ 1673264 h 1673264"/>
                    <a:gd name="connsiteX8" fmla="*/ 108727 w 434906"/>
                    <a:gd name="connsiteY8" fmla="*/ 217453 h 1673264"/>
                    <a:gd name="connsiteX9" fmla="*/ 0 w 434906"/>
                    <a:gd name="connsiteY9" fmla="*/ 217453 h 1673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434906" h="1673264">
                      <a:moveTo>
                        <a:pt x="0" y="217453"/>
                      </a:moveTo>
                      <a:lnTo>
                        <a:pt x="217453" y="0"/>
                      </a:lnTo>
                      <a:lnTo>
                        <a:pt x="434906" y="217453"/>
                      </a:lnTo>
                      <a:lnTo>
                        <a:pt x="326180" y="217453"/>
                      </a:lnTo>
                      <a:lnTo>
                        <a:pt x="326180" y="1673264"/>
                      </a:lnTo>
                      <a:lnTo>
                        <a:pt x="434906" y="1673264"/>
                      </a:lnTo>
                      <a:lnTo>
                        <a:pt x="0" y="1673264"/>
                      </a:lnTo>
                      <a:lnTo>
                        <a:pt x="108727" y="1673264"/>
                      </a:lnTo>
                      <a:lnTo>
                        <a:pt x="108727" y="217453"/>
                      </a:lnTo>
                      <a:lnTo>
                        <a:pt x="0" y="217453"/>
                      </a:lnTo>
                      <a:close/>
                    </a:path>
                  </a:pathLst>
                </a:custGeom>
                <a:solidFill>
                  <a:srgbClr val="BAD9A7"/>
                </a:solidFill>
                <a:ln w="19050">
                  <a:solidFill>
                    <a:srgbClr val="9CC98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endParaRPr>
                </a:p>
              </p:txBody>
            </p:sp>
            <p:sp>
              <p:nvSpPr>
                <p:cNvPr id="69" name="TextBox 68">
                  <a:extLst>
                    <a:ext uri="{FF2B5EF4-FFF2-40B4-BE49-F238E27FC236}">
                      <a16:creationId xmlns:a16="http://schemas.microsoft.com/office/drawing/2014/main" id="{1C78637E-2D82-D8EA-A616-2AF2DB979BDD}"/>
                    </a:ext>
                  </a:extLst>
                </p:cNvPr>
                <p:cNvSpPr txBox="1"/>
                <p:nvPr/>
              </p:nvSpPr>
              <p:spPr>
                <a:xfrm>
                  <a:off x="3315742" y="2297085"/>
                  <a:ext cx="633706" cy="276999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>
                    <a:defRPr sz="1200">
                      <a:solidFill>
                        <a:schemeClr val="tx1"/>
                      </a:solidFill>
                      <a:latin typeface="+mj-lt"/>
                    </a:defRPr>
                  </a:lvl1pPr>
                </a:lstStyle>
                <a:p>
                  <a:pPr algn="ctr"/>
                  <a:r>
                    <a:rPr lang="en-US"/>
                    <a:t>R&amp;D</a:t>
                  </a:r>
                </a:p>
              </p:txBody>
            </p:sp>
            <p:sp>
              <p:nvSpPr>
                <p:cNvPr id="70" name="Rectangle: Rounded Corners 69">
                  <a:extLst>
                    <a:ext uri="{FF2B5EF4-FFF2-40B4-BE49-F238E27FC236}">
                      <a16:creationId xmlns:a16="http://schemas.microsoft.com/office/drawing/2014/main" id="{C636D1CB-8DC4-7D38-4482-55A72718EBD6}"/>
                    </a:ext>
                  </a:extLst>
                </p:cNvPr>
                <p:cNvSpPr/>
                <p:nvPr/>
              </p:nvSpPr>
              <p:spPr>
                <a:xfrm>
                  <a:off x="1960553" y="2754255"/>
                  <a:ext cx="3344085" cy="470578"/>
                </a:xfrm>
                <a:prstGeom prst="roundRect">
                  <a:avLst/>
                </a:prstGeom>
                <a:solidFill>
                  <a:schemeClr val="bg1">
                    <a:lumMod val="7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Deterministic, add 10% &amp; 10 mm</a:t>
                  </a:r>
                </a:p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Probabilistic, ± 10 %WT (10mm), 80% time </a:t>
                  </a:r>
                </a:p>
              </p:txBody>
            </p:sp>
            <p:sp>
              <p:nvSpPr>
                <p:cNvPr id="71" name="Rectangle: Rounded Corners 70">
                  <a:extLst>
                    <a:ext uri="{FF2B5EF4-FFF2-40B4-BE49-F238E27FC236}">
                      <a16:creationId xmlns:a16="http://schemas.microsoft.com/office/drawing/2014/main" id="{82740490-3C7D-4C0F-BAD0-F05E22D5E1AB}"/>
                    </a:ext>
                  </a:extLst>
                </p:cNvPr>
                <p:cNvSpPr/>
                <p:nvPr/>
              </p:nvSpPr>
              <p:spPr>
                <a:xfrm>
                  <a:off x="1960553" y="3367098"/>
                  <a:ext cx="3344085" cy="470578"/>
                </a:xfrm>
                <a:prstGeom prst="roundRect">
                  <a:avLst/>
                </a:prstGeom>
                <a:solidFill>
                  <a:schemeClr val="bg1">
                    <a:lumMod val="7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114300" marR="0" lvl="0" indent="-11430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Deterministic, add 20% &amp; 20 mm</a:t>
                  </a:r>
                </a:p>
                <a:p>
                  <a:pPr marL="114300" marR="0" lvl="0" indent="-114300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sz="12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0E406A"/>
                      </a:solidFill>
                      <a:effectLst/>
                      <a:uLnTx/>
                      <a:uFillTx/>
                      <a:latin typeface="+mj-lt"/>
                      <a:ea typeface="+mn-ea"/>
                      <a:cs typeface="+mn-cs"/>
                    </a:rPr>
                    <a:t>Probabilistic, ± 20 %WT (20mm), 80% time </a:t>
                  </a:r>
                </a:p>
              </p:txBody>
            </p:sp>
          </p:grpSp>
          <p:sp>
            <p:nvSpPr>
              <p:cNvPr id="67" name="Rectangle: Rounded Corners 66">
                <a:extLst>
                  <a:ext uri="{FF2B5EF4-FFF2-40B4-BE49-F238E27FC236}">
                    <a16:creationId xmlns:a16="http://schemas.microsoft.com/office/drawing/2014/main" id="{12806497-2479-BD4E-C07F-AAA6E89FCCD7}"/>
                  </a:ext>
                </a:extLst>
              </p:cNvPr>
              <p:cNvSpPr/>
              <p:nvPr/>
            </p:nvSpPr>
            <p:spPr>
              <a:xfrm>
                <a:off x="2395402" y="1316237"/>
                <a:ext cx="2474387" cy="470578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ILI Measurement Error</a:t>
                </a:r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FA5F1C68-062E-2022-B640-20B80FA33B13}"/>
                </a:ext>
              </a:extLst>
            </p:cNvPr>
            <p:cNvGrpSpPr/>
            <p:nvPr/>
          </p:nvGrpSpPr>
          <p:grpSpPr>
            <a:xfrm>
              <a:off x="9825186" y="1229797"/>
              <a:ext cx="1937652" cy="3503982"/>
              <a:chOff x="9835577" y="1229797"/>
              <a:chExt cx="1937652" cy="3503982"/>
            </a:xfrm>
          </p:grpSpPr>
          <p:sp>
            <p:nvSpPr>
              <p:cNvPr id="52" name="Arrow: Up-Down 3">
                <a:extLst>
                  <a:ext uri="{FF2B5EF4-FFF2-40B4-BE49-F238E27FC236}">
                    <a16:creationId xmlns:a16="http://schemas.microsoft.com/office/drawing/2014/main" id="{D48ED8F2-084A-4586-EEF6-691E656B456B}"/>
                  </a:ext>
                </a:extLst>
              </p:cNvPr>
              <p:cNvSpPr/>
              <p:nvPr/>
            </p:nvSpPr>
            <p:spPr>
              <a:xfrm>
                <a:off x="10355316" y="1786815"/>
                <a:ext cx="898175" cy="2946964"/>
              </a:xfrm>
              <a:custGeom>
                <a:avLst/>
                <a:gdLst>
                  <a:gd name="connsiteX0" fmla="*/ 0 w 434906"/>
                  <a:gd name="connsiteY0" fmla="*/ 217453 h 1890717"/>
                  <a:gd name="connsiteX1" fmla="*/ 217453 w 434906"/>
                  <a:gd name="connsiteY1" fmla="*/ 0 h 1890717"/>
                  <a:gd name="connsiteX2" fmla="*/ 434906 w 434906"/>
                  <a:gd name="connsiteY2" fmla="*/ 217453 h 1890717"/>
                  <a:gd name="connsiteX3" fmla="*/ 326180 w 434906"/>
                  <a:gd name="connsiteY3" fmla="*/ 217453 h 1890717"/>
                  <a:gd name="connsiteX4" fmla="*/ 326180 w 434906"/>
                  <a:gd name="connsiteY4" fmla="*/ 1673264 h 1890717"/>
                  <a:gd name="connsiteX5" fmla="*/ 434906 w 434906"/>
                  <a:gd name="connsiteY5" fmla="*/ 1673264 h 1890717"/>
                  <a:gd name="connsiteX6" fmla="*/ 217453 w 434906"/>
                  <a:gd name="connsiteY6" fmla="*/ 1890717 h 1890717"/>
                  <a:gd name="connsiteX7" fmla="*/ 0 w 434906"/>
                  <a:gd name="connsiteY7" fmla="*/ 1673264 h 1890717"/>
                  <a:gd name="connsiteX8" fmla="*/ 108727 w 434906"/>
                  <a:gd name="connsiteY8" fmla="*/ 1673264 h 1890717"/>
                  <a:gd name="connsiteX9" fmla="*/ 108727 w 434906"/>
                  <a:gd name="connsiteY9" fmla="*/ 217453 h 1890717"/>
                  <a:gd name="connsiteX10" fmla="*/ 0 w 434906"/>
                  <a:gd name="connsiteY10" fmla="*/ 217453 h 1890717"/>
                  <a:gd name="connsiteX0" fmla="*/ 0 w 434906"/>
                  <a:gd name="connsiteY0" fmla="*/ 217453 h 1673264"/>
                  <a:gd name="connsiteX1" fmla="*/ 217453 w 434906"/>
                  <a:gd name="connsiteY1" fmla="*/ 0 h 1673264"/>
                  <a:gd name="connsiteX2" fmla="*/ 434906 w 434906"/>
                  <a:gd name="connsiteY2" fmla="*/ 217453 h 1673264"/>
                  <a:gd name="connsiteX3" fmla="*/ 326180 w 434906"/>
                  <a:gd name="connsiteY3" fmla="*/ 217453 h 1673264"/>
                  <a:gd name="connsiteX4" fmla="*/ 326180 w 434906"/>
                  <a:gd name="connsiteY4" fmla="*/ 1673264 h 1673264"/>
                  <a:gd name="connsiteX5" fmla="*/ 434906 w 434906"/>
                  <a:gd name="connsiteY5" fmla="*/ 1673264 h 1673264"/>
                  <a:gd name="connsiteX6" fmla="*/ 0 w 434906"/>
                  <a:gd name="connsiteY6" fmla="*/ 1673264 h 1673264"/>
                  <a:gd name="connsiteX7" fmla="*/ 108727 w 434906"/>
                  <a:gd name="connsiteY7" fmla="*/ 1673264 h 1673264"/>
                  <a:gd name="connsiteX8" fmla="*/ 108727 w 434906"/>
                  <a:gd name="connsiteY8" fmla="*/ 217453 h 1673264"/>
                  <a:gd name="connsiteX9" fmla="*/ 0 w 434906"/>
                  <a:gd name="connsiteY9" fmla="*/ 217453 h 1673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4906" h="1673264">
                    <a:moveTo>
                      <a:pt x="0" y="217453"/>
                    </a:moveTo>
                    <a:lnTo>
                      <a:pt x="217453" y="0"/>
                    </a:lnTo>
                    <a:lnTo>
                      <a:pt x="434906" y="217453"/>
                    </a:lnTo>
                    <a:lnTo>
                      <a:pt x="326180" y="217453"/>
                    </a:lnTo>
                    <a:lnTo>
                      <a:pt x="326180" y="1673264"/>
                    </a:lnTo>
                    <a:lnTo>
                      <a:pt x="434906" y="1673264"/>
                    </a:lnTo>
                    <a:lnTo>
                      <a:pt x="0" y="1673264"/>
                    </a:lnTo>
                    <a:lnTo>
                      <a:pt x="108727" y="1673264"/>
                    </a:lnTo>
                    <a:lnTo>
                      <a:pt x="108727" y="217453"/>
                    </a:lnTo>
                    <a:lnTo>
                      <a:pt x="0" y="217453"/>
                    </a:lnTo>
                    <a:close/>
                  </a:path>
                </a:pathLst>
              </a:custGeom>
              <a:solidFill>
                <a:srgbClr val="BAD9A7"/>
              </a:solidFill>
              <a:ln w="19050">
                <a:solidFill>
                  <a:srgbClr val="9CC98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A7001ECA-493F-89E0-15D4-8FD43C9DEFAB}"/>
                  </a:ext>
                </a:extLst>
              </p:cNvPr>
              <p:cNvSpPr txBox="1"/>
              <p:nvPr/>
            </p:nvSpPr>
            <p:spPr>
              <a:xfrm>
                <a:off x="10487550" y="1955183"/>
                <a:ext cx="633706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1200">
                    <a:solidFill>
                      <a:schemeClr val="tx1"/>
                    </a:solidFill>
                    <a:latin typeface="+mj-lt"/>
                  </a:defRPr>
                </a:lvl1pPr>
              </a:lstStyle>
              <a:p>
                <a:pPr algn="ctr"/>
                <a:r>
                  <a:rPr lang="en-US"/>
                  <a:t>R&amp;D</a:t>
                </a:r>
              </a:p>
            </p:txBody>
          </p:sp>
          <p:sp>
            <p:nvSpPr>
              <p:cNvPr id="54" name="Rectangle: Rounded Corners 53">
                <a:extLst>
                  <a:ext uri="{FF2B5EF4-FFF2-40B4-BE49-F238E27FC236}">
                    <a16:creationId xmlns:a16="http://schemas.microsoft.com/office/drawing/2014/main" id="{1C275F0E-5C80-6F41-A565-B7DC212FF74A}"/>
                  </a:ext>
                </a:extLst>
              </p:cNvPr>
              <p:cNvSpPr/>
              <p:nvPr/>
            </p:nvSpPr>
            <p:spPr>
              <a:xfrm>
                <a:off x="9960811" y="2906663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– MB31G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Cluster – RSTRENG</a:t>
                </a:r>
              </a:p>
            </p:txBody>
          </p:sp>
          <p:sp>
            <p:nvSpPr>
              <p:cNvPr id="62" name="Rectangle: Rounded Corners 61">
                <a:extLst>
                  <a:ext uri="{FF2B5EF4-FFF2-40B4-BE49-F238E27FC236}">
                    <a16:creationId xmlns:a16="http://schemas.microsoft.com/office/drawing/2014/main" id="{20034EE3-2349-7EEA-6A08-D4F82F6D5572}"/>
                  </a:ext>
                </a:extLst>
              </p:cNvPr>
              <p:cNvSpPr/>
              <p:nvPr/>
            </p:nvSpPr>
            <p:spPr>
              <a:xfrm>
                <a:off x="9960811" y="401684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B31G</a:t>
                </a:r>
              </a:p>
            </p:txBody>
          </p:sp>
          <p:sp>
            <p:nvSpPr>
              <p:cNvPr id="63" name="Rectangle: Rounded Corners 62">
                <a:extLst>
                  <a:ext uri="{FF2B5EF4-FFF2-40B4-BE49-F238E27FC236}">
                    <a16:creationId xmlns:a16="http://schemas.microsoft.com/office/drawing/2014/main" id="{69EA655F-81BE-A40C-9EE9-8EB2A4370174}"/>
                  </a:ext>
                </a:extLst>
              </p:cNvPr>
              <p:cNvSpPr/>
              <p:nvPr/>
            </p:nvSpPr>
            <p:spPr>
              <a:xfrm>
                <a:off x="9960811" y="347016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MB31G</a:t>
                </a:r>
              </a:p>
            </p:txBody>
          </p:sp>
          <p:sp>
            <p:nvSpPr>
              <p:cNvPr id="64" name="Rectangle: Rounded Corners 63">
                <a:extLst>
                  <a:ext uri="{FF2B5EF4-FFF2-40B4-BE49-F238E27FC236}">
                    <a16:creationId xmlns:a16="http://schemas.microsoft.com/office/drawing/2014/main" id="{B996BBE7-73DC-51D1-4786-6E8548610F99}"/>
                  </a:ext>
                </a:extLst>
              </p:cNvPr>
              <p:cNvSpPr/>
              <p:nvPr/>
            </p:nvSpPr>
            <p:spPr>
              <a:xfrm>
                <a:off x="9960811" y="2318905"/>
                <a:ext cx="1687185" cy="470578"/>
              </a:xfrm>
              <a:prstGeom prst="round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PIT – MB31G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&amp; Cluster - Psqr</a:t>
                </a:r>
              </a:p>
            </p:txBody>
          </p:sp>
          <p:sp>
            <p:nvSpPr>
              <p:cNvPr id="65" name="Rectangle: Rounded Corners 64">
                <a:extLst>
                  <a:ext uri="{FF2B5EF4-FFF2-40B4-BE49-F238E27FC236}">
                    <a16:creationId xmlns:a16="http://schemas.microsoft.com/office/drawing/2014/main" id="{5882FF89-2722-BC39-9FAB-02FB83BCDD4E}"/>
                  </a:ext>
                </a:extLst>
              </p:cNvPr>
              <p:cNvSpPr/>
              <p:nvPr/>
            </p:nvSpPr>
            <p:spPr>
              <a:xfrm>
                <a:off x="9835577" y="1229797"/>
                <a:ext cx="1937652" cy="557018"/>
              </a:xfrm>
              <a:prstGeom prst="roundRect">
                <a:avLst>
                  <a:gd name="adj" fmla="val 0"/>
                </a:avLst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b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E406A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Assessment Model</a:t>
                </a:r>
              </a:p>
            </p:txBody>
          </p:sp>
        </p:grpSp>
      </p:grp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8B965306-9389-D405-B147-F40FEA1079E3}"/>
              </a:ext>
            </a:extLst>
          </p:cNvPr>
          <p:cNvCxnSpPr>
            <a:cxnSpLocks/>
            <a:stCxn id="80" idx="3"/>
          </p:cNvCxnSpPr>
          <p:nvPr/>
        </p:nvCxnSpPr>
        <p:spPr>
          <a:xfrm>
            <a:off x="7350438" y="2986210"/>
            <a:ext cx="467411" cy="483955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7E5FCB57-9E2B-3E1D-DB22-27F91409FDC0}"/>
              </a:ext>
            </a:extLst>
          </p:cNvPr>
          <p:cNvCxnSpPr>
            <a:cxnSpLocks/>
            <a:stCxn id="70" idx="3"/>
            <a:endCxn id="80" idx="1"/>
          </p:cNvCxnSpPr>
          <p:nvPr/>
        </p:nvCxnSpPr>
        <p:spPr>
          <a:xfrm flipV="1">
            <a:off x="5304638" y="2986210"/>
            <a:ext cx="299507" cy="3334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5A0CBEC8-6289-3029-2570-69DC91F5DF72}"/>
              </a:ext>
            </a:extLst>
          </p:cNvPr>
          <p:cNvCxnSpPr>
            <a:cxnSpLocks/>
            <a:stCxn id="77" idx="3"/>
            <a:endCxn id="70" idx="1"/>
          </p:cNvCxnSpPr>
          <p:nvPr/>
        </p:nvCxnSpPr>
        <p:spPr>
          <a:xfrm>
            <a:off x="1605848" y="2980533"/>
            <a:ext cx="354705" cy="901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8244F30A-C091-DD29-9511-70B59EE3BE63}"/>
              </a:ext>
            </a:extLst>
          </p:cNvPr>
          <p:cNvCxnSpPr>
            <a:cxnSpLocks/>
            <a:stCxn id="85" idx="3"/>
            <a:endCxn id="64" idx="1"/>
          </p:cNvCxnSpPr>
          <p:nvPr/>
        </p:nvCxnSpPr>
        <p:spPr>
          <a:xfrm flipV="1">
            <a:off x="9421316" y="2554194"/>
            <a:ext cx="529104" cy="41408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A495E016-CEE4-2BC5-EF84-0952C6FDAE1F}"/>
              </a:ext>
            </a:extLst>
          </p:cNvPr>
          <p:cNvGraphicFramePr>
            <a:graphicFrameLocks noGrp="1"/>
          </p:cNvGraphicFramePr>
          <p:nvPr/>
        </p:nvGraphicFramePr>
        <p:xfrm>
          <a:off x="365760" y="4846320"/>
          <a:ext cx="11531923" cy="1463040"/>
        </p:xfrm>
        <a:graphic>
          <a:graphicData uri="http://schemas.openxmlformats.org/drawingml/2006/table">
            <a:tbl>
              <a:tblPr/>
              <a:tblGrid>
                <a:gridCol w="1134229">
                  <a:extLst>
                    <a:ext uri="{9D8B030D-6E8A-4147-A177-3AD203B41FA5}">
                      <a16:colId xmlns:a16="http://schemas.microsoft.com/office/drawing/2014/main" val="579695005"/>
                    </a:ext>
                  </a:extLst>
                </a:gridCol>
                <a:gridCol w="699247">
                  <a:extLst>
                    <a:ext uri="{9D8B030D-6E8A-4147-A177-3AD203B41FA5}">
                      <a16:colId xmlns:a16="http://schemas.microsoft.com/office/drawing/2014/main" val="4160190580"/>
                    </a:ext>
                  </a:extLst>
                </a:gridCol>
                <a:gridCol w="1425389">
                  <a:extLst>
                    <a:ext uri="{9D8B030D-6E8A-4147-A177-3AD203B41FA5}">
                      <a16:colId xmlns:a16="http://schemas.microsoft.com/office/drawing/2014/main" val="1307551650"/>
                    </a:ext>
                  </a:extLst>
                </a:gridCol>
                <a:gridCol w="1362635">
                  <a:extLst>
                    <a:ext uri="{9D8B030D-6E8A-4147-A177-3AD203B41FA5}">
                      <a16:colId xmlns:a16="http://schemas.microsoft.com/office/drawing/2014/main" val="3392791995"/>
                    </a:ext>
                  </a:extLst>
                </a:gridCol>
                <a:gridCol w="1201270">
                  <a:extLst>
                    <a:ext uri="{9D8B030D-6E8A-4147-A177-3AD203B41FA5}">
                      <a16:colId xmlns:a16="http://schemas.microsoft.com/office/drawing/2014/main" val="468355852"/>
                    </a:ext>
                  </a:extLst>
                </a:gridCol>
                <a:gridCol w="869577">
                  <a:extLst>
                    <a:ext uri="{9D8B030D-6E8A-4147-A177-3AD203B41FA5}">
                      <a16:colId xmlns:a16="http://schemas.microsoft.com/office/drawing/2014/main" val="1576447695"/>
                    </a:ext>
                  </a:extLst>
                </a:gridCol>
                <a:gridCol w="562833">
                  <a:extLst>
                    <a:ext uri="{9D8B030D-6E8A-4147-A177-3AD203B41FA5}">
                      <a16:colId xmlns:a16="http://schemas.microsoft.com/office/drawing/2014/main" val="745405499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131039471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3939822940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627805506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2480977857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1667692765"/>
                    </a:ext>
                  </a:extLst>
                </a:gridCol>
                <a:gridCol w="446765">
                  <a:extLst>
                    <a:ext uri="{9D8B030D-6E8A-4147-A177-3AD203B41FA5}">
                      <a16:colId xmlns:a16="http://schemas.microsoft.com/office/drawing/2014/main" val="3863071179"/>
                    </a:ext>
                  </a:extLst>
                </a:gridCol>
                <a:gridCol w="667891">
                  <a:extLst>
                    <a:ext uri="{9D8B030D-6E8A-4147-A177-3AD203B41FA5}">
                      <a16:colId xmlns:a16="http://schemas.microsoft.com/office/drawing/2014/main" val="233160343"/>
                    </a:ext>
                  </a:extLst>
                </a:gridCol>
                <a:gridCol w="928262">
                  <a:extLst>
                    <a:ext uri="{9D8B030D-6E8A-4147-A177-3AD203B41FA5}">
                      <a16:colId xmlns:a16="http://schemas.microsoft.com/office/drawing/2014/main" val="2813031223"/>
                    </a:ext>
                  </a:extLst>
                </a:gridCol>
              </a:tblGrid>
              <a:tr h="274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Method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Threshold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Depth Error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Length Error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Model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Growth Rate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Critical features needed to be excavated in year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# reported features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470339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0~5 sum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095854"/>
                  </a:ext>
                </a:extLst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Probabilistic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1E-03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+/-10 %WT (10mm), 80% time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 MB31G</a:t>
                      </a:r>
                    </a:p>
                    <a:p>
                      <a:pPr algn="ctr" rtl="0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Cluster Psqr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RunCom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Cluster-specific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182619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734947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PIT-</a:t>
                      </a:r>
                    </a:p>
                    <a:p>
                      <a:pPr marL="0" marR="0" lvl="0" indent="0" algn="ctr" defTabSz="91435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specific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54" rtl="0" eaLnBrk="1" fontAlgn="b" latinLnBrk="0" hangingPunct="1"/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54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7502" marR="7502" marT="7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2436233"/>
                  </a:ext>
                </a:extLst>
              </a:tr>
            </a:tbl>
          </a:graphicData>
        </a:graphic>
      </p:graphicFrame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449BD2BC-5AB5-7AFE-8BBF-36136E8E9A97}"/>
              </a:ext>
            </a:extLst>
          </p:cNvPr>
          <p:cNvCxnSpPr>
            <a:cxnSpLocks/>
            <a:stCxn id="86" idx="3"/>
          </p:cNvCxnSpPr>
          <p:nvPr/>
        </p:nvCxnSpPr>
        <p:spPr>
          <a:xfrm flipV="1">
            <a:off x="9421316" y="2683689"/>
            <a:ext cx="665659" cy="94149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2A56868F-F50C-14A3-449F-7F284E0BE57C}"/>
              </a:ext>
            </a:extLst>
          </p:cNvPr>
          <p:cNvCxnSpPr>
            <a:cxnSpLocks/>
            <a:stCxn id="80" idx="3"/>
          </p:cNvCxnSpPr>
          <p:nvPr/>
        </p:nvCxnSpPr>
        <p:spPr>
          <a:xfrm flipV="1">
            <a:off x="7350438" y="2980481"/>
            <a:ext cx="467411" cy="5729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E13614D-00BE-E402-E560-14D19ACD79A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228600"/>
            <a:ext cx="12192001" cy="914400"/>
          </a:xfrm>
          <a:prstGeom prst="rect">
            <a:avLst/>
          </a:prstGeom>
          <a:gradFill>
            <a:gsLst>
              <a:gs pos="88000">
                <a:srgbClr val="1F497D">
                  <a:alpha val="55000"/>
                </a:srgbClr>
              </a:gs>
              <a:gs pos="75000">
                <a:srgbClr val="0081B5">
                  <a:alpha val="60000"/>
                </a:srgbClr>
              </a:gs>
              <a:gs pos="27000">
                <a:schemeClr val="bg1"/>
              </a:gs>
            </a:gsLst>
            <a:lin ang="0" scaled="0"/>
          </a:gradFill>
        </p:spPr>
        <p:txBody>
          <a:bodyPr wrap="square" lIns="91438" tIns="45719" rIns="91438" bIns="45719" rtlCol="0" anchor="b" anchorCtr="0">
            <a:noAutofit/>
          </a:bodyPr>
          <a:lstStyle>
            <a:defPPr>
              <a:defRPr lang="en-US"/>
            </a:defPPr>
            <a:lvl1pPr lvl="0" algn="ctr"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173288" lvl="0" algn="l">
              <a:defRPr/>
            </a:pPr>
            <a:r>
              <a:rPr lang="en-US">
                <a:solidFill>
                  <a:prstClr val="black"/>
                </a:solidFill>
              </a:rPr>
              <a:t>Decision Comparison –</a:t>
            </a:r>
            <a:br>
              <a:rPr lang="en-US" sz="2800">
                <a:solidFill>
                  <a:prstClr val="black"/>
                </a:solidFill>
              </a:rPr>
            </a:br>
            <a:r>
              <a:rPr lang="en-US" sz="2800">
                <a:solidFill>
                  <a:prstClr val="black"/>
                </a:solidFill>
              </a:rPr>
              <a:t>PIT-specific vs Cluster-specific growth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5A3202D-64D9-0C65-299A-9A0ED333ABF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5" y="149235"/>
            <a:ext cx="1222905" cy="89812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2FB4A1AA-99E8-9D04-8B52-FCD591971CD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56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CA70AE-E8A6-9CEA-99DE-CBF78F6EF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lowchart: Delay 8">
            <a:extLst>
              <a:ext uri="{FF2B5EF4-FFF2-40B4-BE49-F238E27FC236}">
                <a16:creationId xmlns:a16="http://schemas.microsoft.com/office/drawing/2014/main" id="{4E2544A3-E052-D70C-BD3F-D6D40AEF10F8}"/>
              </a:ext>
            </a:extLst>
          </p:cNvPr>
          <p:cNvSpPr/>
          <p:nvPr/>
        </p:nvSpPr>
        <p:spPr bwMode="auto">
          <a:xfrm flipH="1">
            <a:off x="6822830" y="0"/>
            <a:ext cx="5369167" cy="6858000"/>
          </a:xfrm>
          <a:prstGeom prst="flowChartDelay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1600200" algn="l"/>
              </a:tabLst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 Narrow" pitchFamily="34" charset="0"/>
            </a:endParaRP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D348AC6-D2C2-7247-3B6D-93C6D495FA4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20862" y="1499615"/>
            <a:ext cx="6010568" cy="3856155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2000" dirty="0"/>
              <a:t>This same ILI run program based on inputs and sub-processes </a:t>
            </a:r>
            <a:r>
              <a:rPr lang="en-US" sz="2000" u="sng" dirty="0"/>
              <a:t>can safely</a:t>
            </a:r>
            <a:r>
              <a:rPr lang="en-US" sz="2000" dirty="0"/>
              <a:t> give you anywhere from </a:t>
            </a:r>
            <a:r>
              <a:rPr lang="en-US" sz="2000" dirty="0">
                <a:solidFill>
                  <a:srgbClr val="1E4A7E"/>
                </a:solidFill>
              </a:rPr>
              <a:t>2 to 1513 digs 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2000">
                <a:solidFill>
                  <a:schemeClr val="accent4"/>
                </a:solidFill>
              </a:rPr>
              <a:t>Most commonly, </a:t>
            </a:r>
            <a:r>
              <a:rPr lang="en-US" sz="2000" dirty="0">
                <a:solidFill>
                  <a:schemeClr val="accent4"/>
                </a:solidFill>
              </a:rPr>
              <a:t>sharper tools reduce large numbers of unnecessary digs however they may add a few more necessary digs</a:t>
            </a:r>
            <a:endParaRPr lang="en-US" sz="2000" dirty="0">
              <a:solidFill>
                <a:schemeClr val="accent4"/>
              </a:solidFill>
              <a:cs typeface="Arial"/>
            </a:endParaRP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2000" dirty="0"/>
              <a:t>More precise methods (through R&amp;D and improvement) give </a:t>
            </a:r>
            <a:r>
              <a:rPr lang="en-US" sz="2000" u="sng" dirty="0"/>
              <a:t>higher safety and economy</a:t>
            </a:r>
            <a:r>
              <a:rPr lang="en-US" sz="2000" dirty="0"/>
              <a:t> – optimizing resources</a:t>
            </a:r>
          </a:p>
          <a:p>
            <a:pPr>
              <a:lnSpc>
                <a:spcPct val="114000"/>
              </a:lnSpc>
              <a:spcBef>
                <a:spcPts val="0"/>
              </a:spcBef>
              <a:spcAft>
                <a:spcPts val="1800"/>
              </a:spcAft>
            </a:pPr>
            <a:r>
              <a:rPr lang="en-US" sz="2000" dirty="0"/>
              <a:t>Value of improvement can be demonstrated – to leadership and regulators</a:t>
            </a:r>
          </a:p>
        </p:txBody>
      </p:sp>
      <p:pic>
        <p:nvPicPr>
          <p:cNvPr id="6" name="Picture Placeholder 15" descr="A picture containing text, ax, tool&#10;&#10;Description automatically generated">
            <a:extLst>
              <a:ext uri="{FF2B5EF4-FFF2-40B4-BE49-F238E27FC236}">
                <a16:creationId xmlns:a16="http://schemas.microsoft.com/office/drawing/2014/main" id="{3D076540-260C-8F2E-6040-5E1AEE3D55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39" b="99181" l="4762" r="96032">
                        <a14:foregroundMark x1="38757" y1="1170" x2="26190" y2="9942"/>
                        <a14:foregroundMark x1="26190" y1="9942" x2="19709" y2="20117"/>
                        <a14:foregroundMark x1="19709" y1="20117" x2="17196" y2="31696"/>
                        <a14:foregroundMark x1="17196" y1="31696" x2="20238" y2="49942"/>
                        <a14:foregroundMark x1="20238" y1="49942" x2="42989" y2="83860"/>
                        <a14:foregroundMark x1="42989" y1="83860" x2="56002" y2="92462"/>
                        <a14:foregroundMark x1="79939" y1="99558" x2="80688" y2="99766"/>
                        <a14:foregroundMark x1="27910" y1="9474" x2="62698" y2="3392"/>
                        <a14:foregroundMark x1="62698" y1="3392" x2="86508" y2="29474"/>
                        <a14:foregroundMark x1="86508" y1="29474" x2="91534" y2="75205"/>
                        <a14:foregroundMark x1="91534" y1="75205" x2="63492" y2="88538"/>
                        <a14:foregroundMark x1="63492" y1="88538" x2="38624" y2="81754"/>
                        <a14:foregroundMark x1="38624" y1="81754" x2="35185" y2="76725"/>
                        <a14:foregroundMark x1="57407" y1="60936" x2="44444" y2="57427"/>
                        <a14:foregroundMark x1="44444" y1="57427" x2="31878" y2="36140"/>
                        <a14:foregroundMark x1="31878" y1="36140" x2="48942" y2="41520"/>
                        <a14:foregroundMark x1="48942" y1="41520" x2="39550" y2="58596"/>
                        <a14:foregroundMark x1="39550" y1="58596" x2="35185" y2="59064"/>
                        <a14:foregroundMark x1="36243" y1="46901" x2="28042" y2="52398"/>
                        <a14:foregroundMark x1="28042" y1="52398" x2="20503" y2="37076"/>
                        <a14:foregroundMark x1="20503" y1="37076" x2="39286" y2="41871"/>
                        <a14:foregroundMark x1="39286" y1="41871" x2="38360" y2="54737"/>
                        <a14:foregroundMark x1="38360" y1="54737" x2="38095" y2="54971"/>
                        <a14:foregroundMark x1="25397" y1="13333" x2="14815" y2="20819"/>
                        <a14:foregroundMark x1="14815" y1="20819" x2="8466" y2="29708"/>
                        <a14:foregroundMark x1="8466" y1="29708" x2="5556" y2="40351"/>
                        <a14:foregroundMark x1="5556" y1="40351" x2="7540" y2="50175"/>
                        <a14:foregroundMark x1="7540" y1="50175" x2="13889" y2="61404"/>
                        <a14:foregroundMark x1="13889" y1="61404" x2="25661" y2="72398"/>
                        <a14:foregroundMark x1="25661" y1="72398" x2="79630" y2="82456"/>
                        <a14:foregroundMark x1="79630" y1="82456" x2="94180" y2="77661"/>
                        <a14:foregroundMark x1="94180" y1="77661" x2="98942" y2="65731"/>
                        <a14:foregroundMark x1="98942" y1="65731" x2="89153" y2="936"/>
                        <a14:foregroundMark x1="89153" y1="936" x2="34524" y2="2690"/>
                        <a14:foregroundMark x1="34524" y1="2690" x2="18519" y2="15789"/>
                        <a14:foregroundMark x1="18519" y1="15789" x2="15873" y2="19415"/>
                        <a14:foregroundMark x1="56746" y1="20117" x2="19444" y2="41404"/>
                        <a14:foregroundMark x1="19444" y1="41404" x2="55291" y2="44912"/>
                        <a14:foregroundMark x1="55291" y1="44912" x2="61508" y2="36374"/>
                        <a14:foregroundMark x1="61508" y1="36374" x2="45767" y2="25965"/>
                        <a14:foregroundMark x1="45767" y1="25965" x2="39815" y2="24444"/>
                        <a14:foregroundMark x1="52116" y1="38129" x2="49339" y2="35322"/>
                        <a14:foregroundMark x1="52778" y1="42456" x2="52778" y2="42456"/>
                        <a14:foregroundMark x1="33069" y1="59649" x2="33069" y2="59649"/>
                        <a14:foregroundMark x1="31746" y1="61520" x2="31746" y2="61520"/>
                        <a14:foregroundMark x1="21825" y1="60468" x2="21825" y2="60468"/>
                        <a14:foregroundMark x1="5026" y1="47251" x2="5026" y2="47251"/>
                        <a14:foregroundMark x1="95767" y1="49123" x2="95767" y2="49123"/>
                        <a14:foregroundMark x1="78175" y1="57076" x2="78175" y2="57076"/>
                        <a14:foregroundMark x1="37302" y1="31696" x2="20767" y2="28772"/>
                        <a14:foregroundMark x1="20767" y1="28772" x2="22619" y2="19532"/>
                        <a14:foregroundMark x1="22619" y1="19532" x2="48942" y2="8772"/>
                        <a14:foregroundMark x1="48942" y1="8772" x2="67857" y2="12164"/>
                        <a14:foregroundMark x1="67857" y1="12164" x2="66138" y2="27602"/>
                        <a14:foregroundMark x1="66138" y1="27602" x2="43122" y2="34971"/>
                        <a14:foregroundMark x1="43122" y1="34971" x2="34259" y2="33801"/>
                        <a14:foregroundMark x1="34524" y1="35439" x2="23677" y2="24094"/>
                        <a14:foregroundMark x1="23677" y1="24094" x2="34259" y2="17895"/>
                        <a14:foregroundMark x1="34259" y1="17895" x2="48016" y2="19298"/>
                        <a14:foregroundMark x1="48016" y1="19298" x2="36772" y2="30760"/>
                        <a14:foregroundMark x1="36772" y1="30760" x2="30556" y2="34152"/>
                        <a14:foregroundMark x1="69841" y1="15439" x2="59524" y2="23041"/>
                        <a14:foregroundMark x1="59524" y1="23041" x2="45503" y2="56257"/>
                        <a14:foregroundMark x1="45503" y1="56257" x2="60185" y2="78480"/>
                        <a14:foregroundMark x1="60185" y1="78480" x2="80820" y2="81287"/>
                        <a14:foregroundMark x1="80820" y1="81287" x2="94048" y2="73801"/>
                        <a14:foregroundMark x1="94048" y1="73801" x2="96032" y2="57661"/>
                        <a14:foregroundMark x1="96032" y1="57661" x2="77116" y2="25497"/>
                        <a14:foregroundMark x1="77116" y1="25497" x2="62037" y2="16959"/>
                        <a14:foregroundMark x1="70899" y1="20351" x2="57937" y2="44561"/>
                        <a14:foregroundMark x1="57937" y1="44561" x2="77910" y2="38947"/>
                        <a14:foregroundMark x1="77910" y1="38947" x2="78042" y2="25731"/>
                        <a14:foregroundMark x1="78042" y1="25731" x2="70106" y2="23860"/>
                        <a14:foregroundMark x1="85714" y1="79298" x2="69180" y2="51696"/>
                        <a14:foregroundMark x1="69180" y1="51696" x2="85317" y2="38480"/>
                        <a14:foregroundMark x1="85317" y1="38480" x2="91138" y2="51111"/>
                        <a14:foregroundMark x1="91138" y1="51111" x2="92063" y2="65965"/>
                        <a14:foregroundMark x1="92063" y1="65965" x2="86772" y2="76257"/>
                        <a14:foregroundMark x1="86772" y1="76257" x2="82540" y2="79883"/>
                        <a14:foregroundMark x1="45767" y1="66550" x2="34392" y2="65614"/>
                        <a14:foregroundMark x1="34392" y1="65614" x2="17989" y2="59883"/>
                        <a14:foregroundMark x1="17989" y1="59883" x2="36905" y2="56374"/>
                        <a14:foregroundMark x1="36905" y1="56374" x2="40608" y2="64211"/>
                        <a14:foregroundMark x1="19974" y1="84094" x2="23155" y2="87008"/>
                        <a14:foregroundMark x1="27759" y1="90797" x2="37037" y2="91462"/>
                        <a14:foregroundMark x1="37037" y1="91462" x2="48677" y2="91462"/>
                        <a14:foregroundMark x1="48677" y1="91462" x2="60153" y2="92251"/>
                        <a14:foregroundMark x1="88987" y1="90341" x2="83862" y2="85731"/>
                        <a14:foregroundMark x1="83862" y1="85731" x2="74868" y2="85029"/>
                        <a14:foregroundMark x1="74868" y1="85029" x2="53307" y2="85965"/>
                        <a14:foregroundMark x1="53307" y1="85965" x2="38889" y2="81988"/>
                        <a14:foregroundMark x1="38889" y1="81988" x2="20238" y2="84094"/>
                        <a14:foregroundMark x1="59392" y1="91930" x2="80820" y2="91111"/>
                        <a14:foregroundMark x1="89898" y1="91685" x2="91931" y2="91813"/>
                        <a14:foregroundMark x1="80820" y1="91111" x2="83470" y2="91278"/>
                        <a14:foregroundMark x1="90599" y1="90482" x2="85847" y2="85731"/>
                        <a14:foregroundMark x1="91931" y1="91813" x2="90618" y2="90500"/>
                        <a14:foregroundMark x1="85847" y1="85731" x2="75397" y2="84444"/>
                        <a14:foregroundMark x1="75397" y1="84444" x2="64947" y2="87251"/>
                        <a14:foregroundMark x1="64947" y1="87251" x2="59524" y2="91462"/>
                        <a14:backgroundMark x1="29085" y1="92634" x2="31614" y2="93684"/>
                        <a14:backgroundMark x1="26233" y1="91449" x2="26608" y2="91605"/>
                        <a14:backgroundMark x1="22884" y1="90058" x2="23784" y2="90432"/>
                        <a14:backgroundMark x1="25238" y1="92358" x2="22619" y2="91813"/>
                        <a14:backgroundMark x1="31614" y1="93684" x2="25927" y2="92501"/>
                        <a14:backgroundMark x1="25985" y1="92425" x2="32275" y2="93567"/>
                        <a14:backgroundMark x1="22619" y1="91813" x2="25865" y2="92403"/>
                        <a14:backgroundMark x1="25163" y1="91695" x2="21164" y2="90643"/>
                        <a14:backgroundMark x1="26310" y1="91997" x2="25673" y2="91829"/>
                        <a14:backgroundMark x1="32275" y1="93567" x2="28596" y2="92599"/>
                        <a14:backgroundMark x1="39730" y1="93140" x2="45899" y2="93450"/>
                        <a14:backgroundMark x1="47354" y1="94737" x2="58555" y2="93881"/>
                        <a14:backgroundMark x1="92194" y1="92375" x2="92857" y2="92398"/>
                        <a14:backgroundMark x1="88856" y1="94218" x2="79233" y2="98596"/>
                        <a14:backgroundMark x1="91950" y1="92811" x2="91679" y2="92934"/>
                        <a14:backgroundMark x1="92857" y1="92398" x2="92319" y2="92643"/>
                        <a14:backgroundMark x1="79233" y1="98596" x2="57407" y2="99181"/>
                        <a14:backgroundMark x1="57407" y1="99181" x2="46296" y2="96257"/>
                        <a14:backgroundMark x1="46296" y1="96257" x2="48148" y2="94503"/>
                        <a14:backgroundMark x1="19048" y1="86901" x2="26852" y2="91579"/>
                        <a14:backgroundMark x1="26852" y1="91579" x2="19577" y2="87368"/>
                        <a14:backgroundMark x1="55952" y1="94971" x2="60709" y2="93525"/>
                        <a14:backgroundMark x1="92155" y1="92291" x2="97222" y2="92632"/>
                        <a14:backgroundMark x1="97222" y1="92632" x2="83466" y2="96374"/>
                        <a14:backgroundMark x1="83466" y1="96374" x2="63228" y2="96842"/>
                        <a14:backgroundMark x1="63228" y1="96842" x2="55952" y2="94971"/>
                        <a14:backgroundMark x1="79630" y1="95673" x2="89550" y2="92281"/>
                        <a14:backgroundMark x1="89550" y1="92281" x2="78836" y2="95789"/>
                        <a14:backgroundMark x1="78704" y1="95322" x2="87302" y2="92047"/>
                        <a14:backgroundMark x1="87302" y1="92047" x2="78175" y2="94971"/>
                        <a14:backgroundMark x1="78175" y1="94971" x2="76720" y2="949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986" t="15411" r="3251" b="6887"/>
          <a:stretch>
            <a:fillRect/>
          </a:stretch>
        </p:blipFill>
        <p:spPr>
          <a:xfrm>
            <a:off x="7864944" y="1499616"/>
            <a:ext cx="4203127" cy="4626558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13EAAFC-7B78-6E8E-6F56-42E59ABE3B2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598296"/>
            <a:ext cx="12192001" cy="569871"/>
          </a:xfrm>
          <a:prstGeom prst="rect">
            <a:avLst/>
          </a:prstGeom>
          <a:gradFill>
            <a:gsLst>
              <a:gs pos="88000">
                <a:srgbClr val="1F497D">
                  <a:alpha val="55000"/>
                </a:srgbClr>
              </a:gs>
              <a:gs pos="75000">
                <a:srgbClr val="0081B5"/>
              </a:gs>
              <a:gs pos="27000">
                <a:schemeClr val="bg1"/>
              </a:gs>
            </a:gsLst>
            <a:lin ang="0" scaled="0"/>
          </a:gradFill>
        </p:spPr>
        <p:txBody>
          <a:bodyPr wrap="square" lIns="91438" tIns="45719" rIns="91438" bIns="45719" rtlCol="0" anchor="ctr" anchorCtr="0">
            <a:noAutofit/>
          </a:bodyPr>
          <a:lstStyle>
            <a:defPPr>
              <a:defRPr lang="en-US"/>
            </a:defPPr>
            <a:lvl1pPr lvl="0" algn="ctr"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172970" lvl="0" algn="l">
              <a:defRPr/>
            </a:pPr>
            <a:r>
              <a:rPr lang="en-US" sz="2800" dirty="0">
                <a:solidFill>
                  <a:prstClr val="black"/>
                </a:solidFill>
              </a:rPr>
              <a:t>The Example Demonstrates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7725EC-FF61-73D3-B3D1-56068F38E99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5" y="149235"/>
            <a:ext cx="1222905" cy="898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E8B82CE-F9F6-E1E3-9B63-282F5FE8FEB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2025, Pipeline Research Council International</a:t>
            </a:r>
            <a:endParaRPr lang="en-US" sz="900" b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68BF30-DD43-C7F4-FE94-0661E2106DCB}"/>
              </a:ext>
            </a:extLst>
          </p:cNvPr>
          <p:cNvSpPr txBox="1"/>
          <p:nvPr/>
        </p:nvSpPr>
        <p:spPr>
          <a:xfrm>
            <a:off x="7920025" y="3812895"/>
            <a:ext cx="1100113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Arial" panose="020B0604020202020204" pitchFamily="34" charset="0"/>
              </a:rPr>
              <a:t>AXE</a:t>
            </a:r>
          </a:p>
        </p:txBody>
      </p:sp>
    </p:spTree>
    <p:extLst>
      <p:ext uri="{BB962C8B-B14F-4D97-AF65-F5344CB8AC3E}">
        <p14:creationId xmlns:p14="http://schemas.microsoft.com/office/powerpoint/2010/main" val="190550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FEF3CBD-39F0-4362-B42E-AD863F789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6234" y="1809192"/>
            <a:ext cx="633148" cy="6650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0323FE-0DE5-4584-AF15-85074FA70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7994" y="1788726"/>
            <a:ext cx="713500" cy="7494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F8E495-203B-46D2-8CDD-F990509E6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4252" y="2391951"/>
            <a:ext cx="796707" cy="8368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309700-A9FF-4722-9677-0C67C3277A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2005" y="2480552"/>
            <a:ext cx="863231" cy="9067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31AA444-EAB2-4789-AD07-770F1876E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5578" y="3125354"/>
            <a:ext cx="863231" cy="9067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958CFEA-68A3-41CE-B746-7520BEB07A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2424" y="1730466"/>
            <a:ext cx="2557793" cy="10058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9C74EEA-6077-4F9D-847F-CE06737536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1" b="42344"/>
          <a:stretch/>
        </p:blipFill>
        <p:spPr>
          <a:xfrm>
            <a:off x="6573121" y="2564589"/>
            <a:ext cx="2603328" cy="12801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D65C806-7FF4-44A3-9C97-C88DCE45237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23197"/>
          <a:stretch/>
        </p:blipFill>
        <p:spPr>
          <a:xfrm>
            <a:off x="6155805" y="4063828"/>
            <a:ext cx="3631603" cy="20976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D9D7E44-3054-4AE6-9F3C-D8A1E3286D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3757" y="4785554"/>
            <a:ext cx="1311591" cy="906755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FADC8F7-B56C-4C9D-909D-F1A8016724F1}"/>
              </a:ext>
            </a:extLst>
          </p:cNvPr>
          <p:cNvCxnSpPr>
            <a:cxnSpLocks/>
          </p:cNvCxnSpPr>
          <p:nvPr/>
        </p:nvCxnSpPr>
        <p:spPr>
          <a:xfrm>
            <a:off x="3077509" y="4004189"/>
            <a:ext cx="9107418" cy="558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9AAD9A9C-C22B-421B-9A83-6349B655760E}"/>
              </a:ext>
            </a:extLst>
          </p:cNvPr>
          <p:cNvSpPr/>
          <p:nvPr/>
        </p:nvSpPr>
        <p:spPr>
          <a:xfrm rot="19676598">
            <a:off x="1712388" y="4478916"/>
            <a:ext cx="223131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 w="0"/>
                <a:solidFill>
                  <a:schemeClr val="tx1"/>
                </a:solidFill>
                <a:uLnTx/>
                <a:uFillTx/>
                <a:latin typeface="+mj-lt"/>
                <a:ea typeface="+mn-ea"/>
                <a:cs typeface="+mn-cs"/>
              </a:rPr>
              <a:t>Smarter Tools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>
                <a:ln w="0"/>
                <a:solidFill>
                  <a:schemeClr val="tx1"/>
                </a:solidFill>
                <a:latin typeface="+mj-lt"/>
                <a:cs typeface="+mn-cs"/>
              </a:rPr>
              <a:t>With Data</a:t>
            </a:r>
            <a:endParaRPr kumimoji="0" lang="en-US" sz="2400" i="0" u="none" strike="noStrike" kern="1200" cap="none" spc="0" normalizeH="0" baseline="0" noProof="0">
              <a:ln w="0"/>
              <a:solidFill>
                <a:schemeClr val="tx1"/>
              </a:solidFill>
              <a:uLnTx/>
              <a:uFillTx/>
              <a:latin typeface="+mj-lt"/>
              <a:cs typeface="+mn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C3D1F9C-F341-44EF-86A0-A7DC3EAC74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5442" y="4663888"/>
            <a:ext cx="1764351" cy="1003948"/>
          </a:xfrm>
          <a:prstGeom prst="rect">
            <a:avLst/>
          </a:prstGeom>
        </p:spPr>
      </p:pic>
      <p:grpSp>
        <p:nvGrpSpPr>
          <p:cNvPr id="19" name="Group 5">
            <a:extLst>
              <a:ext uri="{FF2B5EF4-FFF2-40B4-BE49-F238E27FC236}">
                <a16:creationId xmlns:a16="http://schemas.microsoft.com/office/drawing/2014/main" id="{D9AA5225-8FCB-494A-A4CE-F84292F523B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80988" y="2741103"/>
            <a:ext cx="2251075" cy="2003425"/>
            <a:chOff x="177" y="1379"/>
            <a:chExt cx="1418" cy="1262"/>
          </a:xfrm>
        </p:grpSpPr>
        <p:sp>
          <p:nvSpPr>
            <p:cNvPr id="20" name="AutoShape 4">
              <a:extLst>
                <a:ext uri="{FF2B5EF4-FFF2-40B4-BE49-F238E27FC236}">
                  <a16:creationId xmlns:a16="http://schemas.microsoft.com/office/drawing/2014/main" id="{2ECB1198-FFEF-4940-A598-5D3D37B4812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77" y="1379"/>
              <a:ext cx="1418" cy="1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37CC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21" name="Group 24">
              <a:extLst>
                <a:ext uri="{FF2B5EF4-FFF2-40B4-BE49-F238E27FC236}">
                  <a16:creationId xmlns:a16="http://schemas.microsoft.com/office/drawing/2014/main" id="{765F9C62-8BE7-423C-A89C-49CF40AC9A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6" y="1412"/>
              <a:ext cx="794" cy="835"/>
              <a:chOff x="506" y="1412"/>
              <a:chExt cx="794" cy="835"/>
            </a:xfrm>
          </p:grpSpPr>
          <p:sp>
            <p:nvSpPr>
              <p:cNvPr id="46" name="Oval 6">
                <a:extLst>
                  <a:ext uri="{FF2B5EF4-FFF2-40B4-BE49-F238E27FC236}">
                    <a16:creationId xmlns:a16="http://schemas.microsoft.com/office/drawing/2014/main" id="{CAF6D2BE-56C0-4DD2-9F46-464313A41F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9" y="1981"/>
                <a:ext cx="50" cy="48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Oval 7">
                <a:extLst>
                  <a:ext uri="{FF2B5EF4-FFF2-40B4-BE49-F238E27FC236}">
                    <a16:creationId xmlns:a16="http://schemas.microsoft.com/office/drawing/2014/main" id="{96DFF3FD-3BB5-40FE-88EF-D2B127AD80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9" y="1981"/>
                <a:ext cx="51" cy="48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Oval 8">
                <a:extLst>
                  <a:ext uri="{FF2B5EF4-FFF2-40B4-BE49-F238E27FC236}">
                    <a16:creationId xmlns:a16="http://schemas.microsoft.com/office/drawing/2014/main" id="{A92963EE-A232-4534-A81A-32E624124B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8" y="1981"/>
                <a:ext cx="50" cy="48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9" name="Oval 9">
                <a:extLst>
                  <a:ext uri="{FF2B5EF4-FFF2-40B4-BE49-F238E27FC236}">
                    <a16:creationId xmlns:a16="http://schemas.microsoft.com/office/drawing/2014/main" id="{66A66F9F-64D9-4405-AE1F-25400B22CF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8" y="1981"/>
                <a:ext cx="51" cy="48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0" name="Oval 10">
                <a:extLst>
                  <a:ext uri="{FF2B5EF4-FFF2-40B4-BE49-F238E27FC236}">
                    <a16:creationId xmlns:a16="http://schemas.microsoft.com/office/drawing/2014/main" id="{8204D602-A610-40B5-8779-09B64B5C98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7" y="1981"/>
                <a:ext cx="50" cy="48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1" name="Oval 11">
                <a:extLst>
                  <a:ext uri="{FF2B5EF4-FFF2-40B4-BE49-F238E27FC236}">
                    <a16:creationId xmlns:a16="http://schemas.microsoft.com/office/drawing/2014/main" id="{598191F6-39B4-4C3F-B10C-E8D13E7482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7" y="1981"/>
                <a:ext cx="51" cy="48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2" name="Oval 12">
                <a:extLst>
                  <a:ext uri="{FF2B5EF4-FFF2-40B4-BE49-F238E27FC236}">
                    <a16:creationId xmlns:a16="http://schemas.microsoft.com/office/drawing/2014/main" id="{045B5F99-6081-4774-A1C7-792E0B5CA7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6" y="1981"/>
                <a:ext cx="51" cy="48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3" name="Freeform 13">
                <a:extLst>
                  <a:ext uri="{FF2B5EF4-FFF2-40B4-BE49-F238E27FC236}">
                    <a16:creationId xmlns:a16="http://schemas.microsoft.com/office/drawing/2014/main" id="{8994EE4B-FB28-455F-A13C-A7658C3759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" y="2038"/>
                <a:ext cx="794" cy="209"/>
              </a:xfrm>
              <a:custGeom>
                <a:avLst/>
                <a:gdLst>
                  <a:gd name="T0" fmla="*/ 1228 w 1265"/>
                  <a:gd name="T1" fmla="*/ 30 h 352"/>
                  <a:gd name="T2" fmla="*/ 1131 w 1265"/>
                  <a:gd name="T3" fmla="*/ 5 h 352"/>
                  <a:gd name="T4" fmla="*/ 1072 w 1265"/>
                  <a:gd name="T5" fmla="*/ 98 h 352"/>
                  <a:gd name="T6" fmla="*/ 1013 w 1265"/>
                  <a:gd name="T7" fmla="*/ 6 h 352"/>
                  <a:gd name="T8" fmla="*/ 917 w 1265"/>
                  <a:gd name="T9" fmla="*/ 30 h 352"/>
                  <a:gd name="T10" fmla="*/ 880 w 1265"/>
                  <a:gd name="T11" fmla="*/ 39 h 352"/>
                  <a:gd name="T12" fmla="*/ 808 w 1265"/>
                  <a:gd name="T13" fmla="*/ 0 h 352"/>
                  <a:gd name="T14" fmla="*/ 736 w 1265"/>
                  <a:gd name="T15" fmla="*/ 39 h 352"/>
                  <a:gd name="T16" fmla="*/ 700 w 1265"/>
                  <a:gd name="T17" fmla="*/ 30 h 352"/>
                  <a:gd name="T18" fmla="*/ 603 w 1265"/>
                  <a:gd name="T19" fmla="*/ 5 h 352"/>
                  <a:gd name="T20" fmla="*/ 544 w 1265"/>
                  <a:gd name="T21" fmla="*/ 96 h 352"/>
                  <a:gd name="T22" fmla="*/ 486 w 1265"/>
                  <a:gd name="T23" fmla="*/ 5 h 352"/>
                  <a:gd name="T24" fmla="*/ 389 w 1265"/>
                  <a:gd name="T25" fmla="*/ 30 h 352"/>
                  <a:gd name="T26" fmla="*/ 352 w 1265"/>
                  <a:gd name="T27" fmla="*/ 39 h 352"/>
                  <a:gd name="T28" fmla="*/ 280 w 1265"/>
                  <a:gd name="T29" fmla="*/ 0 h 352"/>
                  <a:gd name="T30" fmla="*/ 208 w 1265"/>
                  <a:gd name="T31" fmla="*/ 39 h 352"/>
                  <a:gd name="T32" fmla="*/ 172 w 1265"/>
                  <a:gd name="T33" fmla="*/ 30 h 352"/>
                  <a:gd name="T34" fmla="*/ 75 w 1265"/>
                  <a:gd name="T35" fmla="*/ 5 h 352"/>
                  <a:gd name="T36" fmla="*/ 1 w 1265"/>
                  <a:gd name="T37" fmla="*/ 155 h 352"/>
                  <a:gd name="T38" fmla="*/ 56 w 1265"/>
                  <a:gd name="T39" fmla="*/ 72 h 352"/>
                  <a:gd name="T40" fmla="*/ 56 w 1265"/>
                  <a:gd name="T41" fmla="*/ 224 h 352"/>
                  <a:gd name="T42" fmla="*/ 88 w 1265"/>
                  <a:gd name="T43" fmla="*/ 224 h 352"/>
                  <a:gd name="T44" fmla="*/ 152 w 1265"/>
                  <a:gd name="T45" fmla="*/ 352 h 352"/>
                  <a:gd name="T46" fmla="*/ 152 w 1265"/>
                  <a:gd name="T47" fmla="*/ 122 h 352"/>
                  <a:gd name="T48" fmla="*/ 196 w 1265"/>
                  <a:gd name="T49" fmla="*/ 175 h 352"/>
                  <a:gd name="T50" fmla="*/ 232 w 1265"/>
                  <a:gd name="T51" fmla="*/ 352 h 352"/>
                  <a:gd name="T52" fmla="*/ 296 w 1265"/>
                  <a:gd name="T53" fmla="*/ 176 h 352"/>
                  <a:gd name="T54" fmla="*/ 328 w 1265"/>
                  <a:gd name="T55" fmla="*/ 71 h 352"/>
                  <a:gd name="T56" fmla="*/ 385 w 1265"/>
                  <a:gd name="T57" fmla="*/ 163 h 352"/>
                  <a:gd name="T58" fmla="*/ 381 w 1265"/>
                  <a:gd name="T59" fmla="*/ 224 h 352"/>
                  <a:gd name="T60" fmla="*/ 440 w 1265"/>
                  <a:gd name="T61" fmla="*/ 352 h 352"/>
                  <a:gd name="T62" fmla="*/ 472 w 1265"/>
                  <a:gd name="T63" fmla="*/ 352 h 352"/>
                  <a:gd name="T64" fmla="*/ 532 w 1265"/>
                  <a:gd name="T65" fmla="*/ 224 h 352"/>
                  <a:gd name="T66" fmla="*/ 529 w 1265"/>
                  <a:gd name="T67" fmla="*/ 163 h 352"/>
                  <a:gd name="T68" fmla="*/ 584 w 1265"/>
                  <a:gd name="T69" fmla="*/ 70 h 352"/>
                  <a:gd name="T70" fmla="*/ 616 w 1265"/>
                  <a:gd name="T71" fmla="*/ 176 h 352"/>
                  <a:gd name="T72" fmla="*/ 680 w 1265"/>
                  <a:gd name="T73" fmla="*/ 352 h 352"/>
                  <a:gd name="T74" fmla="*/ 721 w 1265"/>
                  <a:gd name="T75" fmla="*/ 179 h 352"/>
                  <a:gd name="T76" fmla="*/ 760 w 1265"/>
                  <a:gd name="T77" fmla="*/ 122 h 352"/>
                  <a:gd name="T78" fmla="*/ 760 w 1265"/>
                  <a:gd name="T79" fmla="*/ 352 h 352"/>
                  <a:gd name="T80" fmla="*/ 824 w 1265"/>
                  <a:gd name="T81" fmla="*/ 224 h 352"/>
                  <a:gd name="T82" fmla="*/ 856 w 1265"/>
                  <a:gd name="T83" fmla="*/ 224 h 352"/>
                  <a:gd name="T84" fmla="*/ 856 w 1265"/>
                  <a:gd name="T85" fmla="*/ 70 h 352"/>
                  <a:gd name="T86" fmla="*/ 912 w 1265"/>
                  <a:gd name="T87" fmla="*/ 163 h 352"/>
                  <a:gd name="T88" fmla="*/ 968 w 1265"/>
                  <a:gd name="T89" fmla="*/ 352 h 352"/>
                  <a:gd name="T90" fmla="*/ 1000 w 1265"/>
                  <a:gd name="T91" fmla="*/ 352 h 352"/>
                  <a:gd name="T92" fmla="*/ 1057 w 1265"/>
                  <a:gd name="T93" fmla="*/ 163 h 352"/>
                  <a:gd name="T94" fmla="*/ 1112 w 1265"/>
                  <a:gd name="T95" fmla="*/ 71 h 352"/>
                  <a:gd name="T96" fmla="*/ 1112 w 1265"/>
                  <a:gd name="T97" fmla="*/ 224 h 352"/>
                  <a:gd name="T98" fmla="*/ 1144 w 1265"/>
                  <a:gd name="T99" fmla="*/ 224 h 352"/>
                  <a:gd name="T100" fmla="*/ 1208 w 1265"/>
                  <a:gd name="T101" fmla="*/ 352 h 352"/>
                  <a:gd name="T102" fmla="*/ 1208 w 1265"/>
                  <a:gd name="T103" fmla="*/ 122 h 352"/>
                  <a:gd name="T104" fmla="*/ 1249 w 1265"/>
                  <a:gd name="T105" fmla="*/ 175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65" h="352">
                    <a:moveTo>
                      <a:pt x="1264" y="155"/>
                    </a:moveTo>
                    <a:lnTo>
                      <a:pt x="1233" y="39"/>
                    </a:lnTo>
                    <a:cubicBezTo>
                      <a:pt x="1232" y="35"/>
                      <a:pt x="1231" y="32"/>
                      <a:pt x="1228" y="30"/>
                    </a:cubicBezTo>
                    <a:cubicBezTo>
                      <a:pt x="1218" y="19"/>
                      <a:pt x="1205" y="10"/>
                      <a:pt x="1190" y="5"/>
                    </a:cubicBezTo>
                    <a:cubicBezTo>
                      <a:pt x="1181" y="2"/>
                      <a:pt x="1171" y="0"/>
                      <a:pt x="1160" y="0"/>
                    </a:cubicBezTo>
                    <a:cubicBezTo>
                      <a:pt x="1150" y="0"/>
                      <a:pt x="1140" y="2"/>
                      <a:pt x="1131" y="5"/>
                    </a:cubicBezTo>
                    <a:cubicBezTo>
                      <a:pt x="1116" y="10"/>
                      <a:pt x="1103" y="19"/>
                      <a:pt x="1093" y="30"/>
                    </a:cubicBezTo>
                    <a:cubicBezTo>
                      <a:pt x="1091" y="32"/>
                      <a:pt x="1089" y="35"/>
                      <a:pt x="1088" y="39"/>
                    </a:cubicBezTo>
                    <a:lnTo>
                      <a:pt x="1072" y="98"/>
                    </a:lnTo>
                    <a:lnTo>
                      <a:pt x="1056" y="39"/>
                    </a:lnTo>
                    <a:cubicBezTo>
                      <a:pt x="1055" y="36"/>
                      <a:pt x="1054" y="33"/>
                      <a:pt x="1052" y="30"/>
                    </a:cubicBezTo>
                    <a:cubicBezTo>
                      <a:pt x="1041" y="19"/>
                      <a:pt x="1028" y="11"/>
                      <a:pt x="1013" y="6"/>
                    </a:cubicBezTo>
                    <a:cubicBezTo>
                      <a:pt x="1004" y="2"/>
                      <a:pt x="994" y="0"/>
                      <a:pt x="984" y="0"/>
                    </a:cubicBezTo>
                    <a:cubicBezTo>
                      <a:pt x="974" y="0"/>
                      <a:pt x="964" y="2"/>
                      <a:pt x="955" y="5"/>
                    </a:cubicBezTo>
                    <a:cubicBezTo>
                      <a:pt x="940" y="10"/>
                      <a:pt x="927" y="19"/>
                      <a:pt x="917" y="30"/>
                    </a:cubicBezTo>
                    <a:cubicBezTo>
                      <a:pt x="915" y="32"/>
                      <a:pt x="913" y="35"/>
                      <a:pt x="912" y="39"/>
                    </a:cubicBezTo>
                    <a:lnTo>
                      <a:pt x="896" y="96"/>
                    </a:lnTo>
                    <a:lnTo>
                      <a:pt x="880" y="39"/>
                    </a:lnTo>
                    <a:cubicBezTo>
                      <a:pt x="880" y="35"/>
                      <a:pt x="878" y="32"/>
                      <a:pt x="876" y="30"/>
                    </a:cubicBezTo>
                    <a:cubicBezTo>
                      <a:pt x="865" y="19"/>
                      <a:pt x="852" y="10"/>
                      <a:pt x="838" y="5"/>
                    </a:cubicBezTo>
                    <a:cubicBezTo>
                      <a:pt x="828" y="2"/>
                      <a:pt x="818" y="0"/>
                      <a:pt x="808" y="0"/>
                    </a:cubicBezTo>
                    <a:cubicBezTo>
                      <a:pt x="798" y="0"/>
                      <a:pt x="788" y="2"/>
                      <a:pt x="779" y="5"/>
                    </a:cubicBezTo>
                    <a:cubicBezTo>
                      <a:pt x="764" y="10"/>
                      <a:pt x="751" y="19"/>
                      <a:pt x="741" y="30"/>
                    </a:cubicBezTo>
                    <a:cubicBezTo>
                      <a:pt x="739" y="32"/>
                      <a:pt x="737" y="35"/>
                      <a:pt x="736" y="39"/>
                    </a:cubicBezTo>
                    <a:lnTo>
                      <a:pt x="720" y="98"/>
                    </a:lnTo>
                    <a:lnTo>
                      <a:pt x="704" y="39"/>
                    </a:lnTo>
                    <a:cubicBezTo>
                      <a:pt x="703" y="36"/>
                      <a:pt x="702" y="33"/>
                      <a:pt x="700" y="30"/>
                    </a:cubicBezTo>
                    <a:cubicBezTo>
                      <a:pt x="689" y="19"/>
                      <a:pt x="676" y="11"/>
                      <a:pt x="661" y="6"/>
                    </a:cubicBezTo>
                    <a:cubicBezTo>
                      <a:pt x="652" y="2"/>
                      <a:pt x="642" y="0"/>
                      <a:pt x="632" y="0"/>
                    </a:cubicBezTo>
                    <a:cubicBezTo>
                      <a:pt x="622" y="0"/>
                      <a:pt x="612" y="2"/>
                      <a:pt x="603" y="5"/>
                    </a:cubicBezTo>
                    <a:cubicBezTo>
                      <a:pt x="588" y="10"/>
                      <a:pt x="575" y="19"/>
                      <a:pt x="565" y="30"/>
                    </a:cubicBezTo>
                    <a:cubicBezTo>
                      <a:pt x="563" y="32"/>
                      <a:pt x="561" y="35"/>
                      <a:pt x="560" y="39"/>
                    </a:cubicBezTo>
                    <a:lnTo>
                      <a:pt x="544" y="96"/>
                    </a:lnTo>
                    <a:lnTo>
                      <a:pt x="528" y="39"/>
                    </a:lnTo>
                    <a:cubicBezTo>
                      <a:pt x="528" y="35"/>
                      <a:pt x="526" y="32"/>
                      <a:pt x="524" y="30"/>
                    </a:cubicBezTo>
                    <a:cubicBezTo>
                      <a:pt x="513" y="19"/>
                      <a:pt x="500" y="10"/>
                      <a:pt x="486" y="5"/>
                    </a:cubicBezTo>
                    <a:cubicBezTo>
                      <a:pt x="476" y="2"/>
                      <a:pt x="466" y="0"/>
                      <a:pt x="456" y="0"/>
                    </a:cubicBezTo>
                    <a:cubicBezTo>
                      <a:pt x="446" y="0"/>
                      <a:pt x="436" y="2"/>
                      <a:pt x="427" y="5"/>
                    </a:cubicBezTo>
                    <a:cubicBezTo>
                      <a:pt x="412" y="10"/>
                      <a:pt x="399" y="19"/>
                      <a:pt x="389" y="30"/>
                    </a:cubicBezTo>
                    <a:cubicBezTo>
                      <a:pt x="387" y="32"/>
                      <a:pt x="385" y="35"/>
                      <a:pt x="384" y="39"/>
                    </a:cubicBezTo>
                    <a:lnTo>
                      <a:pt x="368" y="98"/>
                    </a:lnTo>
                    <a:lnTo>
                      <a:pt x="352" y="39"/>
                    </a:lnTo>
                    <a:cubicBezTo>
                      <a:pt x="351" y="36"/>
                      <a:pt x="350" y="33"/>
                      <a:pt x="348" y="30"/>
                    </a:cubicBezTo>
                    <a:cubicBezTo>
                      <a:pt x="337" y="19"/>
                      <a:pt x="324" y="11"/>
                      <a:pt x="309" y="6"/>
                    </a:cubicBezTo>
                    <a:cubicBezTo>
                      <a:pt x="300" y="2"/>
                      <a:pt x="290" y="0"/>
                      <a:pt x="280" y="0"/>
                    </a:cubicBezTo>
                    <a:cubicBezTo>
                      <a:pt x="270" y="0"/>
                      <a:pt x="260" y="2"/>
                      <a:pt x="251" y="5"/>
                    </a:cubicBezTo>
                    <a:cubicBezTo>
                      <a:pt x="236" y="10"/>
                      <a:pt x="223" y="19"/>
                      <a:pt x="213" y="30"/>
                    </a:cubicBezTo>
                    <a:cubicBezTo>
                      <a:pt x="211" y="32"/>
                      <a:pt x="209" y="35"/>
                      <a:pt x="208" y="39"/>
                    </a:cubicBezTo>
                    <a:lnTo>
                      <a:pt x="192" y="96"/>
                    </a:lnTo>
                    <a:lnTo>
                      <a:pt x="176" y="39"/>
                    </a:lnTo>
                    <a:cubicBezTo>
                      <a:pt x="176" y="35"/>
                      <a:pt x="174" y="32"/>
                      <a:pt x="172" y="30"/>
                    </a:cubicBezTo>
                    <a:cubicBezTo>
                      <a:pt x="161" y="19"/>
                      <a:pt x="148" y="10"/>
                      <a:pt x="134" y="5"/>
                    </a:cubicBezTo>
                    <a:cubicBezTo>
                      <a:pt x="124" y="2"/>
                      <a:pt x="114" y="0"/>
                      <a:pt x="104" y="0"/>
                    </a:cubicBezTo>
                    <a:cubicBezTo>
                      <a:pt x="94" y="0"/>
                      <a:pt x="84" y="2"/>
                      <a:pt x="75" y="5"/>
                    </a:cubicBezTo>
                    <a:cubicBezTo>
                      <a:pt x="60" y="10"/>
                      <a:pt x="47" y="19"/>
                      <a:pt x="37" y="30"/>
                    </a:cubicBezTo>
                    <a:cubicBezTo>
                      <a:pt x="35" y="32"/>
                      <a:pt x="33" y="35"/>
                      <a:pt x="32" y="39"/>
                    </a:cubicBezTo>
                    <a:lnTo>
                      <a:pt x="1" y="155"/>
                    </a:lnTo>
                    <a:cubicBezTo>
                      <a:pt x="0" y="164"/>
                      <a:pt x="5" y="172"/>
                      <a:pt x="14" y="174"/>
                    </a:cubicBezTo>
                    <a:cubicBezTo>
                      <a:pt x="22" y="175"/>
                      <a:pt x="30" y="171"/>
                      <a:pt x="32" y="163"/>
                    </a:cubicBezTo>
                    <a:lnTo>
                      <a:pt x="56" y="72"/>
                    </a:lnTo>
                    <a:lnTo>
                      <a:pt x="56" y="122"/>
                    </a:lnTo>
                    <a:lnTo>
                      <a:pt x="29" y="224"/>
                    </a:lnTo>
                    <a:lnTo>
                      <a:pt x="56" y="224"/>
                    </a:lnTo>
                    <a:lnTo>
                      <a:pt x="56" y="352"/>
                    </a:lnTo>
                    <a:lnTo>
                      <a:pt x="88" y="352"/>
                    </a:lnTo>
                    <a:lnTo>
                      <a:pt x="88" y="224"/>
                    </a:lnTo>
                    <a:lnTo>
                      <a:pt x="120" y="224"/>
                    </a:lnTo>
                    <a:lnTo>
                      <a:pt x="120" y="352"/>
                    </a:lnTo>
                    <a:lnTo>
                      <a:pt x="152" y="352"/>
                    </a:lnTo>
                    <a:lnTo>
                      <a:pt x="152" y="224"/>
                    </a:lnTo>
                    <a:lnTo>
                      <a:pt x="180" y="224"/>
                    </a:lnTo>
                    <a:lnTo>
                      <a:pt x="152" y="122"/>
                    </a:lnTo>
                    <a:lnTo>
                      <a:pt x="152" y="70"/>
                    </a:lnTo>
                    <a:lnTo>
                      <a:pt x="177" y="163"/>
                    </a:lnTo>
                    <a:cubicBezTo>
                      <a:pt x="179" y="172"/>
                      <a:pt x="188" y="177"/>
                      <a:pt x="196" y="175"/>
                    </a:cubicBezTo>
                    <a:cubicBezTo>
                      <a:pt x="202" y="173"/>
                      <a:pt x="207" y="169"/>
                      <a:pt x="208" y="163"/>
                    </a:cubicBezTo>
                    <a:lnTo>
                      <a:pt x="232" y="70"/>
                    </a:lnTo>
                    <a:lnTo>
                      <a:pt x="232" y="352"/>
                    </a:lnTo>
                    <a:lnTo>
                      <a:pt x="264" y="352"/>
                    </a:lnTo>
                    <a:lnTo>
                      <a:pt x="264" y="176"/>
                    </a:lnTo>
                    <a:lnTo>
                      <a:pt x="296" y="176"/>
                    </a:lnTo>
                    <a:lnTo>
                      <a:pt x="296" y="352"/>
                    </a:lnTo>
                    <a:lnTo>
                      <a:pt x="328" y="352"/>
                    </a:lnTo>
                    <a:lnTo>
                      <a:pt x="328" y="71"/>
                    </a:lnTo>
                    <a:lnTo>
                      <a:pt x="353" y="163"/>
                    </a:lnTo>
                    <a:cubicBezTo>
                      <a:pt x="353" y="172"/>
                      <a:pt x="360" y="179"/>
                      <a:pt x="369" y="179"/>
                    </a:cubicBezTo>
                    <a:cubicBezTo>
                      <a:pt x="378" y="179"/>
                      <a:pt x="385" y="172"/>
                      <a:pt x="385" y="163"/>
                    </a:cubicBezTo>
                    <a:lnTo>
                      <a:pt x="408" y="71"/>
                    </a:lnTo>
                    <a:lnTo>
                      <a:pt x="408" y="122"/>
                    </a:lnTo>
                    <a:lnTo>
                      <a:pt x="381" y="224"/>
                    </a:lnTo>
                    <a:lnTo>
                      <a:pt x="408" y="224"/>
                    </a:lnTo>
                    <a:lnTo>
                      <a:pt x="408" y="352"/>
                    </a:lnTo>
                    <a:lnTo>
                      <a:pt x="440" y="352"/>
                    </a:lnTo>
                    <a:lnTo>
                      <a:pt x="440" y="224"/>
                    </a:lnTo>
                    <a:lnTo>
                      <a:pt x="472" y="224"/>
                    </a:lnTo>
                    <a:lnTo>
                      <a:pt x="472" y="352"/>
                    </a:lnTo>
                    <a:lnTo>
                      <a:pt x="504" y="352"/>
                    </a:lnTo>
                    <a:lnTo>
                      <a:pt x="504" y="224"/>
                    </a:lnTo>
                    <a:lnTo>
                      <a:pt x="532" y="224"/>
                    </a:lnTo>
                    <a:lnTo>
                      <a:pt x="504" y="122"/>
                    </a:lnTo>
                    <a:lnTo>
                      <a:pt x="504" y="70"/>
                    </a:lnTo>
                    <a:lnTo>
                      <a:pt x="529" y="163"/>
                    </a:lnTo>
                    <a:cubicBezTo>
                      <a:pt x="531" y="172"/>
                      <a:pt x="540" y="177"/>
                      <a:pt x="548" y="175"/>
                    </a:cubicBezTo>
                    <a:cubicBezTo>
                      <a:pt x="554" y="173"/>
                      <a:pt x="559" y="169"/>
                      <a:pt x="560" y="163"/>
                    </a:cubicBezTo>
                    <a:lnTo>
                      <a:pt x="584" y="70"/>
                    </a:lnTo>
                    <a:lnTo>
                      <a:pt x="584" y="352"/>
                    </a:lnTo>
                    <a:lnTo>
                      <a:pt x="616" y="352"/>
                    </a:lnTo>
                    <a:lnTo>
                      <a:pt x="616" y="176"/>
                    </a:lnTo>
                    <a:lnTo>
                      <a:pt x="648" y="176"/>
                    </a:lnTo>
                    <a:lnTo>
                      <a:pt x="648" y="352"/>
                    </a:lnTo>
                    <a:lnTo>
                      <a:pt x="680" y="352"/>
                    </a:lnTo>
                    <a:lnTo>
                      <a:pt x="680" y="71"/>
                    </a:lnTo>
                    <a:lnTo>
                      <a:pt x="705" y="163"/>
                    </a:lnTo>
                    <a:cubicBezTo>
                      <a:pt x="705" y="172"/>
                      <a:pt x="712" y="179"/>
                      <a:pt x="721" y="179"/>
                    </a:cubicBezTo>
                    <a:cubicBezTo>
                      <a:pt x="730" y="179"/>
                      <a:pt x="737" y="172"/>
                      <a:pt x="737" y="163"/>
                    </a:cubicBezTo>
                    <a:lnTo>
                      <a:pt x="760" y="71"/>
                    </a:lnTo>
                    <a:lnTo>
                      <a:pt x="760" y="122"/>
                    </a:lnTo>
                    <a:lnTo>
                      <a:pt x="733" y="224"/>
                    </a:lnTo>
                    <a:lnTo>
                      <a:pt x="760" y="224"/>
                    </a:lnTo>
                    <a:lnTo>
                      <a:pt x="760" y="352"/>
                    </a:lnTo>
                    <a:lnTo>
                      <a:pt x="792" y="352"/>
                    </a:lnTo>
                    <a:lnTo>
                      <a:pt x="792" y="224"/>
                    </a:lnTo>
                    <a:lnTo>
                      <a:pt x="824" y="224"/>
                    </a:lnTo>
                    <a:lnTo>
                      <a:pt x="824" y="352"/>
                    </a:lnTo>
                    <a:lnTo>
                      <a:pt x="856" y="352"/>
                    </a:lnTo>
                    <a:lnTo>
                      <a:pt x="856" y="224"/>
                    </a:lnTo>
                    <a:lnTo>
                      <a:pt x="884" y="224"/>
                    </a:lnTo>
                    <a:lnTo>
                      <a:pt x="856" y="122"/>
                    </a:lnTo>
                    <a:lnTo>
                      <a:pt x="856" y="70"/>
                    </a:lnTo>
                    <a:lnTo>
                      <a:pt x="881" y="163"/>
                    </a:lnTo>
                    <a:cubicBezTo>
                      <a:pt x="883" y="172"/>
                      <a:pt x="892" y="177"/>
                      <a:pt x="900" y="175"/>
                    </a:cubicBezTo>
                    <a:cubicBezTo>
                      <a:pt x="906" y="173"/>
                      <a:pt x="911" y="169"/>
                      <a:pt x="912" y="163"/>
                    </a:cubicBezTo>
                    <a:lnTo>
                      <a:pt x="936" y="70"/>
                    </a:lnTo>
                    <a:lnTo>
                      <a:pt x="936" y="352"/>
                    </a:lnTo>
                    <a:lnTo>
                      <a:pt x="968" y="352"/>
                    </a:lnTo>
                    <a:lnTo>
                      <a:pt x="968" y="176"/>
                    </a:lnTo>
                    <a:lnTo>
                      <a:pt x="1000" y="176"/>
                    </a:lnTo>
                    <a:lnTo>
                      <a:pt x="1000" y="352"/>
                    </a:lnTo>
                    <a:lnTo>
                      <a:pt x="1032" y="352"/>
                    </a:lnTo>
                    <a:lnTo>
                      <a:pt x="1032" y="71"/>
                    </a:lnTo>
                    <a:lnTo>
                      <a:pt x="1057" y="163"/>
                    </a:lnTo>
                    <a:cubicBezTo>
                      <a:pt x="1057" y="172"/>
                      <a:pt x="1064" y="179"/>
                      <a:pt x="1073" y="179"/>
                    </a:cubicBezTo>
                    <a:cubicBezTo>
                      <a:pt x="1082" y="179"/>
                      <a:pt x="1089" y="172"/>
                      <a:pt x="1089" y="163"/>
                    </a:cubicBezTo>
                    <a:lnTo>
                      <a:pt x="1112" y="71"/>
                    </a:lnTo>
                    <a:lnTo>
                      <a:pt x="1112" y="122"/>
                    </a:lnTo>
                    <a:lnTo>
                      <a:pt x="1085" y="224"/>
                    </a:lnTo>
                    <a:lnTo>
                      <a:pt x="1112" y="224"/>
                    </a:lnTo>
                    <a:lnTo>
                      <a:pt x="1112" y="352"/>
                    </a:lnTo>
                    <a:lnTo>
                      <a:pt x="1144" y="352"/>
                    </a:lnTo>
                    <a:lnTo>
                      <a:pt x="1144" y="224"/>
                    </a:lnTo>
                    <a:lnTo>
                      <a:pt x="1176" y="224"/>
                    </a:lnTo>
                    <a:lnTo>
                      <a:pt x="1176" y="352"/>
                    </a:lnTo>
                    <a:lnTo>
                      <a:pt x="1208" y="352"/>
                    </a:lnTo>
                    <a:lnTo>
                      <a:pt x="1208" y="224"/>
                    </a:lnTo>
                    <a:lnTo>
                      <a:pt x="1236" y="224"/>
                    </a:lnTo>
                    <a:lnTo>
                      <a:pt x="1208" y="122"/>
                    </a:lnTo>
                    <a:lnTo>
                      <a:pt x="1208" y="70"/>
                    </a:lnTo>
                    <a:lnTo>
                      <a:pt x="1233" y="163"/>
                    </a:lnTo>
                    <a:cubicBezTo>
                      <a:pt x="1235" y="170"/>
                      <a:pt x="1242" y="175"/>
                      <a:pt x="1249" y="175"/>
                    </a:cubicBezTo>
                    <a:cubicBezTo>
                      <a:pt x="1258" y="175"/>
                      <a:pt x="1265" y="167"/>
                      <a:pt x="1264" y="159"/>
                    </a:cubicBezTo>
                    <a:cubicBezTo>
                      <a:pt x="1264" y="157"/>
                      <a:pt x="1264" y="156"/>
                      <a:pt x="1264" y="155"/>
                    </a:cubicBezTo>
                    <a:close/>
                  </a:path>
                </a:pathLst>
              </a:cu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Oval 14">
                <a:extLst>
                  <a:ext uri="{FF2B5EF4-FFF2-40B4-BE49-F238E27FC236}">
                    <a16:creationId xmlns:a16="http://schemas.microsoft.com/office/drawing/2014/main" id="{CA4798CF-93DA-465D-B4C9-E7B41F94C3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9" y="1697"/>
                <a:ext cx="50" cy="47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5" name="Oval 15">
                <a:extLst>
                  <a:ext uri="{FF2B5EF4-FFF2-40B4-BE49-F238E27FC236}">
                    <a16:creationId xmlns:a16="http://schemas.microsoft.com/office/drawing/2014/main" id="{4ACE080E-4781-460C-B7D1-5641EF8FC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8" y="1697"/>
                <a:ext cx="50" cy="47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6" name="Oval 16">
                <a:extLst>
                  <a:ext uri="{FF2B5EF4-FFF2-40B4-BE49-F238E27FC236}">
                    <a16:creationId xmlns:a16="http://schemas.microsoft.com/office/drawing/2014/main" id="{8744C673-7914-467F-B827-90D8E4C82C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8" y="1697"/>
                <a:ext cx="51" cy="47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7" name="Oval 17">
                <a:extLst>
                  <a:ext uri="{FF2B5EF4-FFF2-40B4-BE49-F238E27FC236}">
                    <a16:creationId xmlns:a16="http://schemas.microsoft.com/office/drawing/2014/main" id="{69D581F8-E235-4506-8A09-99B8BF6BB7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7" y="1697"/>
                <a:ext cx="50" cy="47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8" name="Oval 18">
                <a:extLst>
                  <a:ext uri="{FF2B5EF4-FFF2-40B4-BE49-F238E27FC236}">
                    <a16:creationId xmlns:a16="http://schemas.microsoft.com/office/drawing/2014/main" id="{9C04D0AD-30DA-4761-8F1A-6CE452374F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7" y="1697"/>
                <a:ext cx="51" cy="47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" name="Freeform 19">
                <a:extLst>
                  <a:ext uri="{FF2B5EF4-FFF2-40B4-BE49-F238E27FC236}">
                    <a16:creationId xmlns:a16="http://schemas.microsoft.com/office/drawing/2014/main" id="{1AD303B4-FC29-4862-B83C-DCE040525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6" y="1754"/>
                <a:ext cx="575" cy="208"/>
              </a:xfrm>
              <a:custGeom>
                <a:avLst/>
                <a:gdLst>
                  <a:gd name="T0" fmla="*/ 882 w 915"/>
                  <a:gd name="T1" fmla="*/ 39 h 352"/>
                  <a:gd name="T2" fmla="*/ 839 w 915"/>
                  <a:gd name="T3" fmla="*/ 5 h 352"/>
                  <a:gd name="T4" fmla="*/ 780 w 915"/>
                  <a:gd name="T5" fmla="*/ 5 h 352"/>
                  <a:gd name="T6" fmla="*/ 737 w 915"/>
                  <a:gd name="T7" fmla="*/ 39 h 352"/>
                  <a:gd name="T8" fmla="*/ 705 w 915"/>
                  <a:gd name="T9" fmla="*/ 39 h 352"/>
                  <a:gd name="T10" fmla="*/ 663 w 915"/>
                  <a:gd name="T11" fmla="*/ 5 h 352"/>
                  <a:gd name="T12" fmla="*/ 604 w 915"/>
                  <a:gd name="T13" fmla="*/ 5 h 352"/>
                  <a:gd name="T14" fmla="*/ 561 w 915"/>
                  <a:gd name="T15" fmla="*/ 39 h 352"/>
                  <a:gd name="T16" fmla="*/ 529 w 915"/>
                  <a:gd name="T17" fmla="*/ 39 h 352"/>
                  <a:gd name="T18" fmla="*/ 486 w 915"/>
                  <a:gd name="T19" fmla="*/ 6 h 352"/>
                  <a:gd name="T20" fmla="*/ 428 w 915"/>
                  <a:gd name="T21" fmla="*/ 5 h 352"/>
                  <a:gd name="T22" fmla="*/ 385 w 915"/>
                  <a:gd name="T23" fmla="*/ 39 h 352"/>
                  <a:gd name="T24" fmla="*/ 353 w 915"/>
                  <a:gd name="T25" fmla="*/ 39 h 352"/>
                  <a:gd name="T26" fmla="*/ 311 w 915"/>
                  <a:gd name="T27" fmla="*/ 5 h 352"/>
                  <a:gd name="T28" fmla="*/ 252 w 915"/>
                  <a:gd name="T29" fmla="*/ 5 h 352"/>
                  <a:gd name="T30" fmla="*/ 209 w 915"/>
                  <a:gd name="T31" fmla="*/ 39 h 352"/>
                  <a:gd name="T32" fmla="*/ 177 w 915"/>
                  <a:gd name="T33" fmla="*/ 39 h 352"/>
                  <a:gd name="T34" fmla="*/ 134 w 915"/>
                  <a:gd name="T35" fmla="*/ 6 h 352"/>
                  <a:gd name="T36" fmla="*/ 76 w 915"/>
                  <a:gd name="T37" fmla="*/ 5 h 352"/>
                  <a:gd name="T38" fmla="*/ 33 w 915"/>
                  <a:gd name="T39" fmla="*/ 39 h 352"/>
                  <a:gd name="T40" fmla="*/ 13 w 915"/>
                  <a:gd name="T41" fmla="*/ 175 h 352"/>
                  <a:gd name="T42" fmla="*/ 34 w 915"/>
                  <a:gd name="T43" fmla="*/ 163 h 352"/>
                  <a:gd name="T44" fmla="*/ 57 w 915"/>
                  <a:gd name="T45" fmla="*/ 352 h 352"/>
                  <a:gd name="T46" fmla="*/ 89 w 915"/>
                  <a:gd name="T47" fmla="*/ 176 h 352"/>
                  <a:gd name="T48" fmla="*/ 121 w 915"/>
                  <a:gd name="T49" fmla="*/ 352 h 352"/>
                  <a:gd name="T50" fmla="*/ 153 w 915"/>
                  <a:gd name="T51" fmla="*/ 71 h 352"/>
                  <a:gd name="T52" fmla="*/ 194 w 915"/>
                  <a:gd name="T53" fmla="*/ 179 h 352"/>
                  <a:gd name="T54" fmla="*/ 233 w 915"/>
                  <a:gd name="T55" fmla="*/ 71 h 352"/>
                  <a:gd name="T56" fmla="*/ 206 w 915"/>
                  <a:gd name="T57" fmla="*/ 224 h 352"/>
                  <a:gd name="T58" fmla="*/ 233 w 915"/>
                  <a:gd name="T59" fmla="*/ 352 h 352"/>
                  <a:gd name="T60" fmla="*/ 265 w 915"/>
                  <a:gd name="T61" fmla="*/ 224 h 352"/>
                  <a:gd name="T62" fmla="*/ 297 w 915"/>
                  <a:gd name="T63" fmla="*/ 352 h 352"/>
                  <a:gd name="T64" fmla="*/ 329 w 915"/>
                  <a:gd name="T65" fmla="*/ 224 h 352"/>
                  <a:gd name="T66" fmla="*/ 329 w 915"/>
                  <a:gd name="T67" fmla="*/ 122 h 352"/>
                  <a:gd name="T68" fmla="*/ 354 w 915"/>
                  <a:gd name="T69" fmla="*/ 163 h 352"/>
                  <a:gd name="T70" fmla="*/ 385 w 915"/>
                  <a:gd name="T71" fmla="*/ 163 h 352"/>
                  <a:gd name="T72" fmla="*/ 409 w 915"/>
                  <a:gd name="T73" fmla="*/ 352 h 352"/>
                  <a:gd name="T74" fmla="*/ 441 w 915"/>
                  <a:gd name="T75" fmla="*/ 176 h 352"/>
                  <a:gd name="T76" fmla="*/ 473 w 915"/>
                  <a:gd name="T77" fmla="*/ 352 h 352"/>
                  <a:gd name="T78" fmla="*/ 505 w 915"/>
                  <a:gd name="T79" fmla="*/ 71 h 352"/>
                  <a:gd name="T80" fmla="*/ 546 w 915"/>
                  <a:gd name="T81" fmla="*/ 179 h 352"/>
                  <a:gd name="T82" fmla="*/ 585 w 915"/>
                  <a:gd name="T83" fmla="*/ 71 h 352"/>
                  <a:gd name="T84" fmla="*/ 558 w 915"/>
                  <a:gd name="T85" fmla="*/ 224 h 352"/>
                  <a:gd name="T86" fmla="*/ 585 w 915"/>
                  <a:gd name="T87" fmla="*/ 352 h 352"/>
                  <a:gd name="T88" fmla="*/ 617 w 915"/>
                  <a:gd name="T89" fmla="*/ 224 h 352"/>
                  <a:gd name="T90" fmla="*/ 649 w 915"/>
                  <a:gd name="T91" fmla="*/ 352 h 352"/>
                  <a:gd name="T92" fmla="*/ 681 w 915"/>
                  <a:gd name="T93" fmla="*/ 224 h 352"/>
                  <a:gd name="T94" fmla="*/ 681 w 915"/>
                  <a:gd name="T95" fmla="*/ 122 h 352"/>
                  <a:gd name="T96" fmla="*/ 706 w 915"/>
                  <a:gd name="T97" fmla="*/ 163 h 352"/>
                  <a:gd name="T98" fmla="*/ 737 w 915"/>
                  <a:gd name="T99" fmla="*/ 163 h 352"/>
                  <a:gd name="T100" fmla="*/ 761 w 915"/>
                  <a:gd name="T101" fmla="*/ 352 h 352"/>
                  <a:gd name="T102" fmla="*/ 793 w 915"/>
                  <a:gd name="T103" fmla="*/ 176 h 352"/>
                  <a:gd name="T104" fmla="*/ 825 w 915"/>
                  <a:gd name="T105" fmla="*/ 352 h 352"/>
                  <a:gd name="T106" fmla="*/ 857 w 915"/>
                  <a:gd name="T107" fmla="*/ 71 h 352"/>
                  <a:gd name="T108" fmla="*/ 898 w 915"/>
                  <a:gd name="T109" fmla="*/ 175 h 352"/>
                  <a:gd name="T110" fmla="*/ 913 w 915"/>
                  <a:gd name="T111" fmla="*/ 155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15" h="352">
                    <a:moveTo>
                      <a:pt x="913" y="155"/>
                    </a:moveTo>
                    <a:lnTo>
                      <a:pt x="882" y="39"/>
                    </a:lnTo>
                    <a:cubicBezTo>
                      <a:pt x="881" y="35"/>
                      <a:pt x="879" y="32"/>
                      <a:pt x="877" y="30"/>
                    </a:cubicBezTo>
                    <a:cubicBezTo>
                      <a:pt x="867" y="19"/>
                      <a:pt x="854" y="10"/>
                      <a:pt x="839" y="5"/>
                    </a:cubicBezTo>
                    <a:cubicBezTo>
                      <a:pt x="830" y="2"/>
                      <a:pt x="820" y="0"/>
                      <a:pt x="809" y="0"/>
                    </a:cubicBezTo>
                    <a:cubicBezTo>
                      <a:pt x="799" y="0"/>
                      <a:pt x="789" y="2"/>
                      <a:pt x="780" y="5"/>
                    </a:cubicBezTo>
                    <a:cubicBezTo>
                      <a:pt x="765" y="10"/>
                      <a:pt x="752" y="19"/>
                      <a:pt x="742" y="30"/>
                    </a:cubicBezTo>
                    <a:cubicBezTo>
                      <a:pt x="740" y="32"/>
                      <a:pt x="738" y="35"/>
                      <a:pt x="737" y="39"/>
                    </a:cubicBezTo>
                    <a:lnTo>
                      <a:pt x="721" y="96"/>
                    </a:lnTo>
                    <a:lnTo>
                      <a:pt x="705" y="39"/>
                    </a:lnTo>
                    <a:cubicBezTo>
                      <a:pt x="705" y="35"/>
                      <a:pt x="703" y="32"/>
                      <a:pt x="701" y="30"/>
                    </a:cubicBezTo>
                    <a:cubicBezTo>
                      <a:pt x="690" y="19"/>
                      <a:pt x="677" y="10"/>
                      <a:pt x="663" y="5"/>
                    </a:cubicBezTo>
                    <a:cubicBezTo>
                      <a:pt x="653" y="2"/>
                      <a:pt x="643" y="0"/>
                      <a:pt x="633" y="0"/>
                    </a:cubicBezTo>
                    <a:cubicBezTo>
                      <a:pt x="623" y="0"/>
                      <a:pt x="613" y="2"/>
                      <a:pt x="604" y="5"/>
                    </a:cubicBezTo>
                    <a:cubicBezTo>
                      <a:pt x="589" y="10"/>
                      <a:pt x="576" y="19"/>
                      <a:pt x="566" y="30"/>
                    </a:cubicBezTo>
                    <a:cubicBezTo>
                      <a:pt x="564" y="32"/>
                      <a:pt x="562" y="35"/>
                      <a:pt x="561" y="39"/>
                    </a:cubicBezTo>
                    <a:lnTo>
                      <a:pt x="545" y="98"/>
                    </a:lnTo>
                    <a:lnTo>
                      <a:pt x="529" y="39"/>
                    </a:lnTo>
                    <a:cubicBezTo>
                      <a:pt x="528" y="36"/>
                      <a:pt x="527" y="33"/>
                      <a:pt x="525" y="30"/>
                    </a:cubicBezTo>
                    <a:cubicBezTo>
                      <a:pt x="514" y="19"/>
                      <a:pt x="501" y="11"/>
                      <a:pt x="486" y="6"/>
                    </a:cubicBezTo>
                    <a:cubicBezTo>
                      <a:pt x="477" y="2"/>
                      <a:pt x="467" y="0"/>
                      <a:pt x="457" y="0"/>
                    </a:cubicBezTo>
                    <a:cubicBezTo>
                      <a:pt x="447" y="0"/>
                      <a:pt x="437" y="2"/>
                      <a:pt x="428" y="5"/>
                    </a:cubicBezTo>
                    <a:cubicBezTo>
                      <a:pt x="413" y="10"/>
                      <a:pt x="400" y="19"/>
                      <a:pt x="390" y="30"/>
                    </a:cubicBezTo>
                    <a:cubicBezTo>
                      <a:pt x="388" y="32"/>
                      <a:pt x="386" y="35"/>
                      <a:pt x="385" y="39"/>
                    </a:cubicBezTo>
                    <a:lnTo>
                      <a:pt x="369" y="96"/>
                    </a:lnTo>
                    <a:lnTo>
                      <a:pt x="353" y="39"/>
                    </a:lnTo>
                    <a:cubicBezTo>
                      <a:pt x="353" y="35"/>
                      <a:pt x="351" y="32"/>
                      <a:pt x="349" y="30"/>
                    </a:cubicBezTo>
                    <a:cubicBezTo>
                      <a:pt x="338" y="19"/>
                      <a:pt x="325" y="10"/>
                      <a:pt x="311" y="5"/>
                    </a:cubicBezTo>
                    <a:cubicBezTo>
                      <a:pt x="301" y="2"/>
                      <a:pt x="291" y="0"/>
                      <a:pt x="281" y="0"/>
                    </a:cubicBezTo>
                    <a:cubicBezTo>
                      <a:pt x="271" y="0"/>
                      <a:pt x="261" y="2"/>
                      <a:pt x="252" y="5"/>
                    </a:cubicBezTo>
                    <a:cubicBezTo>
                      <a:pt x="237" y="10"/>
                      <a:pt x="224" y="19"/>
                      <a:pt x="214" y="30"/>
                    </a:cubicBezTo>
                    <a:cubicBezTo>
                      <a:pt x="212" y="32"/>
                      <a:pt x="210" y="35"/>
                      <a:pt x="209" y="39"/>
                    </a:cubicBezTo>
                    <a:lnTo>
                      <a:pt x="193" y="98"/>
                    </a:lnTo>
                    <a:lnTo>
                      <a:pt x="177" y="39"/>
                    </a:lnTo>
                    <a:cubicBezTo>
                      <a:pt x="176" y="36"/>
                      <a:pt x="175" y="33"/>
                      <a:pt x="173" y="30"/>
                    </a:cubicBezTo>
                    <a:cubicBezTo>
                      <a:pt x="162" y="19"/>
                      <a:pt x="149" y="11"/>
                      <a:pt x="134" y="6"/>
                    </a:cubicBezTo>
                    <a:cubicBezTo>
                      <a:pt x="125" y="2"/>
                      <a:pt x="115" y="0"/>
                      <a:pt x="105" y="0"/>
                    </a:cubicBezTo>
                    <a:cubicBezTo>
                      <a:pt x="95" y="0"/>
                      <a:pt x="85" y="2"/>
                      <a:pt x="76" y="5"/>
                    </a:cubicBezTo>
                    <a:cubicBezTo>
                      <a:pt x="61" y="10"/>
                      <a:pt x="48" y="19"/>
                      <a:pt x="38" y="30"/>
                    </a:cubicBezTo>
                    <a:cubicBezTo>
                      <a:pt x="36" y="32"/>
                      <a:pt x="34" y="35"/>
                      <a:pt x="33" y="39"/>
                    </a:cubicBezTo>
                    <a:lnTo>
                      <a:pt x="2" y="156"/>
                    </a:lnTo>
                    <a:cubicBezTo>
                      <a:pt x="0" y="164"/>
                      <a:pt x="5" y="173"/>
                      <a:pt x="13" y="175"/>
                    </a:cubicBezTo>
                    <a:lnTo>
                      <a:pt x="18" y="175"/>
                    </a:lnTo>
                    <a:cubicBezTo>
                      <a:pt x="25" y="175"/>
                      <a:pt x="32" y="171"/>
                      <a:pt x="34" y="163"/>
                    </a:cubicBezTo>
                    <a:lnTo>
                      <a:pt x="57" y="70"/>
                    </a:lnTo>
                    <a:lnTo>
                      <a:pt x="57" y="352"/>
                    </a:lnTo>
                    <a:lnTo>
                      <a:pt x="89" y="352"/>
                    </a:lnTo>
                    <a:lnTo>
                      <a:pt x="89" y="176"/>
                    </a:lnTo>
                    <a:lnTo>
                      <a:pt x="121" y="176"/>
                    </a:lnTo>
                    <a:lnTo>
                      <a:pt x="121" y="352"/>
                    </a:lnTo>
                    <a:lnTo>
                      <a:pt x="153" y="352"/>
                    </a:lnTo>
                    <a:lnTo>
                      <a:pt x="153" y="71"/>
                    </a:lnTo>
                    <a:lnTo>
                      <a:pt x="178" y="163"/>
                    </a:lnTo>
                    <a:cubicBezTo>
                      <a:pt x="178" y="172"/>
                      <a:pt x="185" y="179"/>
                      <a:pt x="194" y="179"/>
                    </a:cubicBezTo>
                    <a:cubicBezTo>
                      <a:pt x="203" y="179"/>
                      <a:pt x="210" y="172"/>
                      <a:pt x="210" y="163"/>
                    </a:cubicBezTo>
                    <a:lnTo>
                      <a:pt x="233" y="71"/>
                    </a:lnTo>
                    <a:lnTo>
                      <a:pt x="233" y="122"/>
                    </a:lnTo>
                    <a:lnTo>
                      <a:pt x="206" y="224"/>
                    </a:lnTo>
                    <a:lnTo>
                      <a:pt x="233" y="224"/>
                    </a:lnTo>
                    <a:lnTo>
                      <a:pt x="233" y="352"/>
                    </a:lnTo>
                    <a:lnTo>
                      <a:pt x="265" y="352"/>
                    </a:lnTo>
                    <a:lnTo>
                      <a:pt x="265" y="224"/>
                    </a:lnTo>
                    <a:lnTo>
                      <a:pt x="297" y="224"/>
                    </a:lnTo>
                    <a:lnTo>
                      <a:pt x="297" y="352"/>
                    </a:lnTo>
                    <a:lnTo>
                      <a:pt x="329" y="352"/>
                    </a:lnTo>
                    <a:lnTo>
                      <a:pt x="329" y="224"/>
                    </a:lnTo>
                    <a:lnTo>
                      <a:pt x="357" y="224"/>
                    </a:lnTo>
                    <a:lnTo>
                      <a:pt x="329" y="122"/>
                    </a:lnTo>
                    <a:lnTo>
                      <a:pt x="329" y="70"/>
                    </a:lnTo>
                    <a:lnTo>
                      <a:pt x="354" y="163"/>
                    </a:lnTo>
                    <a:cubicBezTo>
                      <a:pt x="356" y="172"/>
                      <a:pt x="365" y="177"/>
                      <a:pt x="373" y="175"/>
                    </a:cubicBezTo>
                    <a:cubicBezTo>
                      <a:pt x="379" y="173"/>
                      <a:pt x="384" y="169"/>
                      <a:pt x="385" y="163"/>
                    </a:cubicBezTo>
                    <a:lnTo>
                      <a:pt x="409" y="70"/>
                    </a:lnTo>
                    <a:lnTo>
                      <a:pt x="409" y="352"/>
                    </a:lnTo>
                    <a:lnTo>
                      <a:pt x="441" y="352"/>
                    </a:lnTo>
                    <a:lnTo>
                      <a:pt x="441" y="176"/>
                    </a:lnTo>
                    <a:lnTo>
                      <a:pt x="473" y="176"/>
                    </a:lnTo>
                    <a:lnTo>
                      <a:pt x="473" y="352"/>
                    </a:lnTo>
                    <a:lnTo>
                      <a:pt x="505" y="352"/>
                    </a:lnTo>
                    <a:lnTo>
                      <a:pt x="505" y="71"/>
                    </a:lnTo>
                    <a:lnTo>
                      <a:pt x="530" y="163"/>
                    </a:lnTo>
                    <a:cubicBezTo>
                      <a:pt x="530" y="172"/>
                      <a:pt x="537" y="179"/>
                      <a:pt x="546" y="179"/>
                    </a:cubicBezTo>
                    <a:cubicBezTo>
                      <a:pt x="555" y="179"/>
                      <a:pt x="562" y="172"/>
                      <a:pt x="562" y="163"/>
                    </a:cubicBezTo>
                    <a:lnTo>
                      <a:pt x="585" y="71"/>
                    </a:lnTo>
                    <a:lnTo>
                      <a:pt x="585" y="122"/>
                    </a:lnTo>
                    <a:lnTo>
                      <a:pt x="558" y="224"/>
                    </a:lnTo>
                    <a:lnTo>
                      <a:pt x="585" y="224"/>
                    </a:lnTo>
                    <a:lnTo>
                      <a:pt x="585" y="352"/>
                    </a:lnTo>
                    <a:lnTo>
                      <a:pt x="617" y="352"/>
                    </a:lnTo>
                    <a:lnTo>
                      <a:pt x="617" y="224"/>
                    </a:lnTo>
                    <a:lnTo>
                      <a:pt x="649" y="224"/>
                    </a:lnTo>
                    <a:lnTo>
                      <a:pt x="649" y="352"/>
                    </a:lnTo>
                    <a:lnTo>
                      <a:pt x="681" y="352"/>
                    </a:lnTo>
                    <a:lnTo>
                      <a:pt x="681" y="224"/>
                    </a:lnTo>
                    <a:lnTo>
                      <a:pt x="709" y="224"/>
                    </a:lnTo>
                    <a:lnTo>
                      <a:pt x="681" y="122"/>
                    </a:lnTo>
                    <a:lnTo>
                      <a:pt x="681" y="70"/>
                    </a:lnTo>
                    <a:lnTo>
                      <a:pt x="706" y="163"/>
                    </a:lnTo>
                    <a:cubicBezTo>
                      <a:pt x="708" y="172"/>
                      <a:pt x="717" y="177"/>
                      <a:pt x="725" y="175"/>
                    </a:cubicBezTo>
                    <a:cubicBezTo>
                      <a:pt x="731" y="173"/>
                      <a:pt x="736" y="169"/>
                      <a:pt x="737" y="163"/>
                    </a:cubicBezTo>
                    <a:lnTo>
                      <a:pt x="761" y="70"/>
                    </a:lnTo>
                    <a:lnTo>
                      <a:pt x="761" y="352"/>
                    </a:lnTo>
                    <a:lnTo>
                      <a:pt x="793" y="352"/>
                    </a:lnTo>
                    <a:lnTo>
                      <a:pt x="793" y="176"/>
                    </a:lnTo>
                    <a:lnTo>
                      <a:pt x="825" y="176"/>
                    </a:lnTo>
                    <a:lnTo>
                      <a:pt x="825" y="352"/>
                    </a:lnTo>
                    <a:lnTo>
                      <a:pt x="857" y="352"/>
                    </a:lnTo>
                    <a:lnTo>
                      <a:pt x="857" y="71"/>
                    </a:lnTo>
                    <a:lnTo>
                      <a:pt x="882" y="163"/>
                    </a:lnTo>
                    <a:cubicBezTo>
                      <a:pt x="884" y="170"/>
                      <a:pt x="890" y="175"/>
                      <a:pt x="898" y="175"/>
                    </a:cubicBezTo>
                    <a:cubicBezTo>
                      <a:pt x="899" y="175"/>
                      <a:pt x="901" y="175"/>
                      <a:pt x="902" y="175"/>
                    </a:cubicBezTo>
                    <a:cubicBezTo>
                      <a:pt x="910" y="172"/>
                      <a:pt x="915" y="164"/>
                      <a:pt x="913" y="155"/>
                    </a:cubicBezTo>
                    <a:cubicBezTo>
                      <a:pt x="913" y="155"/>
                      <a:pt x="913" y="155"/>
                      <a:pt x="913" y="155"/>
                    </a:cubicBezTo>
                    <a:close/>
                  </a:path>
                </a:pathLst>
              </a:cu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" name="Oval 20">
                <a:extLst>
                  <a:ext uri="{FF2B5EF4-FFF2-40B4-BE49-F238E27FC236}">
                    <a16:creationId xmlns:a16="http://schemas.microsoft.com/office/drawing/2014/main" id="{501CD0A8-E04C-4A02-91E0-2830228461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8" y="1412"/>
                <a:ext cx="50" cy="48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" name="Oval 21">
                <a:extLst>
                  <a:ext uri="{FF2B5EF4-FFF2-40B4-BE49-F238E27FC236}">
                    <a16:creationId xmlns:a16="http://schemas.microsoft.com/office/drawing/2014/main" id="{FA31D33C-6E0A-486E-A1F5-C977BA49F6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8" y="1412"/>
                <a:ext cx="51" cy="48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2" name="Oval 22">
                <a:extLst>
                  <a:ext uri="{FF2B5EF4-FFF2-40B4-BE49-F238E27FC236}">
                    <a16:creationId xmlns:a16="http://schemas.microsoft.com/office/drawing/2014/main" id="{766744FF-E24A-4E64-B30E-CD27771896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7" y="1412"/>
                <a:ext cx="51" cy="48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3" name="Freeform 23">
                <a:extLst>
                  <a:ext uri="{FF2B5EF4-FFF2-40B4-BE49-F238E27FC236}">
                    <a16:creationId xmlns:a16="http://schemas.microsoft.com/office/drawing/2014/main" id="{781AD2B8-2B44-4EBC-A00D-C1721A6E51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7" y="1469"/>
                <a:ext cx="353" cy="209"/>
              </a:xfrm>
              <a:custGeom>
                <a:avLst/>
                <a:gdLst>
                  <a:gd name="T0" fmla="*/ 530 w 563"/>
                  <a:gd name="T1" fmla="*/ 39 h 352"/>
                  <a:gd name="T2" fmla="*/ 487 w 563"/>
                  <a:gd name="T3" fmla="*/ 5 h 352"/>
                  <a:gd name="T4" fmla="*/ 428 w 563"/>
                  <a:gd name="T5" fmla="*/ 5 h 352"/>
                  <a:gd name="T6" fmla="*/ 385 w 563"/>
                  <a:gd name="T7" fmla="*/ 39 h 352"/>
                  <a:gd name="T8" fmla="*/ 353 w 563"/>
                  <a:gd name="T9" fmla="*/ 39 h 352"/>
                  <a:gd name="T10" fmla="*/ 310 w 563"/>
                  <a:gd name="T11" fmla="*/ 6 h 352"/>
                  <a:gd name="T12" fmla="*/ 252 w 563"/>
                  <a:gd name="T13" fmla="*/ 5 h 352"/>
                  <a:gd name="T14" fmla="*/ 209 w 563"/>
                  <a:gd name="T15" fmla="*/ 39 h 352"/>
                  <a:gd name="T16" fmla="*/ 177 w 563"/>
                  <a:gd name="T17" fmla="*/ 39 h 352"/>
                  <a:gd name="T18" fmla="*/ 135 w 563"/>
                  <a:gd name="T19" fmla="*/ 5 h 352"/>
                  <a:gd name="T20" fmla="*/ 76 w 563"/>
                  <a:gd name="T21" fmla="*/ 5 h 352"/>
                  <a:gd name="T22" fmla="*/ 33 w 563"/>
                  <a:gd name="T23" fmla="*/ 39 h 352"/>
                  <a:gd name="T24" fmla="*/ 13 w 563"/>
                  <a:gd name="T25" fmla="*/ 175 h 352"/>
                  <a:gd name="T26" fmla="*/ 34 w 563"/>
                  <a:gd name="T27" fmla="*/ 163 h 352"/>
                  <a:gd name="T28" fmla="*/ 57 w 563"/>
                  <a:gd name="T29" fmla="*/ 122 h 352"/>
                  <a:gd name="T30" fmla="*/ 57 w 563"/>
                  <a:gd name="T31" fmla="*/ 224 h 352"/>
                  <a:gd name="T32" fmla="*/ 89 w 563"/>
                  <a:gd name="T33" fmla="*/ 352 h 352"/>
                  <a:gd name="T34" fmla="*/ 121 w 563"/>
                  <a:gd name="T35" fmla="*/ 224 h 352"/>
                  <a:gd name="T36" fmla="*/ 153 w 563"/>
                  <a:gd name="T37" fmla="*/ 352 h 352"/>
                  <a:gd name="T38" fmla="*/ 181 w 563"/>
                  <a:gd name="T39" fmla="*/ 224 h 352"/>
                  <a:gd name="T40" fmla="*/ 153 w 563"/>
                  <a:gd name="T41" fmla="*/ 70 h 352"/>
                  <a:gd name="T42" fmla="*/ 197 w 563"/>
                  <a:gd name="T43" fmla="*/ 175 h 352"/>
                  <a:gd name="T44" fmla="*/ 233 w 563"/>
                  <a:gd name="T45" fmla="*/ 70 h 352"/>
                  <a:gd name="T46" fmla="*/ 265 w 563"/>
                  <a:gd name="T47" fmla="*/ 352 h 352"/>
                  <a:gd name="T48" fmla="*/ 297 w 563"/>
                  <a:gd name="T49" fmla="*/ 176 h 352"/>
                  <a:gd name="T50" fmla="*/ 329 w 563"/>
                  <a:gd name="T51" fmla="*/ 352 h 352"/>
                  <a:gd name="T52" fmla="*/ 354 w 563"/>
                  <a:gd name="T53" fmla="*/ 163 h 352"/>
                  <a:gd name="T54" fmla="*/ 386 w 563"/>
                  <a:gd name="T55" fmla="*/ 163 h 352"/>
                  <a:gd name="T56" fmla="*/ 409 w 563"/>
                  <a:gd name="T57" fmla="*/ 122 h 352"/>
                  <a:gd name="T58" fmla="*/ 409 w 563"/>
                  <a:gd name="T59" fmla="*/ 224 h 352"/>
                  <a:gd name="T60" fmla="*/ 441 w 563"/>
                  <a:gd name="T61" fmla="*/ 352 h 352"/>
                  <a:gd name="T62" fmla="*/ 473 w 563"/>
                  <a:gd name="T63" fmla="*/ 224 h 352"/>
                  <a:gd name="T64" fmla="*/ 505 w 563"/>
                  <a:gd name="T65" fmla="*/ 352 h 352"/>
                  <a:gd name="T66" fmla="*/ 533 w 563"/>
                  <a:gd name="T67" fmla="*/ 224 h 352"/>
                  <a:gd name="T68" fmla="*/ 505 w 563"/>
                  <a:gd name="T69" fmla="*/ 70 h 352"/>
                  <a:gd name="T70" fmla="*/ 546 w 563"/>
                  <a:gd name="T71" fmla="*/ 175 h 352"/>
                  <a:gd name="T72" fmla="*/ 561 w 563"/>
                  <a:gd name="T73" fmla="*/ 155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63" h="352">
                    <a:moveTo>
                      <a:pt x="561" y="155"/>
                    </a:moveTo>
                    <a:lnTo>
                      <a:pt x="530" y="39"/>
                    </a:lnTo>
                    <a:cubicBezTo>
                      <a:pt x="529" y="35"/>
                      <a:pt x="528" y="32"/>
                      <a:pt x="525" y="30"/>
                    </a:cubicBezTo>
                    <a:cubicBezTo>
                      <a:pt x="515" y="19"/>
                      <a:pt x="502" y="10"/>
                      <a:pt x="487" y="5"/>
                    </a:cubicBezTo>
                    <a:cubicBezTo>
                      <a:pt x="478" y="2"/>
                      <a:pt x="468" y="0"/>
                      <a:pt x="457" y="0"/>
                    </a:cubicBezTo>
                    <a:cubicBezTo>
                      <a:pt x="447" y="0"/>
                      <a:pt x="437" y="2"/>
                      <a:pt x="428" y="5"/>
                    </a:cubicBezTo>
                    <a:cubicBezTo>
                      <a:pt x="413" y="10"/>
                      <a:pt x="400" y="19"/>
                      <a:pt x="390" y="30"/>
                    </a:cubicBezTo>
                    <a:cubicBezTo>
                      <a:pt x="388" y="32"/>
                      <a:pt x="386" y="35"/>
                      <a:pt x="385" y="39"/>
                    </a:cubicBezTo>
                    <a:lnTo>
                      <a:pt x="369" y="98"/>
                    </a:lnTo>
                    <a:lnTo>
                      <a:pt x="353" y="39"/>
                    </a:lnTo>
                    <a:cubicBezTo>
                      <a:pt x="352" y="36"/>
                      <a:pt x="351" y="33"/>
                      <a:pt x="349" y="30"/>
                    </a:cubicBezTo>
                    <a:cubicBezTo>
                      <a:pt x="338" y="19"/>
                      <a:pt x="325" y="11"/>
                      <a:pt x="310" y="6"/>
                    </a:cubicBezTo>
                    <a:cubicBezTo>
                      <a:pt x="301" y="2"/>
                      <a:pt x="291" y="0"/>
                      <a:pt x="281" y="0"/>
                    </a:cubicBezTo>
                    <a:cubicBezTo>
                      <a:pt x="271" y="0"/>
                      <a:pt x="261" y="2"/>
                      <a:pt x="252" y="5"/>
                    </a:cubicBezTo>
                    <a:cubicBezTo>
                      <a:pt x="237" y="10"/>
                      <a:pt x="224" y="19"/>
                      <a:pt x="214" y="30"/>
                    </a:cubicBezTo>
                    <a:cubicBezTo>
                      <a:pt x="212" y="32"/>
                      <a:pt x="210" y="35"/>
                      <a:pt x="209" y="39"/>
                    </a:cubicBezTo>
                    <a:lnTo>
                      <a:pt x="193" y="96"/>
                    </a:lnTo>
                    <a:lnTo>
                      <a:pt x="177" y="39"/>
                    </a:lnTo>
                    <a:cubicBezTo>
                      <a:pt x="177" y="35"/>
                      <a:pt x="175" y="32"/>
                      <a:pt x="173" y="30"/>
                    </a:cubicBezTo>
                    <a:cubicBezTo>
                      <a:pt x="162" y="19"/>
                      <a:pt x="149" y="10"/>
                      <a:pt x="135" y="5"/>
                    </a:cubicBezTo>
                    <a:cubicBezTo>
                      <a:pt x="125" y="2"/>
                      <a:pt x="115" y="0"/>
                      <a:pt x="105" y="0"/>
                    </a:cubicBezTo>
                    <a:cubicBezTo>
                      <a:pt x="95" y="0"/>
                      <a:pt x="85" y="2"/>
                      <a:pt x="76" y="5"/>
                    </a:cubicBezTo>
                    <a:cubicBezTo>
                      <a:pt x="61" y="10"/>
                      <a:pt x="48" y="19"/>
                      <a:pt x="38" y="30"/>
                    </a:cubicBezTo>
                    <a:cubicBezTo>
                      <a:pt x="36" y="32"/>
                      <a:pt x="34" y="35"/>
                      <a:pt x="33" y="39"/>
                    </a:cubicBezTo>
                    <a:lnTo>
                      <a:pt x="2" y="156"/>
                    </a:lnTo>
                    <a:cubicBezTo>
                      <a:pt x="0" y="164"/>
                      <a:pt x="5" y="173"/>
                      <a:pt x="13" y="175"/>
                    </a:cubicBezTo>
                    <a:cubicBezTo>
                      <a:pt x="15" y="175"/>
                      <a:pt x="16" y="175"/>
                      <a:pt x="18" y="175"/>
                    </a:cubicBezTo>
                    <a:cubicBezTo>
                      <a:pt x="25" y="175"/>
                      <a:pt x="32" y="171"/>
                      <a:pt x="34" y="163"/>
                    </a:cubicBezTo>
                    <a:lnTo>
                      <a:pt x="57" y="71"/>
                    </a:lnTo>
                    <a:lnTo>
                      <a:pt x="57" y="122"/>
                    </a:lnTo>
                    <a:lnTo>
                      <a:pt x="30" y="224"/>
                    </a:lnTo>
                    <a:lnTo>
                      <a:pt x="57" y="224"/>
                    </a:lnTo>
                    <a:lnTo>
                      <a:pt x="57" y="352"/>
                    </a:lnTo>
                    <a:lnTo>
                      <a:pt x="89" y="352"/>
                    </a:lnTo>
                    <a:lnTo>
                      <a:pt x="89" y="224"/>
                    </a:lnTo>
                    <a:lnTo>
                      <a:pt x="121" y="224"/>
                    </a:lnTo>
                    <a:lnTo>
                      <a:pt x="121" y="352"/>
                    </a:lnTo>
                    <a:lnTo>
                      <a:pt x="153" y="352"/>
                    </a:lnTo>
                    <a:lnTo>
                      <a:pt x="153" y="224"/>
                    </a:lnTo>
                    <a:lnTo>
                      <a:pt x="181" y="224"/>
                    </a:lnTo>
                    <a:lnTo>
                      <a:pt x="153" y="122"/>
                    </a:lnTo>
                    <a:lnTo>
                      <a:pt x="153" y="70"/>
                    </a:lnTo>
                    <a:lnTo>
                      <a:pt x="178" y="163"/>
                    </a:lnTo>
                    <a:cubicBezTo>
                      <a:pt x="180" y="172"/>
                      <a:pt x="189" y="177"/>
                      <a:pt x="197" y="175"/>
                    </a:cubicBezTo>
                    <a:cubicBezTo>
                      <a:pt x="203" y="173"/>
                      <a:pt x="208" y="169"/>
                      <a:pt x="209" y="163"/>
                    </a:cubicBezTo>
                    <a:lnTo>
                      <a:pt x="233" y="70"/>
                    </a:lnTo>
                    <a:lnTo>
                      <a:pt x="233" y="352"/>
                    </a:lnTo>
                    <a:lnTo>
                      <a:pt x="265" y="352"/>
                    </a:lnTo>
                    <a:lnTo>
                      <a:pt x="265" y="176"/>
                    </a:lnTo>
                    <a:lnTo>
                      <a:pt x="297" y="176"/>
                    </a:lnTo>
                    <a:lnTo>
                      <a:pt x="297" y="352"/>
                    </a:lnTo>
                    <a:lnTo>
                      <a:pt x="329" y="352"/>
                    </a:lnTo>
                    <a:lnTo>
                      <a:pt x="329" y="71"/>
                    </a:lnTo>
                    <a:lnTo>
                      <a:pt x="354" y="163"/>
                    </a:lnTo>
                    <a:cubicBezTo>
                      <a:pt x="354" y="172"/>
                      <a:pt x="361" y="179"/>
                      <a:pt x="370" y="179"/>
                    </a:cubicBezTo>
                    <a:cubicBezTo>
                      <a:pt x="379" y="179"/>
                      <a:pt x="386" y="172"/>
                      <a:pt x="386" y="163"/>
                    </a:cubicBezTo>
                    <a:lnTo>
                      <a:pt x="409" y="71"/>
                    </a:lnTo>
                    <a:lnTo>
                      <a:pt x="409" y="122"/>
                    </a:lnTo>
                    <a:lnTo>
                      <a:pt x="382" y="224"/>
                    </a:lnTo>
                    <a:lnTo>
                      <a:pt x="409" y="224"/>
                    </a:lnTo>
                    <a:lnTo>
                      <a:pt x="409" y="352"/>
                    </a:lnTo>
                    <a:lnTo>
                      <a:pt x="441" y="352"/>
                    </a:lnTo>
                    <a:lnTo>
                      <a:pt x="441" y="224"/>
                    </a:lnTo>
                    <a:lnTo>
                      <a:pt x="473" y="224"/>
                    </a:lnTo>
                    <a:lnTo>
                      <a:pt x="473" y="352"/>
                    </a:lnTo>
                    <a:lnTo>
                      <a:pt x="505" y="352"/>
                    </a:lnTo>
                    <a:lnTo>
                      <a:pt x="505" y="224"/>
                    </a:lnTo>
                    <a:lnTo>
                      <a:pt x="533" y="224"/>
                    </a:lnTo>
                    <a:lnTo>
                      <a:pt x="505" y="122"/>
                    </a:lnTo>
                    <a:lnTo>
                      <a:pt x="505" y="70"/>
                    </a:lnTo>
                    <a:lnTo>
                      <a:pt x="530" y="163"/>
                    </a:lnTo>
                    <a:cubicBezTo>
                      <a:pt x="532" y="170"/>
                      <a:pt x="539" y="175"/>
                      <a:pt x="546" y="175"/>
                    </a:cubicBezTo>
                    <a:lnTo>
                      <a:pt x="550" y="175"/>
                    </a:lnTo>
                    <a:cubicBezTo>
                      <a:pt x="559" y="173"/>
                      <a:pt x="563" y="164"/>
                      <a:pt x="561" y="155"/>
                    </a:cubicBezTo>
                    <a:cubicBezTo>
                      <a:pt x="561" y="155"/>
                      <a:pt x="561" y="155"/>
                      <a:pt x="561" y="155"/>
                    </a:cubicBezTo>
                    <a:close/>
                  </a:path>
                </a:pathLst>
              </a:cu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2" name="Group 27">
              <a:extLst>
                <a:ext uri="{FF2B5EF4-FFF2-40B4-BE49-F238E27FC236}">
                  <a16:creationId xmlns:a16="http://schemas.microsoft.com/office/drawing/2014/main" id="{8D674775-240A-4C1D-BC22-D4CBC9AFC86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64" y="2378"/>
              <a:ext cx="101" cy="220"/>
              <a:chOff x="1164" y="2378"/>
              <a:chExt cx="101" cy="220"/>
            </a:xfrm>
          </p:grpSpPr>
          <p:sp>
            <p:nvSpPr>
              <p:cNvPr id="44" name="Oval 25">
                <a:extLst>
                  <a:ext uri="{FF2B5EF4-FFF2-40B4-BE49-F238E27FC236}">
                    <a16:creationId xmlns:a16="http://schemas.microsoft.com/office/drawing/2014/main" id="{2C4E5A26-544A-4293-B920-9883320380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97" y="2378"/>
                <a:ext cx="36" cy="39"/>
              </a:xfrm>
              <a:prstGeom prst="ellipse">
                <a:avLst/>
              </a:pr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Freeform 26">
                <a:extLst>
                  <a:ext uri="{FF2B5EF4-FFF2-40B4-BE49-F238E27FC236}">
                    <a16:creationId xmlns:a16="http://schemas.microsoft.com/office/drawing/2014/main" id="{6FD58F61-C415-45CA-8D31-3E875B8184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4" y="2422"/>
                <a:ext cx="101" cy="176"/>
              </a:xfrm>
              <a:custGeom>
                <a:avLst/>
                <a:gdLst>
                  <a:gd name="T0" fmla="*/ 711 w 720"/>
                  <a:gd name="T1" fmla="*/ 493 h 1152"/>
                  <a:gd name="T2" fmla="*/ 596 w 720"/>
                  <a:gd name="T3" fmla="*/ 96 h 1152"/>
                  <a:gd name="T4" fmla="*/ 570 w 720"/>
                  <a:gd name="T5" fmla="*/ 61 h 1152"/>
                  <a:gd name="T6" fmla="*/ 436 w 720"/>
                  <a:gd name="T7" fmla="*/ 7 h 1152"/>
                  <a:gd name="T8" fmla="*/ 362 w 720"/>
                  <a:gd name="T9" fmla="*/ 0 h 1152"/>
                  <a:gd name="T10" fmla="*/ 288 w 720"/>
                  <a:gd name="T11" fmla="*/ 7 h 1152"/>
                  <a:gd name="T12" fmla="*/ 154 w 720"/>
                  <a:gd name="T13" fmla="*/ 61 h 1152"/>
                  <a:gd name="T14" fmla="*/ 128 w 720"/>
                  <a:gd name="T15" fmla="*/ 96 h 1152"/>
                  <a:gd name="T16" fmla="*/ 10 w 720"/>
                  <a:gd name="T17" fmla="*/ 493 h 1152"/>
                  <a:gd name="T18" fmla="*/ 55 w 720"/>
                  <a:gd name="T19" fmla="*/ 573 h 1152"/>
                  <a:gd name="T20" fmla="*/ 74 w 720"/>
                  <a:gd name="T21" fmla="*/ 576 h 1152"/>
                  <a:gd name="T22" fmla="*/ 135 w 720"/>
                  <a:gd name="T23" fmla="*/ 532 h 1152"/>
                  <a:gd name="T24" fmla="*/ 234 w 720"/>
                  <a:gd name="T25" fmla="*/ 196 h 1152"/>
                  <a:gd name="T26" fmla="*/ 234 w 720"/>
                  <a:gd name="T27" fmla="*/ 308 h 1152"/>
                  <a:gd name="T28" fmla="*/ 116 w 720"/>
                  <a:gd name="T29" fmla="*/ 704 h 1152"/>
                  <a:gd name="T30" fmla="*/ 202 w 720"/>
                  <a:gd name="T31" fmla="*/ 704 h 1152"/>
                  <a:gd name="T32" fmla="*/ 202 w 720"/>
                  <a:gd name="T33" fmla="*/ 1152 h 1152"/>
                  <a:gd name="T34" fmla="*/ 330 w 720"/>
                  <a:gd name="T35" fmla="*/ 1152 h 1152"/>
                  <a:gd name="T36" fmla="*/ 330 w 720"/>
                  <a:gd name="T37" fmla="*/ 704 h 1152"/>
                  <a:gd name="T38" fmla="*/ 394 w 720"/>
                  <a:gd name="T39" fmla="*/ 704 h 1152"/>
                  <a:gd name="T40" fmla="*/ 394 w 720"/>
                  <a:gd name="T41" fmla="*/ 1152 h 1152"/>
                  <a:gd name="T42" fmla="*/ 522 w 720"/>
                  <a:gd name="T43" fmla="*/ 1152 h 1152"/>
                  <a:gd name="T44" fmla="*/ 522 w 720"/>
                  <a:gd name="T45" fmla="*/ 704 h 1152"/>
                  <a:gd name="T46" fmla="*/ 608 w 720"/>
                  <a:gd name="T47" fmla="*/ 704 h 1152"/>
                  <a:gd name="T48" fmla="*/ 490 w 720"/>
                  <a:gd name="T49" fmla="*/ 308 h 1152"/>
                  <a:gd name="T50" fmla="*/ 490 w 720"/>
                  <a:gd name="T51" fmla="*/ 196 h 1152"/>
                  <a:gd name="T52" fmla="*/ 589 w 720"/>
                  <a:gd name="T53" fmla="*/ 532 h 1152"/>
                  <a:gd name="T54" fmla="*/ 650 w 720"/>
                  <a:gd name="T55" fmla="*/ 576 h 1152"/>
                  <a:gd name="T56" fmla="*/ 669 w 720"/>
                  <a:gd name="T57" fmla="*/ 573 h 1152"/>
                  <a:gd name="T58" fmla="*/ 711 w 720"/>
                  <a:gd name="T59" fmla="*/ 493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20" h="1152">
                    <a:moveTo>
                      <a:pt x="711" y="493"/>
                    </a:moveTo>
                    <a:lnTo>
                      <a:pt x="596" y="96"/>
                    </a:lnTo>
                    <a:cubicBezTo>
                      <a:pt x="592" y="80"/>
                      <a:pt x="583" y="68"/>
                      <a:pt x="570" y="61"/>
                    </a:cubicBezTo>
                    <a:cubicBezTo>
                      <a:pt x="532" y="36"/>
                      <a:pt x="487" y="20"/>
                      <a:pt x="436" y="7"/>
                    </a:cubicBezTo>
                    <a:cubicBezTo>
                      <a:pt x="410" y="4"/>
                      <a:pt x="388" y="0"/>
                      <a:pt x="362" y="0"/>
                    </a:cubicBezTo>
                    <a:cubicBezTo>
                      <a:pt x="336" y="0"/>
                      <a:pt x="314" y="4"/>
                      <a:pt x="288" y="7"/>
                    </a:cubicBezTo>
                    <a:cubicBezTo>
                      <a:pt x="237" y="16"/>
                      <a:pt x="192" y="36"/>
                      <a:pt x="154" y="61"/>
                    </a:cubicBezTo>
                    <a:cubicBezTo>
                      <a:pt x="141" y="71"/>
                      <a:pt x="132" y="80"/>
                      <a:pt x="128" y="96"/>
                    </a:cubicBezTo>
                    <a:lnTo>
                      <a:pt x="10" y="493"/>
                    </a:lnTo>
                    <a:cubicBezTo>
                      <a:pt x="0" y="528"/>
                      <a:pt x="20" y="564"/>
                      <a:pt x="55" y="573"/>
                    </a:cubicBezTo>
                    <a:cubicBezTo>
                      <a:pt x="61" y="576"/>
                      <a:pt x="68" y="576"/>
                      <a:pt x="74" y="576"/>
                    </a:cubicBezTo>
                    <a:cubicBezTo>
                      <a:pt x="103" y="576"/>
                      <a:pt x="128" y="557"/>
                      <a:pt x="135" y="532"/>
                    </a:cubicBezTo>
                    <a:lnTo>
                      <a:pt x="234" y="196"/>
                    </a:lnTo>
                    <a:lnTo>
                      <a:pt x="234" y="308"/>
                    </a:lnTo>
                    <a:lnTo>
                      <a:pt x="116" y="704"/>
                    </a:lnTo>
                    <a:lnTo>
                      <a:pt x="202" y="704"/>
                    </a:lnTo>
                    <a:lnTo>
                      <a:pt x="202" y="1152"/>
                    </a:lnTo>
                    <a:lnTo>
                      <a:pt x="330" y="1152"/>
                    </a:lnTo>
                    <a:lnTo>
                      <a:pt x="330" y="704"/>
                    </a:lnTo>
                    <a:lnTo>
                      <a:pt x="394" y="704"/>
                    </a:lnTo>
                    <a:lnTo>
                      <a:pt x="394" y="1152"/>
                    </a:lnTo>
                    <a:lnTo>
                      <a:pt x="522" y="1152"/>
                    </a:lnTo>
                    <a:lnTo>
                      <a:pt x="522" y="704"/>
                    </a:lnTo>
                    <a:lnTo>
                      <a:pt x="608" y="704"/>
                    </a:lnTo>
                    <a:lnTo>
                      <a:pt x="490" y="308"/>
                    </a:lnTo>
                    <a:lnTo>
                      <a:pt x="490" y="196"/>
                    </a:lnTo>
                    <a:lnTo>
                      <a:pt x="589" y="532"/>
                    </a:lnTo>
                    <a:cubicBezTo>
                      <a:pt x="599" y="560"/>
                      <a:pt x="624" y="576"/>
                      <a:pt x="650" y="576"/>
                    </a:cubicBezTo>
                    <a:cubicBezTo>
                      <a:pt x="656" y="576"/>
                      <a:pt x="663" y="576"/>
                      <a:pt x="669" y="573"/>
                    </a:cubicBezTo>
                    <a:cubicBezTo>
                      <a:pt x="701" y="564"/>
                      <a:pt x="720" y="528"/>
                      <a:pt x="711" y="493"/>
                    </a:cubicBezTo>
                    <a:close/>
                  </a:path>
                </a:pathLst>
              </a:cu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3" name="Group 33">
              <a:extLst>
                <a:ext uri="{FF2B5EF4-FFF2-40B4-BE49-F238E27FC236}">
                  <a16:creationId xmlns:a16="http://schemas.microsoft.com/office/drawing/2014/main" id="{9CE5D403-A490-4310-9DB6-DE5844F6B0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3" y="2289"/>
              <a:ext cx="151" cy="307"/>
              <a:chOff x="783" y="2289"/>
              <a:chExt cx="151" cy="307"/>
            </a:xfrm>
          </p:grpSpPr>
          <p:sp>
            <p:nvSpPr>
              <p:cNvPr id="39" name="Freeform 28">
                <a:extLst>
                  <a:ext uri="{FF2B5EF4-FFF2-40B4-BE49-F238E27FC236}">
                    <a16:creationId xmlns:a16="http://schemas.microsoft.com/office/drawing/2014/main" id="{C323B8FF-3443-42FF-A11F-20CA0F240C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3" y="2350"/>
                <a:ext cx="121" cy="246"/>
              </a:xfrm>
              <a:custGeom>
                <a:avLst/>
                <a:gdLst>
                  <a:gd name="T0" fmla="*/ 463 w 608"/>
                  <a:gd name="T1" fmla="*/ 495 h 1152"/>
                  <a:gd name="T2" fmla="*/ 463 w 608"/>
                  <a:gd name="T3" fmla="*/ 495 h 1152"/>
                  <a:gd name="T4" fmla="*/ 441 w 608"/>
                  <a:gd name="T5" fmla="*/ 496 h 1152"/>
                  <a:gd name="T6" fmla="*/ 329 w 608"/>
                  <a:gd name="T7" fmla="*/ 387 h 1152"/>
                  <a:gd name="T8" fmla="*/ 329 w 608"/>
                  <a:gd name="T9" fmla="*/ 384 h 1152"/>
                  <a:gd name="T10" fmla="*/ 414 w 608"/>
                  <a:gd name="T11" fmla="*/ 275 h 1152"/>
                  <a:gd name="T12" fmla="*/ 509 w 608"/>
                  <a:gd name="T13" fmla="*/ 134 h 1152"/>
                  <a:gd name="T14" fmla="*/ 567 w 608"/>
                  <a:gd name="T15" fmla="*/ 60 h 1152"/>
                  <a:gd name="T16" fmla="*/ 436 w 608"/>
                  <a:gd name="T17" fmla="*/ 7 h 1152"/>
                  <a:gd name="T18" fmla="*/ 362 w 608"/>
                  <a:gd name="T19" fmla="*/ 0 h 1152"/>
                  <a:gd name="T20" fmla="*/ 288 w 608"/>
                  <a:gd name="T21" fmla="*/ 7 h 1152"/>
                  <a:gd name="T22" fmla="*/ 154 w 608"/>
                  <a:gd name="T23" fmla="*/ 61 h 1152"/>
                  <a:gd name="T24" fmla="*/ 128 w 608"/>
                  <a:gd name="T25" fmla="*/ 96 h 1152"/>
                  <a:gd name="T26" fmla="*/ 10 w 608"/>
                  <a:gd name="T27" fmla="*/ 493 h 1152"/>
                  <a:gd name="T28" fmla="*/ 53 w 608"/>
                  <a:gd name="T29" fmla="*/ 573 h 1152"/>
                  <a:gd name="T30" fmla="*/ 55 w 608"/>
                  <a:gd name="T31" fmla="*/ 573 h 1152"/>
                  <a:gd name="T32" fmla="*/ 74 w 608"/>
                  <a:gd name="T33" fmla="*/ 576 h 1152"/>
                  <a:gd name="T34" fmla="*/ 135 w 608"/>
                  <a:gd name="T35" fmla="*/ 532 h 1152"/>
                  <a:gd name="T36" fmla="*/ 234 w 608"/>
                  <a:gd name="T37" fmla="*/ 196 h 1152"/>
                  <a:gd name="T38" fmla="*/ 234 w 608"/>
                  <a:gd name="T39" fmla="*/ 308 h 1152"/>
                  <a:gd name="T40" fmla="*/ 115 w 608"/>
                  <a:gd name="T41" fmla="*/ 704 h 1152"/>
                  <a:gd name="T42" fmla="*/ 202 w 608"/>
                  <a:gd name="T43" fmla="*/ 704 h 1152"/>
                  <a:gd name="T44" fmla="*/ 202 w 608"/>
                  <a:gd name="T45" fmla="*/ 1152 h 1152"/>
                  <a:gd name="T46" fmla="*/ 330 w 608"/>
                  <a:gd name="T47" fmla="*/ 1152 h 1152"/>
                  <a:gd name="T48" fmla="*/ 330 w 608"/>
                  <a:gd name="T49" fmla="*/ 704 h 1152"/>
                  <a:gd name="T50" fmla="*/ 394 w 608"/>
                  <a:gd name="T51" fmla="*/ 704 h 1152"/>
                  <a:gd name="T52" fmla="*/ 394 w 608"/>
                  <a:gd name="T53" fmla="*/ 1152 h 1152"/>
                  <a:gd name="T54" fmla="*/ 522 w 608"/>
                  <a:gd name="T55" fmla="*/ 1152 h 1152"/>
                  <a:gd name="T56" fmla="*/ 522 w 608"/>
                  <a:gd name="T57" fmla="*/ 704 h 1152"/>
                  <a:gd name="T58" fmla="*/ 608 w 608"/>
                  <a:gd name="T59" fmla="*/ 704 h 1152"/>
                  <a:gd name="T60" fmla="*/ 537 w 608"/>
                  <a:gd name="T61" fmla="*/ 464 h 1152"/>
                  <a:gd name="T62" fmla="*/ 463 w 608"/>
                  <a:gd name="T63" fmla="*/ 495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08" h="1152">
                    <a:moveTo>
                      <a:pt x="463" y="495"/>
                    </a:moveTo>
                    <a:lnTo>
                      <a:pt x="463" y="495"/>
                    </a:lnTo>
                    <a:cubicBezTo>
                      <a:pt x="456" y="496"/>
                      <a:pt x="448" y="496"/>
                      <a:pt x="441" y="496"/>
                    </a:cubicBezTo>
                    <a:cubicBezTo>
                      <a:pt x="380" y="497"/>
                      <a:pt x="330" y="448"/>
                      <a:pt x="329" y="387"/>
                    </a:cubicBezTo>
                    <a:cubicBezTo>
                      <a:pt x="329" y="386"/>
                      <a:pt x="329" y="385"/>
                      <a:pt x="329" y="384"/>
                    </a:cubicBezTo>
                    <a:cubicBezTo>
                      <a:pt x="329" y="333"/>
                      <a:pt x="364" y="288"/>
                      <a:pt x="414" y="275"/>
                    </a:cubicBezTo>
                    <a:cubicBezTo>
                      <a:pt x="425" y="272"/>
                      <a:pt x="483" y="245"/>
                      <a:pt x="509" y="134"/>
                    </a:cubicBezTo>
                    <a:cubicBezTo>
                      <a:pt x="516" y="102"/>
                      <a:pt x="538" y="75"/>
                      <a:pt x="567" y="60"/>
                    </a:cubicBezTo>
                    <a:cubicBezTo>
                      <a:pt x="526" y="35"/>
                      <a:pt x="482" y="17"/>
                      <a:pt x="436" y="7"/>
                    </a:cubicBezTo>
                    <a:cubicBezTo>
                      <a:pt x="411" y="3"/>
                      <a:pt x="387" y="1"/>
                      <a:pt x="362" y="0"/>
                    </a:cubicBezTo>
                    <a:cubicBezTo>
                      <a:pt x="337" y="1"/>
                      <a:pt x="313" y="3"/>
                      <a:pt x="288" y="7"/>
                    </a:cubicBezTo>
                    <a:cubicBezTo>
                      <a:pt x="240" y="16"/>
                      <a:pt x="194" y="34"/>
                      <a:pt x="154" y="61"/>
                    </a:cubicBezTo>
                    <a:cubicBezTo>
                      <a:pt x="141" y="69"/>
                      <a:pt x="132" y="82"/>
                      <a:pt x="128" y="96"/>
                    </a:cubicBezTo>
                    <a:lnTo>
                      <a:pt x="10" y="493"/>
                    </a:lnTo>
                    <a:cubicBezTo>
                      <a:pt x="0" y="527"/>
                      <a:pt x="19" y="563"/>
                      <a:pt x="53" y="573"/>
                    </a:cubicBezTo>
                    <a:cubicBezTo>
                      <a:pt x="54" y="573"/>
                      <a:pt x="54" y="573"/>
                      <a:pt x="55" y="573"/>
                    </a:cubicBezTo>
                    <a:cubicBezTo>
                      <a:pt x="61" y="576"/>
                      <a:pt x="67" y="577"/>
                      <a:pt x="74" y="576"/>
                    </a:cubicBezTo>
                    <a:cubicBezTo>
                      <a:pt x="102" y="577"/>
                      <a:pt x="127" y="559"/>
                      <a:pt x="135" y="532"/>
                    </a:cubicBezTo>
                    <a:lnTo>
                      <a:pt x="234" y="196"/>
                    </a:lnTo>
                    <a:lnTo>
                      <a:pt x="234" y="308"/>
                    </a:lnTo>
                    <a:lnTo>
                      <a:pt x="115" y="704"/>
                    </a:lnTo>
                    <a:lnTo>
                      <a:pt x="202" y="704"/>
                    </a:lnTo>
                    <a:lnTo>
                      <a:pt x="202" y="1152"/>
                    </a:lnTo>
                    <a:lnTo>
                      <a:pt x="330" y="1152"/>
                    </a:lnTo>
                    <a:lnTo>
                      <a:pt x="330" y="704"/>
                    </a:lnTo>
                    <a:lnTo>
                      <a:pt x="394" y="704"/>
                    </a:lnTo>
                    <a:lnTo>
                      <a:pt x="394" y="1152"/>
                    </a:lnTo>
                    <a:lnTo>
                      <a:pt x="522" y="1152"/>
                    </a:lnTo>
                    <a:lnTo>
                      <a:pt x="522" y="704"/>
                    </a:lnTo>
                    <a:lnTo>
                      <a:pt x="608" y="704"/>
                    </a:lnTo>
                    <a:lnTo>
                      <a:pt x="537" y="464"/>
                    </a:lnTo>
                    <a:cubicBezTo>
                      <a:pt x="514" y="479"/>
                      <a:pt x="489" y="489"/>
                      <a:pt x="463" y="495"/>
                    </a:cubicBezTo>
                    <a:close/>
                  </a:path>
                </a:pathLst>
              </a:cu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459BFF15-EEF9-4453-BD09-BDBB40AAB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9" y="2289"/>
                <a:ext cx="51" cy="54"/>
              </a:xfrm>
              <a:prstGeom prst="ellipse">
                <a:avLst/>
              </a:pr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1" name="Freeform 30">
                <a:extLst>
                  <a:ext uri="{FF2B5EF4-FFF2-40B4-BE49-F238E27FC236}">
                    <a16:creationId xmlns:a16="http://schemas.microsoft.com/office/drawing/2014/main" id="{27851354-338A-4A9F-8109-0341425F8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4" y="2365"/>
                <a:ext cx="69" cy="84"/>
              </a:xfrm>
              <a:custGeom>
                <a:avLst/>
                <a:gdLst>
                  <a:gd name="T0" fmla="*/ 192 w 346"/>
                  <a:gd name="T1" fmla="*/ 238 h 393"/>
                  <a:gd name="T2" fmla="*/ 262 w 346"/>
                  <a:gd name="T3" fmla="*/ 208 h 393"/>
                  <a:gd name="T4" fmla="*/ 298 w 346"/>
                  <a:gd name="T5" fmla="*/ 216 h 393"/>
                  <a:gd name="T6" fmla="*/ 336 w 346"/>
                  <a:gd name="T7" fmla="*/ 105 h 393"/>
                  <a:gd name="T8" fmla="*/ 275 w 346"/>
                  <a:gd name="T9" fmla="*/ 9 h 393"/>
                  <a:gd name="T10" fmla="*/ 179 w 346"/>
                  <a:gd name="T11" fmla="*/ 70 h 393"/>
                  <a:gd name="T12" fmla="*/ 62 w 346"/>
                  <a:gd name="T13" fmla="*/ 235 h 393"/>
                  <a:gd name="T14" fmla="*/ 62 w 346"/>
                  <a:gd name="T15" fmla="*/ 235 h 393"/>
                  <a:gd name="T16" fmla="*/ 0 w 346"/>
                  <a:gd name="T17" fmla="*/ 313 h 393"/>
                  <a:gd name="T18" fmla="*/ 80 w 346"/>
                  <a:gd name="T19" fmla="*/ 393 h 393"/>
                  <a:gd name="T20" fmla="*/ 98 w 346"/>
                  <a:gd name="T21" fmla="*/ 392 h 393"/>
                  <a:gd name="T22" fmla="*/ 174 w 346"/>
                  <a:gd name="T23" fmla="*/ 357 h 393"/>
                  <a:gd name="T24" fmla="*/ 192 w 346"/>
                  <a:gd name="T25" fmla="*/ 238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6" h="393">
                    <a:moveTo>
                      <a:pt x="192" y="238"/>
                    </a:moveTo>
                    <a:cubicBezTo>
                      <a:pt x="211" y="219"/>
                      <a:pt x="236" y="208"/>
                      <a:pt x="262" y="208"/>
                    </a:cubicBezTo>
                    <a:cubicBezTo>
                      <a:pt x="275" y="208"/>
                      <a:pt x="287" y="211"/>
                      <a:pt x="298" y="216"/>
                    </a:cubicBezTo>
                    <a:cubicBezTo>
                      <a:pt x="315" y="181"/>
                      <a:pt x="328" y="144"/>
                      <a:pt x="336" y="105"/>
                    </a:cubicBezTo>
                    <a:cubicBezTo>
                      <a:pt x="346" y="62"/>
                      <a:pt x="319" y="19"/>
                      <a:pt x="275" y="9"/>
                    </a:cubicBezTo>
                    <a:cubicBezTo>
                      <a:pt x="232" y="0"/>
                      <a:pt x="189" y="27"/>
                      <a:pt x="179" y="70"/>
                    </a:cubicBezTo>
                    <a:cubicBezTo>
                      <a:pt x="147" y="208"/>
                      <a:pt x="67" y="233"/>
                      <a:pt x="62" y="235"/>
                    </a:cubicBezTo>
                    <a:lnTo>
                      <a:pt x="62" y="235"/>
                    </a:lnTo>
                    <a:cubicBezTo>
                      <a:pt x="26" y="243"/>
                      <a:pt x="0" y="276"/>
                      <a:pt x="0" y="313"/>
                    </a:cubicBezTo>
                    <a:cubicBezTo>
                      <a:pt x="0" y="358"/>
                      <a:pt x="36" y="393"/>
                      <a:pt x="80" y="393"/>
                    </a:cubicBezTo>
                    <a:cubicBezTo>
                      <a:pt x="86" y="393"/>
                      <a:pt x="92" y="393"/>
                      <a:pt x="98" y="392"/>
                    </a:cubicBezTo>
                    <a:cubicBezTo>
                      <a:pt x="125" y="385"/>
                      <a:pt x="151" y="373"/>
                      <a:pt x="174" y="357"/>
                    </a:cubicBezTo>
                    <a:cubicBezTo>
                      <a:pt x="151" y="318"/>
                      <a:pt x="159" y="268"/>
                      <a:pt x="192" y="238"/>
                    </a:cubicBezTo>
                    <a:close/>
                  </a:path>
                </a:pathLst>
              </a:cu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2" name="Freeform 31">
                <a:extLst>
                  <a:ext uri="{FF2B5EF4-FFF2-40B4-BE49-F238E27FC236}">
                    <a16:creationId xmlns:a16="http://schemas.microsoft.com/office/drawing/2014/main" id="{089C6053-3808-46CA-A01E-67AEA5CFD3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1" y="2415"/>
                <a:ext cx="27" cy="29"/>
              </a:xfrm>
              <a:custGeom>
                <a:avLst/>
                <a:gdLst>
                  <a:gd name="T0" fmla="*/ 115 w 139"/>
                  <a:gd name="T1" fmla="*/ 24 h 135"/>
                  <a:gd name="T2" fmla="*/ 109 w 139"/>
                  <a:gd name="T3" fmla="*/ 114 h 135"/>
                  <a:gd name="T4" fmla="*/ 25 w 139"/>
                  <a:gd name="T5" fmla="*/ 113 h 135"/>
                  <a:gd name="T6" fmla="*/ 27 w 139"/>
                  <a:gd name="T7" fmla="*/ 23 h 135"/>
                  <a:gd name="T8" fmla="*/ 115 w 139"/>
                  <a:gd name="T9" fmla="*/ 23 h 135"/>
                  <a:gd name="T10" fmla="*/ 115 w 139"/>
                  <a:gd name="T11" fmla="*/ 2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135">
                    <a:moveTo>
                      <a:pt x="115" y="24"/>
                    </a:moveTo>
                    <a:cubicBezTo>
                      <a:pt x="139" y="50"/>
                      <a:pt x="136" y="91"/>
                      <a:pt x="109" y="114"/>
                    </a:cubicBezTo>
                    <a:cubicBezTo>
                      <a:pt x="85" y="135"/>
                      <a:pt x="49" y="135"/>
                      <a:pt x="25" y="113"/>
                    </a:cubicBezTo>
                    <a:cubicBezTo>
                      <a:pt x="0" y="88"/>
                      <a:pt x="2" y="47"/>
                      <a:pt x="27" y="23"/>
                    </a:cubicBezTo>
                    <a:cubicBezTo>
                      <a:pt x="52" y="0"/>
                      <a:pt x="91" y="0"/>
                      <a:pt x="115" y="23"/>
                    </a:cubicBezTo>
                    <a:lnTo>
                      <a:pt x="115" y="24"/>
                    </a:lnTo>
                    <a:close/>
                  </a:path>
                </a:pathLst>
              </a:cu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CCE184D8-3F5C-491D-97B2-774D93187B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6" y="2323"/>
                <a:ext cx="38" cy="41"/>
              </a:xfrm>
              <a:prstGeom prst="ellipse">
                <a:avLst/>
              </a:pr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4" name="Group 36">
              <a:extLst>
                <a:ext uri="{FF2B5EF4-FFF2-40B4-BE49-F238E27FC236}">
                  <a16:creationId xmlns:a16="http://schemas.microsoft.com/office/drawing/2014/main" id="{9E4821C0-49B2-46CF-BDDA-9690D4AD96D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64" y="2319"/>
              <a:ext cx="135" cy="317"/>
              <a:chOff x="664" y="2319"/>
              <a:chExt cx="135" cy="317"/>
            </a:xfrm>
          </p:grpSpPr>
          <p:sp>
            <p:nvSpPr>
              <p:cNvPr id="37" name="Freeform 34">
                <a:extLst>
                  <a:ext uri="{FF2B5EF4-FFF2-40B4-BE49-F238E27FC236}">
                    <a16:creationId xmlns:a16="http://schemas.microsoft.com/office/drawing/2014/main" id="{AAF83DE5-6A14-4302-9894-0065EEBBDA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4" y="2319"/>
                <a:ext cx="135" cy="317"/>
              </a:xfrm>
              <a:custGeom>
                <a:avLst/>
                <a:gdLst>
                  <a:gd name="T0" fmla="*/ 671 w 671"/>
                  <a:gd name="T1" fmla="*/ 128 h 1472"/>
                  <a:gd name="T2" fmla="*/ 559 w 671"/>
                  <a:gd name="T3" fmla="*/ 0 h 1472"/>
                  <a:gd name="T4" fmla="*/ 447 w 671"/>
                  <a:gd name="T5" fmla="*/ 128 h 1472"/>
                  <a:gd name="T6" fmla="*/ 543 w 671"/>
                  <a:gd name="T7" fmla="*/ 285 h 1472"/>
                  <a:gd name="T8" fmla="*/ 543 w 671"/>
                  <a:gd name="T9" fmla="*/ 288 h 1472"/>
                  <a:gd name="T10" fmla="*/ 559 w 671"/>
                  <a:gd name="T11" fmla="*/ 405 h 1472"/>
                  <a:gd name="T12" fmla="*/ 575 w 671"/>
                  <a:gd name="T13" fmla="*/ 512 h 1472"/>
                  <a:gd name="T14" fmla="*/ 559 w 671"/>
                  <a:gd name="T15" fmla="*/ 620 h 1472"/>
                  <a:gd name="T16" fmla="*/ 550 w 671"/>
                  <a:gd name="T17" fmla="*/ 657 h 1472"/>
                  <a:gd name="T18" fmla="*/ 524 w 671"/>
                  <a:gd name="T19" fmla="*/ 671 h 1472"/>
                  <a:gd name="T20" fmla="*/ 354 w 671"/>
                  <a:gd name="T21" fmla="*/ 848 h 1472"/>
                  <a:gd name="T22" fmla="*/ 244 w 671"/>
                  <a:gd name="T23" fmla="*/ 848 h 1472"/>
                  <a:gd name="T24" fmla="*/ 90 w 671"/>
                  <a:gd name="T25" fmla="*/ 952 h 1472"/>
                  <a:gd name="T26" fmla="*/ 10 w 671"/>
                  <a:gd name="T27" fmla="*/ 1142 h 1472"/>
                  <a:gd name="T28" fmla="*/ 36 w 671"/>
                  <a:gd name="T29" fmla="*/ 1205 h 1472"/>
                  <a:gd name="T30" fmla="*/ 55 w 671"/>
                  <a:gd name="T31" fmla="*/ 1208 h 1472"/>
                  <a:gd name="T32" fmla="*/ 99 w 671"/>
                  <a:gd name="T33" fmla="*/ 1179 h 1472"/>
                  <a:gd name="T34" fmla="*/ 151 w 671"/>
                  <a:gd name="T35" fmla="*/ 1055 h 1472"/>
                  <a:gd name="T36" fmla="*/ 151 w 671"/>
                  <a:gd name="T37" fmla="*/ 1472 h 1472"/>
                  <a:gd name="T38" fmla="*/ 247 w 671"/>
                  <a:gd name="T39" fmla="*/ 1472 h 1472"/>
                  <a:gd name="T40" fmla="*/ 247 w 671"/>
                  <a:gd name="T41" fmla="*/ 1184 h 1472"/>
                  <a:gd name="T42" fmla="*/ 295 w 671"/>
                  <a:gd name="T43" fmla="*/ 1184 h 1472"/>
                  <a:gd name="T44" fmla="*/ 295 w 671"/>
                  <a:gd name="T45" fmla="*/ 1472 h 1472"/>
                  <a:gd name="T46" fmla="*/ 391 w 671"/>
                  <a:gd name="T47" fmla="*/ 1472 h 1472"/>
                  <a:gd name="T48" fmla="*/ 391 w 671"/>
                  <a:gd name="T49" fmla="*/ 948 h 1472"/>
                  <a:gd name="T50" fmla="*/ 594 w 671"/>
                  <a:gd name="T51" fmla="*/ 738 h 1472"/>
                  <a:gd name="T52" fmla="*/ 593 w 671"/>
                  <a:gd name="T53" fmla="*/ 670 h 1472"/>
                  <a:gd name="T54" fmla="*/ 582 w 671"/>
                  <a:gd name="T55" fmla="*/ 662 h 1472"/>
                  <a:gd name="T56" fmla="*/ 591 w 671"/>
                  <a:gd name="T57" fmla="*/ 629 h 1472"/>
                  <a:gd name="T58" fmla="*/ 607 w 671"/>
                  <a:gd name="T59" fmla="*/ 512 h 1472"/>
                  <a:gd name="T60" fmla="*/ 591 w 671"/>
                  <a:gd name="T61" fmla="*/ 396 h 1472"/>
                  <a:gd name="T62" fmla="*/ 575 w 671"/>
                  <a:gd name="T63" fmla="*/ 288 h 1472"/>
                  <a:gd name="T64" fmla="*/ 575 w 671"/>
                  <a:gd name="T65" fmla="*/ 285 h 1472"/>
                  <a:gd name="T66" fmla="*/ 671 w 671"/>
                  <a:gd name="T67" fmla="*/ 128 h 1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71" h="1472">
                    <a:moveTo>
                      <a:pt x="671" y="128"/>
                    </a:moveTo>
                    <a:cubicBezTo>
                      <a:pt x="671" y="58"/>
                      <a:pt x="621" y="0"/>
                      <a:pt x="559" y="0"/>
                    </a:cubicBezTo>
                    <a:cubicBezTo>
                      <a:pt x="498" y="0"/>
                      <a:pt x="447" y="58"/>
                      <a:pt x="447" y="128"/>
                    </a:cubicBezTo>
                    <a:cubicBezTo>
                      <a:pt x="447" y="192"/>
                      <a:pt x="499" y="270"/>
                      <a:pt x="543" y="285"/>
                    </a:cubicBezTo>
                    <a:cubicBezTo>
                      <a:pt x="543" y="286"/>
                      <a:pt x="543" y="287"/>
                      <a:pt x="543" y="288"/>
                    </a:cubicBezTo>
                    <a:cubicBezTo>
                      <a:pt x="542" y="328"/>
                      <a:pt x="548" y="367"/>
                      <a:pt x="559" y="405"/>
                    </a:cubicBezTo>
                    <a:cubicBezTo>
                      <a:pt x="571" y="440"/>
                      <a:pt x="576" y="476"/>
                      <a:pt x="575" y="512"/>
                    </a:cubicBezTo>
                    <a:cubicBezTo>
                      <a:pt x="576" y="549"/>
                      <a:pt x="571" y="585"/>
                      <a:pt x="559" y="620"/>
                    </a:cubicBezTo>
                    <a:cubicBezTo>
                      <a:pt x="556" y="632"/>
                      <a:pt x="553" y="644"/>
                      <a:pt x="550" y="657"/>
                    </a:cubicBezTo>
                    <a:cubicBezTo>
                      <a:pt x="540" y="659"/>
                      <a:pt x="531" y="664"/>
                      <a:pt x="524" y="671"/>
                    </a:cubicBezTo>
                    <a:lnTo>
                      <a:pt x="354" y="848"/>
                    </a:lnTo>
                    <a:lnTo>
                      <a:pt x="244" y="848"/>
                    </a:lnTo>
                    <a:cubicBezTo>
                      <a:pt x="169" y="854"/>
                      <a:pt x="106" y="914"/>
                      <a:pt x="90" y="952"/>
                    </a:cubicBezTo>
                    <a:cubicBezTo>
                      <a:pt x="87" y="963"/>
                      <a:pt x="40" y="1071"/>
                      <a:pt x="10" y="1142"/>
                    </a:cubicBezTo>
                    <a:cubicBezTo>
                      <a:pt x="0" y="1166"/>
                      <a:pt x="11" y="1194"/>
                      <a:pt x="36" y="1205"/>
                    </a:cubicBezTo>
                    <a:cubicBezTo>
                      <a:pt x="42" y="1207"/>
                      <a:pt x="48" y="1209"/>
                      <a:pt x="55" y="1208"/>
                    </a:cubicBezTo>
                    <a:cubicBezTo>
                      <a:pt x="74" y="1208"/>
                      <a:pt x="91" y="1197"/>
                      <a:pt x="99" y="1179"/>
                    </a:cubicBezTo>
                    <a:lnTo>
                      <a:pt x="151" y="1055"/>
                    </a:lnTo>
                    <a:lnTo>
                      <a:pt x="151" y="1472"/>
                    </a:lnTo>
                    <a:lnTo>
                      <a:pt x="247" y="1472"/>
                    </a:lnTo>
                    <a:lnTo>
                      <a:pt x="247" y="1184"/>
                    </a:lnTo>
                    <a:lnTo>
                      <a:pt x="295" y="1184"/>
                    </a:lnTo>
                    <a:lnTo>
                      <a:pt x="295" y="1472"/>
                    </a:lnTo>
                    <a:lnTo>
                      <a:pt x="391" y="1472"/>
                    </a:lnTo>
                    <a:lnTo>
                      <a:pt x="391" y="948"/>
                    </a:lnTo>
                    <a:lnTo>
                      <a:pt x="594" y="738"/>
                    </a:lnTo>
                    <a:cubicBezTo>
                      <a:pt x="612" y="719"/>
                      <a:pt x="612" y="688"/>
                      <a:pt x="593" y="670"/>
                    </a:cubicBezTo>
                    <a:cubicBezTo>
                      <a:pt x="590" y="667"/>
                      <a:pt x="586" y="664"/>
                      <a:pt x="582" y="662"/>
                    </a:cubicBezTo>
                    <a:cubicBezTo>
                      <a:pt x="585" y="650"/>
                      <a:pt x="588" y="640"/>
                      <a:pt x="591" y="629"/>
                    </a:cubicBezTo>
                    <a:cubicBezTo>
                      <a:pt x="602" y="591"/>
                      <a:pt x="608" y="552"/>
                      <a:pt x="607" y="512"/>
                    </a:cubicBezTo>
                    <a:cubicBezTo>
                      <a:pt x="608" y="473"/>
                      <a:pt x="602" y="434"/>
                      <a:pt x="591" y="396"/>
                    </a:cubicBezTo>
                    <a:cubicBezTo>
                      <a:pt x="580" y="361"/>
                      <a:pt x="574" y="325"/>
                      <a:pt x="575" y="288"/>
                    </a:cubicBezTo>
                    <a:cubicBezTo>
                      <a:pt x="575" y="287"/>
                      <a:pt x="575" y="286"/>
                      <a:pt x="575" y="285"/>
                    </a:cubicBezTo>
                    <a:cubicBezTo>
                      <a:pt x="620" y="270"/>
                      <a:pt x="671" y="192"/>
                      <a:pt x="671" y="128"/>
                    </a:cubicBezTo>
                    <a:close/>
                  </a:path>
                </a:pathLst>
              </a:cu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8" name="Oval 35">
                <a:extLst>
                  <a:ext uri="{FF2B5EF4-FFF2-40B4-BE49-F238E27FC236}">
                    <a16:creationId xmlns:a16="http://schemas.microsoft.com/office/drawing/2014/main" id="{92D83B93-C40F-493C-B0EB-711AE7D112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5" y="2443"/>
                <a:ext cx="48" cy="52"/>
              </a:xfrm>
              <a:prstGeom prst="ellipse">
                <a:avLst/>
              </a:pr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5" name="Group 39">
              <a:extLst>
                <a:ext uri="{FF2B5EF4-FFF2-40B4-BE49-F238E27FC236}">
                  <a16:creationId xmlns:a16="http://schemas.microsoft.com/office/drawing/2014/main" id="{50F51F0C-A715-4F4A-9B9F-FCC3B72579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59" y="2311"/>
              <a:ext cx="177" cy="290"/>
              <a:chOff x="1359" y="2311"/>
              <a:chExt cx="177" cy="290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CF431B2B-2D70-431C-BCBC-E227EF8E8A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59" y="2369"/>
                <a:ext cx="177" cy="232"/>
              </a:xfrm>
              <a:custGeom>
                <a:avLst/>
                <a:gdLst>
                  <a:gd name="T0" fmla="*/ 774 w 886"/>
                  <a:gd name="T1" fmla="*/ 384 h 1088"/>
                  <a:gd name="T2" fmla="*/ 757 w 886"/>
                  <a:gd name="T3" fmla="*/ 386 h 1088"/>
                  <a:gd name="T4" fmla="*/ 718 w 886"/>
                  <a:gd name="T5" fmla="*/ 341 h 1088"/>
                  <a:gd name="T6" fmla="*/ 582 w 886"/>
                  <a:gd name="T7" fmla="*/ 287 h 1088"/>
                  <a:gd name="T8" fmla="*/ 494 w 886"/>
                  <a:gd name="T9" fmla="*/ 84 h 1088"/>
                  <a:gd name="T10" fmla="*/ 374 w 886"/>
                  <a:gd name="T11" fmla="*/ 0 h 1088"/>
                  <a:gd name="T12" fmla="*/ 299 w 886"/>
                  <a:gd name="T13" fmla="*/ 24 h 1088"/>
                  <a:gd name="T14" fmla="*/ 83 w 886"/>
                  <a:gd name="T15" fmla="*/ 170 h 1088"/>
                  <a:gd name="T16" fmla="*/ 56 w 886"/>
                  <a:gd name="T17" fmla="*/ 208 h 1088"/>
                  <a:gd name="T18" fmla="*/ 8 w 886"/>
                  <a:gd name="T19" fmla="*/ 416 h 1088"/>
                  <a:gd name="T20" fmla="*/ 56 w 886"/>
                  <a:gd name="T21" fmla="*/ 493 h 1088"/>
                  <a:gd name="T22" fmla="*/ 56 w 886"/>
                  <a:gd name="T23" fmla="*/ 493 h 1088"/>
                  <a:gd name="T24" fmla="*/ 70 w 886"/>
                  <a:gd name="T25" fmla="*/ 495 h 1088"/>
                  <a:gd name="T26" fmla="*/ 133 w 886"/>
                  <a:gd name="T27" fmla="*/ 445 h 1088"/>
                  <a:gd name="T28" fmla="*/ 174 w 886"/>
                  <a:gd name="T29" fmla="*/ 263 h 1088"/>
                  <a:gd name="T30" fmla="*/ 214 w 886"/>
                  <a:gd name="T31" fmla="*/ 236 h 1088"/>
                  <a:gd name="T32" fmla="*/ 206 w 886"/>
                  <a:gd name="T33" fmla="*/ 303 h 1088"/>
                  <a:gd name="T34" fmla="*/ 67 w 886"/>
                  <a:gd name="T35" fmla="*/ 720 h 1088"/>
                  <a:gd name="T36" fmla="*/ 181 w 886"/>
                  <a:gd name="T37" fmla="*/ 720 h 1088"/>
                  <a:gd name="T38" fmla="*/ 181 w 886"/>
                  <a:gd name="T39" fmla="*/ 725 h 1088"/>
                  <a:gd name="T40" fmla="*/ 118 w 886"/>
                  <a:gd name="T41" fmla="*/ 1008 h 1088"/>
                  <a:gd name="T42" fmla="*/ 166 w 886"/>
                  <a:gd name="T43" fmla="*/ 1085 h 1088"/>
                  <a:gd name="T44" fmla="*/ 166 w 886"/>
                  <a:gd name="T45" fmla="*/ 1085 h 1088"/>
                  <a:gd name="T46" fmla="*/ 181 w 886"/>
                  <a:gd name="T47" fmla="*/ 1087 h 1088"/>
                  <a:gd name="T48" fmla="*/ 243 w 886"/>
                  <a:gd name="T49" fmla="*/ 1037 h 1088"/>
                  <a:gd name="T50" fmla="*/ 307 w 886"/>
                  <a:gd name="T51" fmla="*/ 749 h 1088"/>
                  <a:gd name="T52" fmla="*/ 309 w 886"/>
                  <a:gd name="T53" fmla="*/ 740 h 1088"/>
                  <a:gd name="T54" fmla="*/ 310 w 886"/>
                  <a:gd name="T55" fmla="*/ 720 h 1088"/>
                  <a:gd name="T56" fmla="*/ 381 w 886"/>
                  <a:gd name="T57" fmla="*/ 720 h 1088"/>
                  <a:gd name="T58" fmla="*/ 397 w 886"/>
                  <a:gd name="T59" fmla="*/ 997 h 1088"/>
                  <a:gd name="T60" fmla="*/ 461 w 886"/>
                  <a:gd name="T61" fmla="*/ 1058 h 1088"/>
                  <a:gd name="T62" fmla="*/ 464 w 886"/>
                  <a:gd name="T63" fmla="*/ 1058 h 1088"/>
                  <a:gd name="T64" fmla="*/ 525 w 886"/>
                  <a:gd name="T65" fmla="*/ 990 h 1088"/>
                  <a:gd name="T66" fmla="*/ 525 w 886"/>
                  <a:gd name="T67" fmla="*/ 990 h 1088"/>
                  <a:gd name="T68" fmla="*/ 509 w 886"/>
                  <a:gd name="T69" fmla="*/ 720 h 1088"/>
                  <a:gd name="T70" fmla="*/ 563 w 886"/>
                  <a:gd name="T71" fmla="*/ 720 h 1088"/>
                  <a:gd name="T72" fmla="*/ 419 w 886"/>
                  <a:gd name="T73" fmla="*/ 290 h 1088"/>
                  <a:gd name="T74" fmla="*/ 420 w 886"/>
                  <a:gd name="T75" fmla="*/ 245 h 1088"/>
                  <a:gd name="T76" fmla="*/ 471 w 886"/>
                  <a:gd name="T77" fmla="*/ 362 h 1088"/>
                  <a:gd name="T78" fmla="*/ 507 w 886"/>
                  <a:gd name="T79" fmla="*/ 396 h 1088"/>
                  <a:gd name="T80" fmla="*/ 665 w 886"/>
                  <a:gd name="T81" fmla="*/ 460 h 1088"/>
                  <a:gd name="T82" fmla="*/ 659 w 886"/>
                  <a:gd name="T83" fmla="*/ 496 h 1088"/>
                  <a:gd name="T84" fmla="*/ 700 w 886"/>
                  <a:gd name="T85" fmla="*/ 583 h 1088"/>
                  <a:gd name="T86" fmla="*/ 702 w 886"/>
                  <a:gd name="T87" fmla="*/ 584 h 1088"/>
                  <a:gd name="T88" fmla="*/ 723 w 886"/>
                  <a:gd name="T89" fmla="*/ 592 h 1088"/>
                  <a:gd name="T90" fmla="*/ 755 w 886"/>
                  <a:gd name="T91" fmla="*/ 560 h 1088"/>
                  <a:gd name="T92" fmla="*/ 742 w 886"/>
                  <a:gd name="T93" fmla="*/ 535 h 1088"/>
                  <a:gd name="T94" fmla="*/ 726 w 886"/>
                  <a:gd name="T95" fmla="*/ 496 h 1088"/>
                  <a:gd name="T96" fmla="*/ 774 w 886"/>
                  <a:gd name="T97" fmla="*/ 448 h 1088"/>
                  <a:gd name="T98" fmla="*/ 822 w 886"/>
                  <a:gd name="T99" fmla="*/ 496 h 1088"/>
                  <a:gd name="T100" fmla="*/ 822 w 886"/>
                  <a:gd name="T101" fmla="*/ 1056 h 1088"/>
                  <a:gd name="T102" fmla="*/ 854 w 886"/>
                  <a:gd name="T103" fmla="*/ 1088 h 1088"/>
                  <a:gd name="T104" fmla="*/ 886 w 886"/>
                  <a:gd name="T105" fmla="*/ 1056 h 1088"/>
                  <a:gd name="T106" fmla="*/ 886 w 886"/>
                  <a:gd name="T107" fmla="*/ 496 h 1088"/>
                  <a:gd name="T108" fmla="*/ 774 w 886"/>
                  <a:gd name="T109" fmla="*/ 384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86" h="1088">
                    <a:moveTo>
                      <a:pt x="774" y="384"/>
                    </a:moveTo>
                    <a:cubicBezTo>
                      <a:pt x="769" y="384"/>
                      <a:pt x="763" y="385"/>
                      <a:pt x="757" y="386"/>
                    </a:cubicBezTo>
                    <a:cubicBezTo>
                      <a:pt x="752" y="366"/>
                      <a:pt x="738" y="349"/>
                      <a:pt x="718" y="341"/>
                    </a:cubicBezTo>
                    <a:lnTo>
                      <a:pt x="582" y="287"/>
                    </a:lnTo>
                    <a:lnTo>
                      <a:pt x="494" y="84"/>
                    </a:lnTo>
                    <a:cubicBezTo>
                      <a:pt x="476" y="34"/>
                      <a:pt x="428" y="0"/>
                      <a:pt x="374" y="0"/>
                    </a:cubicBezTo>
                    <a:cubicBezTo>
                      <a:pt x="348" y="1"/>
                      <a:pt x="321" y="9"/>
                      <a:pt x="299" y="24"/>
                    </a:cubicBezTo>
                    <a:lnTo>
                      <a:pt x="83" y="170"/>
                    </a:lnTo>
                    <a:cubicBezTo>
                      <a:pt x="70" y="180"/>
                      <a:pt x="61" y="193"/>
                      <a:pt x="56" y="208"/>
                    </a:cubicBezTo>
                    <a:lnTo>
                      <a:pt x="8" y="416"/>
                    </a:lnTo>
                    <a:cubicBezTo>
                      <a:pt x="0" y="451"/>
                      <a:pt x="21" y="485"/>
                      <a:pt x="56" y="493"/>
                    </a:cubicBezTo>
                    <a:cubicBezTo>
                      <a:pt x="56" y="493"/>
                      <a:pt x="56" y="493"/>
                      <a:pt x="56" y="493"/>
                    </a:cubicBezTo>
                    <a:cubicBezTo>
                      <a:pt x="61" y="495"/>
                      <a:pt x="65" y="495"/>
                      <a:pt x="70" y="495"/>
                    </a:cubicBezTo>
                    <a:cubicBezTo>
                      <a:pt x="100" y="495"/>
                      <a:pt x="126" y="474"/>
                      <a:pt x="133" y="445"/>
                    </a:cubicBezTo>
                    <a:lnTo>
                      <a:pt x="174" y="263"/>
                    </a:lnTo>
                    <a:lnTo>
                      <a:pt x="214" y="236"/>
                    </a:lnTo>
                    <a:cubicBezTo>
                      <a:pt x="211" y="259"/>
                      <a:pt x="208" y="282"/>
                      <a:pt x="206" y="303"/>
                    </a:cubicBezTo>
                    <a:lnTo>
                      <a:pt x="67" y="720"/>
                    </a:lnTo>
                    <a:lnTo>
                      <a:pt x="181" y="720"/>
                    </a:lnTo>
                    <a:lnTo>
                      <a:pt x="181" y="725"/>
                    </a:lnTo>
                    <a:lnTo>
                      <a:pt x="118" y="1008"/>
                    </a:lnTo>
                    <a:cubicBezTo>
                      <a:pt x="110" y="1043"/>
                      <a:pt x="132" y="1077"/>
                      <a:pt x="166" y="1085"/>
                    </a:cubicBezTo>
                    <a:cubicBezTo>
                      <a:pt x="166" y="1085"/>
                      <a:pt x="166" y="1085"/>
                      <a:pt x="166" y="1085"/>
                    </a:cubicBezTo>
                    <a:cubicBezTo>
                      <a:pt x="171" y="1087"/>
                      <a:pt x="176" y="1087"/>
                      <a:pt x="181" y="1087"/>
                    </a:cubicBezTo>
                    <a:cubicBezTo>
                      <a:pt x="211" y="1087"/>
                      <a:pt x="236" y="1066"/>
                      <a:pt x="243" y="1037"/>
                    </a:cubicBezTo>
                    <a:lnTo>
                      <a:pt x="307" y="749"/>
                    </a:lnTo>
                    <a:cubicBezTo>
                      <a:pt x="307" y="746"/>
                      <a:pt x="309" y="743"/>
                      <a:pt x="309" y="740"/>
                    </a:cubicBezTo>
                    <a:lnTo>
                      <a:pt x="310" y="720"/>
                    </a:lnTo>
                    <a:lnTo>
                      <a:pt x="381" y="720"/>
                    </a:lnTo>
                    <a:lnTo>
                      <a:pt x="397" y="997"/>
                    </a:lnTo>
                    <a:cubicBezTo>
                      <a:pt x="399" y="1031"/>
                      <a:pt x="427" y="1058"/>
                      <a:pt x="461" y="1058"/>
                    </a:cubicBezTo>
                    <a:lnTo>
                      <a:pt x="464" y="1058"/>
                    </a:lnTo>
                    <a:cubicBezTo>
                      <a:pt x="500" y="1056"/>
                      <a:pt x="527" y="1026"/>
                      <a:pt x="525" y="990"/>
                    </a:cubicBezTo>
                    <a:cubicBezTo>
                      <a:pt x="525" y="990"/>
                      <a:pt x="525" y="990"/>
                      <a:pt x="525" y="990"/>
                    </a:cubicBezTo>
                    <a:lnTo>
                      <a:pt x="509" y="720"/>
                    </a:lnTo>
                    <a:lnTo>
                      <a:pt x="563" y="720"/>
                    </a:lnTo>
                    <a:lnTo>
                      <a:pt x="419" y="290"/>
                    </a:lnTo>
                    <a:cubicBezTo>
                      <a:pt x="419" y="290"/>
                      <a:pt x="420" y="247"/>
                      <a:pt x="420" y="245"/>
                    </a:cubicBezTo>
                    <a:lnTo>
                      <a:pt x="471" y="362"/>
                    </a:lnTo>
                    <a:cubicBezTo>
                      <a:pt x="478" y="378"/>
                      <a:pt x="491" y="390"/>
                      <a:pt x="507" y="396"/>
                    </a:cubicBezTo>
                    <a:lnTo>
                      <a:pt x="665" y="460"/>
                    </a:lnTo>
                    <a:cubicBezTo>
                      <a:pt x="660" y="471"/>
                      <a:pt x="658" y="484"/>
                      <a:pt x="659" y="496"/>
                    </a:cubicBezTo>
                    <a:cubicBezTo>
                      <a:pt x="659" y="530"/>
                      <a:pt x="674" y="562"/>
                      <a:pt x="700" y="583"/>
                    </a:cubicBezTo>
                    <a:lnTo>
                      <a:pt x="702" y="584"/>
                    </a:lnTo>
                    <a:cubicBezTo>
                      <a:pt x="707" y="590"/>
                      <a:pt x="715" y="593"/>
                      <a:pt x="723" y="592"/>
                    </a:cubicBezTo>
                    <a:cubicBezTo>
                      <a:pt x="740" y="592"/>
                      <a:pt x="755" y="578"/>
                      <a:pt x="755" y="560"/>
                    </a:cubicBezTo>
                    <a:cubicBezTo>
                      <a:pt x="755" y="550"/>
                      <a:pt x="750" y="541"/>
                      <a:pt x="742" y="535"/>
                    </a:cubicBezTo>
                    <a:cubicBezTo>
                      <a:pt x="732" y="524"/>
                      <a:pt x="727" y="511"/>
                      <a:pt x="726" y="496"/>
                    </a:cubicBezTo>
                    <a:cubicBezTo>
                      <a:pt x="726" y="470"/>
                      <a:pt x="748" y="448"/>
                      <a:pt x="774" y="448"/>
                    </a:cubicBezTo>
                    <a:cubicBezTo>
                      <a:pt x="801" y="448"/>
                      <a:pt x="822" y="470"/>
                      <a:pt x="822" y="496"/>
                    </a:cubicBezTo>
                    <a:lnTo>
                      <a:pt x="822" y="1056"/>
                    </a:lnTo>
                    <a:cubicBezTo>
                      <a:pt x="822" y="1074"/>
                      <a:pt x="837" y="1088"/>
                      <a:pt x="854" y="1088"/>
                    </a:cubicBezTo>
                    <a:cubicBezTo>
                      <a:pt x="872" y="1088"/>
                      <a:pt x="886" y="1074"/>
                      <a:pt x="886" y="1056"/>
                    </a:cubicBezTo>
                    <a:lnTo>
                      <a:pt x="886" y="496"/>
                    </a:lnTo>
                    <a:cubicBezTo>
                      <a:pt x="886" y="435"/>
                      <a:pt x="836" y="384"/>
                      <a:pt x="774" y="384"/>
                    </a:cubicBezTo>
                    <a:close/>
                  </a:path>
                </a:pathLst>
              </a:cu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6" name="Oval 38">
                <a:extLst>
                  <a:ext uri="{FF2B5EF4-FFF2-40B4-BE49-F238E27FC236}">
                    <a16:creationId xmlns:a16="http://schemas.microsoft.com/office/drawing/2014/main" id="{4FDC9724-AA47-4890-B3CE-87267FE086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26" y="2311"/>
                <a:ext cx="51" cy="55"/>
              </a:xfrm>
              <a:prstGeom prst="ellipse">
                <a:avLst/>
              </a:pr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6" name="Group 42">
              <a:extLst>
                <a:ext uri="{FF2B5EF4-FFF2-40B4-BE49-F238E27FC236}">
                  <a16:creationId xmlns:a16="http://schemas.microsoft.com/office/drawing/2014/main" id="{709B1C03-F0B1-421F-9FB5-E9C4FA77E3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1" y="2311"/>
              <a:ext cx="176" cy="290"/>
              <a:chOff x="451" y="2311"/>
              <a:chExt cx="176" cy="290"/>
            </a:xfrm>
          </p:grpSpPr>
          <p:sp>
            <p:nvSpPr>
              <p:cNvPr id="33" name="Freeform 40">
                <a:extLst>
                  <a:ext uri="{FF2B5EF4-FFF2-40B4-BE49-F238E27FC236}">
                    <a16:creationId xmlns:a16="http://schemas.microsoft.com/office/drawing/2014/main" id="{8983331F-B134-4675-B67E-66426D6E45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" y="2369"/>
                <a:ext cx="176" cy="232"/>
              </a:xfrm>
              <a:custGeom>
                <a:avLst/>
                <a:gdLst>
                  <a:gd name="T0" fmla="*/ 774 w 886"/>
                  <a:gd name="T1" fmla="*/ 384 h 1088"/>
                  <a:gd name="T2" fmla="*/ 757 w 886"/>
                  <a:gd name="T3" fmla="*/ 386 h 1088"/>
                  <a:gd name="T4" fmla="*/ 718 w 886"/>
                  <a:gd name="T5" fmla="*/ 341 h 1088"/>
                  <a:gd name="T6" fmla="*/ 582 w 886"/>
                  <a:gd name="T7" fmla="*/ 287 h 1088"/>
                  <a:gd name="T8" fmla="*/ 494 w 886"/>
                  <a:gd name="T9" fmla="*/ 84 h 1088"/>
                  <a:gd name="T10" fmla="*/ 494 w 886"/>
                  <a:gd name="T11" fmla="*/ 84 h 1088"/>
                  <a:gd name="T12" fmla="*/ 374 w 886"/>
                  <a:gd name="T13" fmla="*/ 0 h 1088"/>
                  <a:gd name="T14" fmla="*/ 299 w 886"/>
                  <a:gd name="T15" fmla="*/ 24 h 1088"/>
                  <a:gd name="T16" fmla="*/ 299 w 886"/>
                  <a:gd name="T17" fmla="*/ 24 h 1088"/>
                  <a:gd name="T18" fmla="*/ 83 w 886"/>
                  <a:gd name="T19" fmla="*/ 170 h 1088"/>
                  <a:gd name="T20" fmla="*/ 56 w 886"/>
                  <a:gd name="T21" fmla="*/ 208 h 1088"/>
                  <a:gd name="T22" fmla="*/ 8 w 886"/>
                  <a:gd name="T23" fmla="*/ 416 h 1088"/>
                  <a:gd name="T24" fmla="*/ 56 w 886"/>
                  <a:gd name="T25" fmla="*/ 493 h 1088"/>
                  <a:gd name="T26" fmla="*/ 70 w 886"/>
                  <a:gd name="T27" fmla="*/ 495 h 1088"/>
                  <a:gd name="T28" fmla="*/ 133 w 886"/>
                  <a:gd name="T29" fmla="*/ 445 h 1088"/>
                  <a:gd name="T30" fmla="*/ 174 w 886"/>
                  <a:gd name="T31" fmla="*/ 263 h 1088"/>
                  <a:gd name="T32" fmla="*/ 214 w 886"/>
                  <a:gd name="T33" fmla="*/ 236 h 1088"/>
                  <a:gd name="T34" fmla="*/ 197 w 886"/>
                  <a:gd name="T35" fmla="*/ 445 h 1088"/>
                  <a:gd name="T36" fmla="*/ 181 w 886"/>
                  <a:gd name="T37" fmla="*/ 725 h 1088"/>
                  <a:gd name="T38" fmla="*/ 118 w 886"/>
                  <a:gd name="T39" fmla="*/ 1008 h 1088"/>
                  <a:gd name="T40" fmla="*/ 166 w 886"/>
                  <a:gd name="T41" fmla="*/ 1085 h 1088"/>
                  <a:gd name="T42" fmla="*/ 181 w 886"/>
                  <a:gd name="T43" fmla="*/ 1087 h 1088"/>
                  <a:gd name="T44" fmla="*/ 243 w 886"/>
                  <a:gd name="T45" fmla="*/ 1037 h 1088"/>
                  <a:gd name="T46" fmla="*/ 307 w 886"/>
                  <a:gd name="T47" fmla="*/ 749 h 1088"/>
                  <a:gd name="T48" fmla="*/ 309 w 886"/>
                  <a:gd name="T49" fmla="*/ 740 h 1088"/>
                  <a:gd name="T50" fmla="*/ 317 w 886"/>
                  <a:gd name="T51" fmla="*/ 583 h 1088"/>
                  <a:gd name="T52" fmla="*/ 421 w 886"/>
                  <a:gd name="T53" fmla="*/ 698 h 1088"/>
                  <a:gd name="T54" fmla="*/ 435 w 886"/>
                  <a:gd name="T55" fmla="*/ 996 h 1088"/>
                  <a:gd name="T56" fmla="*/ 499 w 886"/>
                  <a:gd name="T57" fmla="*/ 1056 h 1088"/>
                  <a:gd name="T58" fmla="*/ 502 w 886"/>
                  <a:gd name="T59" fmla="*/ 1056 h 1088"/>
                  <a:gd name="T60" fmla="*/ 563 w 886"/>
                  <a:gd name="T61" fmla="*/ 989 h 1088"/>
                  <a:gd name="T62" fmla="*/ 547 w 886"/>
                  <a:gd name="T63" fmla="*/ 669 h 1088"/>
                  <a:gd name="T64" fmla="*/ 531 w 886"/>
                  <a:gd name="T65" fmla="*/ 629 h 1088"/>
                  <a:gd name="T66" fmla="*/ 419 w 886"/>
                  <a:gd name="T67" fmla="*/ 506 h 1088"/>
                  <a:gd name="T68" fmla="*/ 419 w 886"/>
                  <a:gd name="T69" fmla="*/ 247 h 1088"/>
                  <a:gd name="T70" fmla="*/ 421 w 886"/>
                  <a:gd name="T71" fmla="*/ 245 h 1088"/>
                  <a:gd name="T72" fmla="*/ 472 w 886"/>
                  <a:gd name="T73" fmla="*/ 362 h 1088"/>
                  <a:gd name="T74" fmla="*/ 507 w 886"/>
                  <a:gd name="T75" fmla="*/ 396 h 1088"/>
                  <a:gd name="T76" fmla="*/ 666 w 886"/>
                  <a:gd name="T77" fmla="*/ 460 h 1088"/>
                  <a:gd name="T78" fmla="*/ 659 w 886"/>
                  <a:gd name="T79" fmla="*/ 496 h 1088"/>
                  <a:gd name="T80" fmla="*/ 701 w 886"/>
                  <a:gd name="T81" fmla="*/ 583 h 1088"/>
                  <a:gd name="T82" fmla="*/ 702 w 886"/>
                  <a:gd name="T83" fmla="*/ 584 h 1088"/>
                  <a:gd name="T84" fmla="*/ 723 w 886"/>
                  <a:gd name="T85" fmla="*/ 592 h 1088"/>
                  <a:gd name="T86" fmla="*/ 755 w 886"/>
                  <a:gd name="T87" fmla="*/ 560 h 1088"/>
                  <a:gd name="T88" fmla="*/ 742 w 886"/>
                  <a:gd name="T89" fmla="*/ 535 h 1088"/>
                  <a:gd name="T90" fmla="*/ 726 w 886"/>
                  <a:gd name="T91" fmla="*/ 496 h 1088"/>
                  <a:gd name="T92" fmla="*/ 774 w 886"/>
                  <a:gd name="T93" fmla="*/ 448 h 1088"/>
                  <a:gd name="T94" fmla="*/ 822 w 886"/>
                  <a:gd name="T95" fmla="*/ 496 h 1088"/>
                  <a:gd name="T96" fmla="*/ 822 w 886"/>
                  <a:gd name="T97" fmla="*/ 597 h 1088"/>
                  <a:gd name="T98" fmla="*/ 822 w 886"/>
                  <a:gd name="T99" fmla="*/ 640 h 1088"/>
                  <a:gd name="T100" fmla="*/ 822 w 886"/>
                  <a:gd name="T101" fmla="*/ 1056 h 1088"/>
                  <a:gd name="T102" fmla="*/ 854 w 886"/>
                  <a:gd name="T103" fmla="*/ 1088 h 1088"/>
                  <a:gd name="T104" fmla="*/ 886 w 886"/>
                  <a:gd name="T105" fmla="*/ 1056 h 1088"/>
                  <a:gd name="T106" fmla="*/ 886 w 886"/>
                  <a:gd name="T107" fmla="*/ 496 h 1088"/>
                  <a:gd name="T108" fmla="*/ 774 w 886"/>
                  <a:gd name="T109" fmla="*/ 384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86" h="1088">
                    <a:moveTo>
                      <a:pt x="774" y="384"/>
                    </a:moveTo>
                    <a:cubicBezTo>
                      <a:pt x="768" y="384"/>
                      <a:pt x="763" y="384"/>
                      <a:pt x="757" y="386"/>
                    </a:cubicBezTo>
                    <a:cubicBezTo>
                      <a:pt x="752" y="367"/>
                      <a:pt x="739" y="349"/>
                      <a:pt x="718" y="341"/>
                    </a:cubicBezTo>
                    <a:lnTo>
                      <a:pt x="582" y="287"/>
                    </a:lnTo>
                    <a:lnTo>
                      <a:pt x="494" y="84"/>
                    </a:lnTo>
                    <a:lnTo>
                      <a:pt x="494" y="84"/>
                    </a:lnTo>
                    <a:cubicBezTo>
                      <a:pt x="477" y="36"/>
                      <a:pt x="430" y="0"/>
                      <a:pt x="374" y="0"/>
                    </a:cubicBezTo>
                    <a:cubicBezTo>
                      <a:pt x="346" y="0"/>
                      <a:pt x="320" y="10"/>
                      <a:pt x="299" y="24"/>
                    </a:cubicBezTo>
                    <a:lnTo>
                      <a:pt x="299" y="24"/>
                    </a:lnTo>
                    <a:lnTo>
                      <a:pt x="83" y="170"/>
                    </a:lnTo>
                    <a:cubicBezTo>
                      <a:pt x="70" y="180"/>
                      <a:pt x="61" y="192"/>
                      <a:pt x="56" y="208"/>
                    </a:cubicBezTo>
                    <a:lnTo>
                      <a:pt x="8" y="416"/>
                    </a:lnTo>
                    <a:cubicBezTo>
                      <a:pt x="0" y="452"/>
                      <a:pt x="21" y="485"/>
                      <a:pt x="56" y="493"/>
                    </a:cubicBezTo>
                    <a:cubicBezTo>
                      <a:pt x="61" y="495"/>
                      <a:pt x="66" y="495"/>
                      <a:pt x="70" y="495"/>
                    </a:cubicBezTo>
                    <a:cubicBezTo>
                      <a:pt x="99" y="495"/>
                      <a:pt x="126" y="474"/>
                      <a:pt x="133" y="445"/>
                    </a:cubicBezTo>
                    <a:lnTo>
                      <a:pt x="174" y="263"/>
                    </a:lnTo>
                    <a:lnTo>
                      <a:pt x="214" y="236"/>
                    </a:lnTo>
                    <a:cubicBezTo>
                      <a:pt x="198" y="344"/>
                      <a:pt x="197" y="431"/>
                      <a:pt x="197" y="445"/>
                    </a:cubicBezTo>
                    <a:lnTo>
                      <a:pt x="181" y="725"/>
                    </a:lnTo>
                    <a:lnTo>
                      <a:pt x="118" y="1008"/>
                    </a:lnTo>
                    <a:cubicBezTo>
                      <a:pt x="110" y="1044"/>
                      <a:pt x="133" y="1077"/>
                      <a:pt x="166" y="1085"/>
                    </a:cubicBezTo>
                    <a:cubicBezTo>
                      <a:pt x="171" y="1087"/>
                      <a:pt x="176" y="1087"/>
                      <a:pt x="181" y="1087"/>
                    </a:cubicBezTo>
                    <a:cubicBezTo>
                      <a:pt x="210" y="1087"/>
                      <a:pt x="237" y="1066"/>
                      <a:pt x="243" y="1037"/>
                    </a:cubicBezTo>
                    <a:lnTo>
                      <a:pt x="307" y="749"/>
                    </a:lnTo>
                    <a:cubicBezTo>
                      <a:pt x="307" y="746"/>
                      <a:pt x="309" y="743"/>
                      <a:pt x="309" y="740"/>
                    </a:cubicBezTo>
                    <a:lnTo>
                      <a:pt x="317" y="583"/>
                    </a:lnTo>
                    <a:lnTo>
                      <a:pt x="421" y="698"/>
                    </a:lnTo>
                    <a:lnTo>
                      <a:pt x="435" y="996"/>
                    </a:lnTo>
                    <a:cubicBezTo>
                      <a:pt x="437" y="1029"/>
                      <a:pt x="466" y="1056"/>
                      <a:pt x="499" y="1056"/>
                    </a:cubicBezTo>
                    <a:cubicBezTo>
                      <a:pt x="501" y="1056"/>
                      <a:pt x="501" y="1056"/>
                      <a:pt x="502" y="1056"/>
                    </a:cubicBezTo>
                    <a:cubicBezTo>
                      <a:pt x="538" y="1055"/>
                      <a:pt x="565" y="1024"/>
                      <a:pt x="563" y="989"/>
                    </a:cubicBezTo>
                    <a:lnTo>
                      <a:pt x="547" y="669"/>
                    </a:lnTo>
                    <a:cubicBezTo>
                      <a:pt x="547" y="655"/>
                      <a:pt x="541" y="640"/>
                      <a:pt x="531" y="629"/>
                    </a:cubicBezTo>
                    <a:lnTo>
                      <a:pt x="419" y="506"/>
                    </a:lnTo>
                    <a:lnTo>
                      <a:pt x="419" y="247"/>
                    </a:lnTo>
                    <a:cubicBezTo>
                      <a:pt x="419" y="247"/>
                      <a:pt x="421" y="247"/>
                      <a:pt x="421" y="245"/>
                    </a:cubicBezTo>
                    <a:lnTo>
                      <a:pt x="472" y="362"/>
                    </a:lnTo>
                    <a:cubicBezTo>
                      <a:pt x="478" y="378"/>
                      <a:pt x="491" y="389"/>
                      <a:pt x="507" y="396"/>
                    </a:cubicBezTo>
                    <a:lnTo>
                      <a:pt x="666" y="460"/>
                    </a:lnTo>
                    <a:cubicBezTo>
                      <a:pt x="661" y="471"/>
                      <a:pt x="659" y="484"/>
                      <a:pt x="659" y="496"/>
                    </a:cubicBezTo>
                    <a:cubicBezTo>
                      <a:pt x="659" y="532"/>
                      <a:pt x="675" y="562"/>
                      <a:pt x="701" y="583"/>
                    </a:cubicBezTo>
                    <a:cubicBezTo>
                      <a:pt x="701" y="583"/>
                      <a:pt x="702" y="584"/>
                      <a:pt x="702" y="584"/>
                    </a:cubicBezTo>
                    <a:cubicBezTo>
                      <a:pt x="707" y="589"/>
                      <a:pt x="715" y="592"/>
                      <a:pt x="723" y="592"/>
                    </a:cubicBezTo>
                    <a:cubicBezTo>
                      <a:pt x="741" y="592"/>
                      <a:pt x="755" y="578"/>
                      <a:pt x="755" y="560"/>
                    </a:cubicBezTo>
                    <a:cubicBezTo>
                      <a:pt x="755" y="549"/>
                      <a:pt x="750" y="540"/>
                      <a:pt x="742" y="535"/>
                    </a:cubicBezTo>
                    <a:cubicBezTo>
                      <a:pt x="734" y="525"/>
                      <a:pt x="726" y="512"/>
                      <a:pt x="726" y="496"/>
                    </a:cubicBezTo>
                    <a:cubicBezTo>
                      <a:pt x="726" y="469"/>
                      <a:pt x="747" y="448"/>
                      <a:pt x="774" y="448"/>
                    </a:cubicBezTo>
                    <a:cubicBezTo>
                      <a:pt x="802" y="448"/>
                      <a:pt x="822" y="469"/>
                      <a:pt x="822" y="496"/>
                    </a:cubicBezTo>
                    <a:lnTo>
                      <a:pt x="822" y="597"/>
                    </a:lnTo>
                    <a:lnTo>
                      <a:pt x="822" y="640"/>
                    </a:lnTo>
                    <a:lnTo>
                      <a:pt x="822" y="1056"/>
                    </a:lnTo>
                    <a:cubicBezTo>
                      <a:pt x="822" y="1074"/>
                      <a:pt x="837" y="1088"/>
                      <a:pt x="854" y="1088"/>
                    </a:cubicBezTo>
                    <a:cubicBezTo>
                      <a:pt x="872" y="1088"/>
                      <a:pt x="886" y="1074"/>
                      <a:pt x="886" y="1056"/>
                    </a:cubicBezTo>
                    <a:lnTo>
                      <a:pt x="886" y="496"/>
                    </a:lnTo>
                    <a:cubicBezTo>
                      <a:pt x="886" y="434"/>
                      <a:pt x="837" y="384"/>
                      <a:pt x="774" y="384"/>
                    </a:cubicBezTo>
                    <a:close/>
                  </a:path>
                </a:pathLst>
              </a:cu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Freeform 41">
                <a:extLst>
                  <a:ext uri="{FF2B5EF4-FFF2-40B4-BE49-F238E27FC236}">
                    <a16:creationId xmlns:a16="http://schemas.microsoft.com/office/drawing/2014/main" id="{9D41C512-6736-4340-AC11-97698BE9FF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" y="2311"/>
                <a:ext cx="51" cy="55"/>
              </a:xfrm>
              <a:custGeom>
                <a:avLst/>
                <a:gdLst>
                  <a:gd name="T0" fmla="*/ 51 w 51"/>
                  <a:gd name="T1" fmla="*/ 28 h 55"/>
                  <a:gd name="T2" fmla="*/ 25 w 51"/>
                  <a:gd name="T3" fmla="*/ 55 h 55"/>
                  <a:gd name="T4" fmla="*/ 0 w 51"/>
                  <a:gd name="T5" fmla="*/ 28 h 55"/>
                  <a:gd name="T6" fmla="*/ 25 w 51"/>
                  <a:gd name="T7" fmla="*/ 0 h 55"/>
                  <a:gd name="T8" fmla="*/ 51 w 51"/>
                  <a:gd name="T9" fmla="*/ 2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55">
                    <a:moveTo>
                      <a:pt x="51" y="28"/>
                    </a:moveTo>
                    <a:cubicBezTo>
                      <a:pt x="51" y="43"/>
                      <a:pt x="40" y="55"/>
                      <a:pt x="25" y="55"/>
                    </a:cubicBezTo>
                    <a:cubicBezTo>
                      <a:pt x="12" y="55"/>
                      <a:pt x="0" y="43"/>
                      <a:pt x="0" y="28"/>
                    </a:cubicBezTo>
                    <a:cubicBezTo>
                      <a:pt x="0" y="13"/>
                      <a:pt x="12" y="0"/>
                      <a:pt x="25" y="0"/>
                    </a:cubicBezTo>
                    <a:cubicBezTo>
                      <a:pt x="40" y="0"/>
                      <a:pt x="51" y="13"/>
                      <a:pt x="51" y="28"/>
                    </a:cubicBezTo>
                  </a:path>
                </a:pathLst>
              </a:custGeom>
              <a:noFill/>
              <a:ln w="15875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7" name="Group 45">
              <a:extLst>
                <a:ext uri="{FF2B5EF4-FFF2-40B4-BE49-F238E27FC236}">
                  <a16:creationId xmlns:a16="http://schemas.microsoft.com/office/drawing/2014/main" id="{72AFDFF8-9914-4766-B067-BC6E5FFA18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2" y="2289"/>
              <a:ext cx="140" cy="307"/>
              <a:chOff x="262" y="2289"/>
              <a:chExt cx="140" cy="307"/>
            </a:xfrm>
          </p:grpSpPr>
          <p:sp>
            <p:nvSpPr>
              <p:cNvPr id="31" name="Oval 43">
                <a:extLst>
                  <a:ext uri="{FF2B5EF4-FFF2-40B4-BE49-F238E27FC236}">
                    <a16:creationId xmlns:a16="http://schemas.microsoft.com/office/drawing/2014/main" id="{38AE6E11-C50A-4B63-B748-8698F1190E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" y="2289"/>
                <a:ext cx="50" cy="54"/>
              </a:xfrm>
              <a:prstGeom prst="ellipse">
                <a:avLst/>
              </a:pr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2" name="Freeform 44">
                <a:extLst>
                  <a:ext uri="{FF2B5EF4-FFF2-40B4-BE49-F238E27FC236}">
                    <a16:creationId xmlns:a16="http://schemas.microsoft.com/office/drawing/2014/main" id="{B1DFDB70-C07A-4CDB-AF75-E461CA0925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" y="2350"/>
                <a:ext cx="140" cy="246"/>
              </a:xfrm>
              <a:custGeom>
                <a:avLst/>
                <a:gdLst>
                  <a:gd name="T0" fmla="*/ 701 w 704"/>
                  <a:gd name="T1" fmla="*/ 500 h 1152"/>
                  <a:gd name="T2" fmla="*/ 612 w 704"/>
                  <a:gd name="T3" fmla="*/ 119 h 1152"/>
                  <a:gd name="T4" fmla="*/ 592 w 704"/>
                  <a:gd name="T5" fmla="*/ 84 h 1152"/>
                  <a:gd name="T6" fmla="*/ 458 w 704"/>
                  <a:gd name="T7" fmla="*/ 13 h 1152"/>
                  <a:gd name="T8" fmla="*/ 352 w 704"/>
                  <a:gd name="T9" fmla="*/ 0 h 1152"/>
                  <a:gd name="T10" fmla="*/ 247 w 704"/>
                  <a:gd name="T11" fmla="*/ 16 h 1152"/>
                  <a:gd name="T12" fmla="*/ 112 w 704"/>
                  <a:gd name="T13" fmla="*/ 87 h 1152"/>
                  <a:gd name="T14" fmla="*/ 93 w 704"/>
                  <a:gd name="T15" fmla="*/ 122 h 1152"/>
                  <a:gd name="T16" fmla="*/ 4 w 704"/>
                  <a:gd name="T17" fmla="*/ 503 h 1152"/>
                  <a:gd name="T18" fmla="*/ 0 w 704"/>
                  <a:gd name="T19" fmla="*/ 519 h 1152"/>
                  <a:gd name="T20" fmla="*/ 64 w 704"/>
                  <a:gd name="T21" fmla="*/ 583 h 1152"/>
                  <a:gd name="T22" fmla="*/ 125 w 704"/>
                  <a:gd name="T23" fmla="*/ 535 h 1152"/>
                  <a:gd name="T24" fmla="*/ 192 w 704"/>
                  <a:gd name="T25" fmla="*/ 256 h 1152"/>
                  <a:gd name="T26" fmla="*/ 192 w 704"/>
                  <a:gd name="T27" fmla="*/ 1152 h 1152"/>
                  <a:gd name="T28" fmla="*/ 320 w 704"/>
                  <a:gd name="T29" fmla="*/ 1152 h 1152"/>
                  <a:gd name="T30" fmla="*/ 320 w 704"/>
                  <a:gd name="T31" fmla="*/ 576 h 1152"/>
                  <a:gd name="T32" fmla="*/ 384 w 704"/>
                  <a:gd name="T33" fmla="*/ 576 h 1152"/>
                  <a:gd name="T34" fmla="*/ 384 w 704"/>
                  <a:gd name="T35" fmla="*/ 1152 h 1152"/>
                  <a:gd name="T36" fmla="*/ 512 w 704"/>
                  <a:gd name="T37" fmla="*/ 1152 h 1152"/>
                  <a:gd name="T38" fmla="*/ 512 w 704"/>
                  <a:gd name="T39" fmla="*/ 253 h 1152"/>
                  <a:gd name="T40" fmla="*/ 580 w 704"/>
                  <a:gd name="T41" fmla="*/ 532 h 1152"/>
                  <a:gd name="T42" fmla="*/ 640 w 704"/>
                  <a:gd name="T43" fmla="*/ 580 h 1152"/>
                  <a:gd name="T44" fmla="*/ 704 w 704"/>
                  <a:gd name="T45" fmla="*/ 516 h 1152"/>
                  <a:gd name="T46" fmla="*/ 701 w 704"/>
                  <a:gd name="T47" fmla="*/ 500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04" h="1152">
                    <a:moveTo>
                      <a:pt x="701" y="500"/>
                    </a:moveTo>
                    <a:lnTo>
                      <a:pt x="612" y="119"/>
                    </a:lnTo>
                    <a:cubicBezTo>
                      <a:pt x="608" y="106"/>
                      <a:pt x="602" y="93"/>
                      <a:pt x="592" y="84"/>
                    </a:cubicBezTo>
                    <a:cubicBezTo>
                      <a:pt x="554" y="52"/>
                      <a:pt x="509" y="29"/>
                      <a:pt x="458" y="13"/>
                    </a:cubicBezTo>
                    <a:cubicBezTo>
                      <a:pt x="423" y="7"/>
                      <a:pt x="388" y="0"/>
                      <a:pt x="352" y="0"/>
                    </a:cubicBezTo>
                    <a:cubicBezTo>
                      <a:pt x="317" y="0"/>
                      <a:pt x="282" y="7"/>
                      <a:pt x="247" y="16"/>
                    </a:cubicBezTo>
                    <a:cubicBezTo>
                      <a:pt x="196" y="29"/>
                      <a:pt x="151" y="55"/>
                      <a:pt x="112" y="87"/>
                    </a:cubicBezTo>
                    <a:cubicBezTo>
                      <a:pt x="103" y="96"/>
                      <a:pt x="96" y="109"/>
                      <a:pt x="93" y="122"/>
                    </a:cubicBezTo>
                    <a:lnTo>
                      <a:pt x="4" y="503"/>
                    </a:lnTo>
                    <a:cubicBezTo>
                      <a:pt x="4" y="506"/>
                      <a:pt x="0" y="512"/>
                      <a:pt x="0" y="519"/>
                    </a:cubicBezTo>
                    <a:cubicBezTo>
                      <a:pt x="0" y="554"/>
                      <a:pt x="29" y="583"/>
                      <a:pt x="64" y="583"/>
                    </a:cubicBezTo>
                    <a:cubicBezTo>
                      <a:pt x="93" y="583"/>
                      <a:pt x="119" y="560"/>
                      <a:pt x="125" y="535"/>
                    </a:cubicBezTo>
                    <a:lnTo>
                      <a:pt x="192" y="256"/>
                    </a:lnTo>
                    <a:lnTo>
                      <a:pt x="192" y="1152"/>
                    </a:lnTo>
                    <a:lnTo>
                      <a:pt x="320" y="1152"/>
                    </a:lnTo>
                    <a:lnTo>
                      <a:pt x="320" y="576"/>
                    </a:lnTo>
                    <a:lnTo>
                      <a:pt x="384" y="576"/>
                    </a:lnTo>
                    <a:lnTo>
                      <a:pt x="384" y="1152"/>
                    </a:lnTo>
                    <a:lnTo>
                      <a:pt x="512" y="1152"/>
                    </a:lnTo>
                    <a:lnTo>
                      <a:pt x="512" y="253"/>
                    </a:lnTo>
                    <a:lnTo>
                      <a:pt x="580" y="532"/>
                    </a:lnTo>
                    <a:cubicBezTo>
                      <a:pt x="586" y="557"/>
                      <a:pt x="612" y="580"/>
                      <a:pt x="640" y="580"/>
                    </a:cubicBezTo>
                    <a:cubicBezTo>
                      <a:pt x="676" y="580"/>
                      <a:pt x="704" y="551"/>
                      <a:pt x="704" y="516"/>
                    </a:cubicBezTo>
                    <a:cubicBezTo>
                      <a:pt x="704" y="509"/>
                      <a:pt x="701" y="503"/>
                      <a:pt x="701" y="500"/>
                    </a:cubicBezTo>
                    <a:close/>
                  </a:path>
                </a:pathLst>
              </a:cu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8" name="Group 48">
              <a:extLst>
                <a:ext uri="{FF2B5EF4-FFF2-40B4-BE49-F238E27FC236}">
                  <a16:creationId xmlns:a16="http://schemas.microsoft.com/office/drawing/2014/main" id="{A8580A38-5438-470F-9294-D92BE4460C3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4" y="2289"/>
              <a:ext cx="126" cy="307"/>
              <a:chOff x="984" y="2289"/>
              <a:chExt cx="126" cy="307"/>
            </a:xfrm>
          </p:grpSpPr>
          <p:sp>
            <p:nvSpPr>
              <p:cNvPr id="29" name="Oval 46">
                <a:extLst>
                  <a:ext uri="{FF2B5EF4-FFF2-40B4-BE49-F238E27FC236}">
                    <a16:creationId xmlns:a16="http://schemas.microsoft.com/office/drawing/2014/main" id="{0FF4E445-0432-45D5-A18C-59078A079A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22" y="2289"/>
                <a:ext cx="51" cy="54"/>
              </a:xfrm>
              <a:prstGeom prst="ellipse">
                <a:avLst/>
              </a:pr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Freeform 47">
                <a:extLst>
                  <a:ext uri="{FF2B5EF4-FFF2-40B4-BE49-F238E27FC236}">
                    <a16:creationId xmlns:a16="http://schemas.microsoft.com/office/drawing/2014/main" id="{6BF646B5-D7AD-4387-ACB1-9B994A7C371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84" y="2350"/>
                <a:ext cx="126" cy="246"/>
              </a:xfrm>
              <a:custGeom>
                <a:avLst/>
                <a:gdLst>
                  <a:gd name="T0" fmla="*/ 634 w 635"/>
                  <a:gd name="T1" fmla="*/ 432 h 1154"/>
                  <a:gd name="T2" fmla="*/ 592 w 635"/>
                  <a:gd name="T3" fmla="*/ 319 h 1154"/>
                  <a:gd name="T4" fmla="*/ 519 w 635"/>
                  <a:gd name="T5" fmla="*/ 215 h 1154"/>
                  <a:gd name="T6" fmla="*/ 439 w 635"/>
                  <a:gd name="T7" fmla="*/ 100 h 1154"/>
                  <a:gd name="T8" fmla="*/ 396 w 635"/>
                  <a:gd name="T9" fmla="*/ 39 h 1154"/>
                  <a:gd name="T10" fmla="*/ 314 w 635"/>
                  <a:gd name="T11" fmla="*/ 0 h 1154"/>
                  <a:gd name="T12" fmla="*/ 235 w 635"/>
                  <a:gd name="T13" fmla="*/ 30 h 1154"/>
                  <a:gd name="T14" fmla="*/ 47 w 635"/>
                  <a:gd name="T15" fmla="*/ 162 h 1154"/>
                  <a:gd name="T16" fmla="*/ 40 w 635"/>
                  <a:gd name="T17" fmla="*/ 272 h 1154"/>
                  <a:gd name="T18" fmla="*/ 227 w 635"/>
                  <a:gd name="T19" fmla="*/ 418 h 1154"/>
                  <a:gd name="T20" fmla="*/ 150 w 635"/>
                  <a:gd name="T21" fmla="*/ 706 h 1154"/>
                  <a:gd name="T22" fmla="*/ 307 w 635"/>
                  <a:gd name="T23" fmla="*/ 706 h 1154"/>
                  <a:gd name="T24" fmla="*/ 307 w 635"/>
                  <a:gd name="T25" fmla="*/ 1154 h 1154"/>
                  <a:gd name="T26" fmla="*/ 435 w 635"/>
                  <a:gd name="T27" fmla="*/ 1154 h 1154"/>
                  <a:gd name="T28" fmla="*/ 435 w 635"/>
                  <a:gd name="T29" fmla="*/ 706 h 1154"/>
                  <a:gd name="T30" fmla="*/ 589 w 635"/>
                  <a:gd name="T31" fmla="*/ 706 h 1154"/>
                  <a:gd name="T32" fmla="*/ 567 w 635"/>
                  <a:gd name="T33" fmla="*/ 626 h 1154"/>
                  <a:gd name="T34" fmla="*/ 560 w 635"/>
                  <a:gd name="T35" fmla="*/ 591 h 1154"/>
                  <a:gd name="T36" fmla="*/ 589 w 635"/>
                  <a:gd name="T37" fmla="*/ 538 h 1154"/>
                  <a:gd name="T38" fmla="*/ 589 w 635"/>
                  <a:gd name="T39" fmla="*/ 538 h 1154"/>
                  <a:gd name="T40" fmla="*/ 634 w 635"/>
                  <a:gd name="T41" fmla="*/ 432 h 1154"/>
                  <a:gd name="T42" fmla="*/ 184 w 635"/>
                  <a:gd name="T43" fmla="*/ 222 h 1154"/>
                  <a:gd name="T44" fmla="*/ 224 w 635"/>
                  <a:gd name="T45" fmla="*/ 194 h 1154"/>
                  <a:gd name="T46" fmla="*/ 263 w 635"/>
                  <a:gd name="T47" fmla="*/ 285 h 1154"/>
                  <a:gd name="T48" fmla="*/ 263 w 635"/>
                  <a:gd name="T49" fmla="*/ 285 h 1154"/>
                  <a:gd name="T50" fmla="*/ 184 w 635"/>
                  <a:gd name="T51" fmla="*/ 222 h 1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35" h="1154">
                    <a:moveTo>
                      <a:pt x="634" y="432"/>
                    </a:moveTo>
                    <a:cubicBezTo>
                      <a:pt x="633" y="391"/>
                      <a:pt x="618" y="351"/>
                      <a:pt x="592" y="319"/>
                    </a:cubicBezTo>
                    <a:lnTo>
                      <a:pt x="519" y="215"/>
                    </a:lnTo>
                    <a:lnTo>
                      <a:pt x="439" y="100"/>
                    </a:lnTo>
                    <a:cubicBezTo>
                      <a:pt x="425" y="80"/>
                      <a:pt x="412" y="58"/>
                      <a:pt x="396" y="39"/>
                    </a:cubicBezTo>
                    <a:cubicBezTo>
                      <a:pt x="376" y="15"/>
                      <a:pt x="346" y="1"/>
                      <a:pt x="314" y="0"/>
                    </a:cubicBezTo>
                    <a:cubicBezTo>
                      <a:pt x="285" y="1"/>
                      <a:pt x="257" y="11"/>
                      <a:pt x="235" y="30"/>
                    </a:cubicBezTo>
                    <a:cubicBezTo>
                      <a:pt x="206" y="50"/>
                      <a:pt x="80" y="138"/>
                      <a:pt x="47" y="162"/>
                    </a:cubicBezTo>
                    <a:cubicBezTo>
                      <a:pt x="8" y="190"/>
                      <a:pt x="0" y="240"/>
                      <a:pt x="40" y="272"/>
                    </a:cubicBezTo>
                    <a:cubicBezTo>
                      <a:pt x="102" y="321"/>
                      <a:pt x="165" y="370"/>
                      <a:pt x="227" y="418"/>
                    </a:cubicBezTo>
                    <a:lnTo>
                      <a:pt x="150" y="706"/>
                    </a:lnTo>
                    <a:lnTo>
                      <a:pt x="307" y="706"/>
                    </a:lnTo>
                    <a:lnTo>
                      <a:pt x="307" y="1154"/>
                    </a:lnTo>
                    <a:lnTo>
                      <a:pt x="435" y="1154"/>
                    </a:lnTo>
                    <a:lnTo>
                      <a:pt x="435" y="706"/>
                    </a:lnTo>
                    <a:lnTo>
                      <a:pt x="589" y="706"/>
                    </a:lnTo>
                    <a:lnTo>
                      <a:pt x="567" y="626"/>
                    </a:lnTo>
                    <a:cubicBezTo>
                      <a:pt x="563" y="614"/>
                      <a:pt x="561" y="603"/>
                      <a:pt x="560" y="591"/>
                    </a:cubicBezTo>
                    <a:cubicBezTo>
                      <a:pt x="560" y="570"/>
                      <a:pt x="571" y="550"/>
                      <a:pt x="589" y="538"/>
                    </a:cubicBezTo>
                    <a:lnTo>
                      <a:pt x="589" y="538"/>
                    </a:lnTo>
                    <a:cubicBezTo>
                      <a:pt x="619" y="511"/>
                      <a:pt x="635" y="472"/>
                      <a:pt x="634" y="432"/>
                    </a:cubicBezTo>
                    <a:close/>
                    <a:moveTo>
                      <a:pt x="184" y="222"/>
                    </a:moveTo>
                    <a:lnTo>
                      <a:pt x="224" y="194"/>
                    </a:lnTo>
                    <a:lnTo>
                      <a:pt x="263" y="285"/>
                    </a:lnTo>
                    <a:lnTo>
                      <a:pt x="263" y="285"/>
                    </a:lnTo>
                    <a:lnTo>
                      <a:pt x="184" y="222"/>
                    </a:lnTo>
                    <a:close/>
                  </a:path>
                </a:pathLst>
              </a:custGeom>
              <a:noFill/>
              <a:ln w="1428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37CC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64" name="Picture 63">
            <a:extLst>
              <a:ext uri="{FF2B5EF4-FFF2-40B4-BE49-F238E27FC236}">
                <a16:creationId xmlns:a16="http://schemas.microsoft.com/office/drawing/2014/main" id="{B0E1F887-EFD9-4101-8BD9-11D67C5021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5070" y="4673091"/>
            <a:ext cx="863231" cy="906755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EB7989B2-2AF2-4001-9797-A6CA454698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2922" y="3050949"/>
            <a:ext cx="464509" cy="487929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75142703-F3FB-4AF3-B1B6-E82C8F9B46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5154" y="3492020"/>
            <a:ext cx="464509" cy="487929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09BAEF9E-4236-4921-A91F-62D025F3EE3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8254" b="6921"/>
          <a:stretch/>
        </p:blipFill>
        <p:spPr>
          <a:xfrm>
            <a:off x="3889717" y="1469155"/>
            <a:ext cx="2032777" cy="2534302"/>
          </a:xfrm>
          <a:prstGeom prst="rect">
            <a:avLst/>
          </a:prstGeom>
        </p:spPr>
      </p:pic>
      <p:sp>
        <p:nvSpPr>
          <p:cNvPr id="68" name="Rectangle 67">
            <a:extLst>
              <a:ext uri="{FF2B5EF4-FFF2-40B4-BE49-F238E27FC236}">
                <a16:creationId xmlns:a16="http://schemas.microsoft.com/office/drawing/2014/main" id="{BA9B918C-F592-43E5-9AA6-977FC39DA321}"/>
              </a:ext>
            </a:extLst>
          </p:cNvPr>
          <p:cNvSpPr/>
          <p:nvPr/>
        </p:nvSpPr>
        <p:spPr>
          <a:xfrm rot="19676598">
            <a:off x="1871605" y="2196501"/>
            <a:ext cx="207832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 w="0"/>
                <a:solidFill>
                  <a:schemeClr val="tx1"/>
                </a:solidFill>
                <a:uLnTx/>
                <a:uFillTx/>
                <a:latin typeface="+mj-lt"/>
                <a:ea typeface="+mn-ea"/>
                <a:cs typeface="+mn-cs"/>
              </a:rPr>
              <a:t>Worst case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>
                <a:ln w="0"/>
                <a:solidFill>
                  <a:schemeClr val="tx1"/>
                </a:solidFill>
                <a:uLnTx/>
                <a:uFillTx/>
                <a:latin typeface="+mj-lt"/>
                <a:ea typeface="+mn-ea"/>
                <a:cs typeface="+mn-cs"/>
              </a:rPr>
              <a:t>Without Data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502695A-D4F2-4072-B30E-0723684B81A2}"/>
              </a:ext>
            </a:extLst>
          </p:cNvPr>
          <p:cNvSpPr/>
          <p:nvPr/>
        </p:nvSpPr>
        <p:spPr>
          <a:xfrm>
            <a:off x="6654201" y="1430649"/>
            <a:ext cx="175240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>
                <a:ln w="0"/>
                <a:solidFill>
                  <a:schemeClr val="tx1"/>
                </a:solidFill>
                <a:uLnTx/>
                <a:uFillTx/>
                <a:latin typeface="+mj-lt"/>
                <a:ea typeface="+mn-ea"/>
                <a:cs typeface="+mn-cs"/>
              </a:rPr>
              <a:t>Performance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2B27754A-09C9-4EA3-99A6-14803165666A}"/>
              </a:ext>
            </a:extLst>
          </p:cNvPr>
          <p:cNvSpPr/>
          <p:nvPr/>
        </p:nvSpPr>
        <p:spPr>
          <a:xfrm>
            <a:off x="9417981" y="1430628"/>
            <a:ext cx="134043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>
                <a:ln w="0"/>
                <a:solidFill>
                  <a:schemeClr val="tx1"/>
                </a:solidFill>
                <a:uLnTx/>
                <a:uFillTx/>
                <a:latin typeface="+mj-lt"/>
                <a:ea typeface="+mn-ea"/>
                <a:cs typeface="+mn-cs"/>
              </a:rPr>
              <a:t>Economy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735B51-BAD3-6461-2C68-EEB55C03AF20}"/>
              </a:ext>
            </a:extLst>
          </p:cNvPr>
          <p:cNvSpPr txBox="1"/>
          <p:nvPr/>
        </p:nvSpPr>
        <p:spPr>
          <a:xfrm>
            <a:off x="4948185" y="1502336"/>
            <a:ext cx="5229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0">
                <a:solidFill>
                  <a:srgbClr val="C00000"/>
                </a:solidFill>
                <a:latin typeface="+mj-lt"/>
              </a:rPr>
              <a:t>Max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24AC2BB6-112B-0F1F-8337-5E1DB8B7C823}"/>
              </a:ext>
            </a:extLst>
          </p:cNvPr>
          <p:cNvSpPr txBox="1"/>
          <p:nvPr/>
        </p:nvSpPr>
        <p:spPr>
          <a:xfrm>
            <a:off x="5751965" y="2158035"/>
            <a:ext cx="5229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0">
                <a:solidFill>
                  <a:schemeClr val="tx1"/>
                </a:solidFill>
                <a:latin typeface="+mj-lt"/>
              </a:rPr>
              <a:t>Max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426F633A-0F2E-66A6-CC3B-0F74CA607F09}"/>
              </a:ext>
            </a:extLst>
          </p:cNvPr>
          <p:cNvSpPr/>
          <p:nvPr/>
        </p:nvSpPr>
        <p:spPr>
          <a:xfrm>
            <a:off x="5922494" y="6351639"/>
            <a:ext cx="409480" cy="3342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F3D563-06C6-B9F8-7C44-00B676153E9D}"/>
              </a:ext>
            </a:extLst>
          </p:cNvPr>
          <p:cNvSpPr txBox="1"/>
          <p:nvPr/>
        </p:nvSpPr>
        <p:spPr>
          <a:xfrm>
            <a:off x="0" y="598296"/>
            <a:ext cx="12192001" cy="569871"/>
          </a:xfrm>
          <a:prstGeom prst="rect">
            <a:avLst/>
          </a:prstGeom>
          <a:gradFill>
            <a:gsLst>
              <a:gs pos="88000">
                <a:srgbClr val="1F497D">
                  <a:alpha val="55000"/>
                </a:srgbClr>
              </a:gs>
              <a:gs pos="75000">
                <a:srgbClr val="0081B5"/>
              </a:gs>
              <a:gs pos="27000">
                <a:schemeClr val="bg1"/>
              </a:gs>
            </a:gsLst>
            <a:lin ang="0" scaled="0"/>
          </a:gradFill>
        </p:spPr>
        <p:txBody>
          <a:bodyPr wrap="square" lIns="91438" tIns="45719" rIns="91438" bIns="45719" rtlCol="0" anchor="ctr" anchorCtr="0">
            <a:noAutofit/>
          </a:bodyPr>
          <a:lstStyle>
            <a:defPPr>
              <a:defRPr lang="en-US"/>
            </a:defPPr>
            <a:lvl1pPr lvl="0" algn="ctr"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173288" lvl="0" algn="l">
              <a:defRPr/>
            </a:pPr>
            <a:r>
              <a:rPr lang="en-US" sz="2800">
                <a:solidFill>
                  <a:prstClr val="black"/>
                </a:solidFill>
              </a:rPr>
              <a:t>Why Sharper Tools Bring Performance and Economy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AE995601-D8B8-2E8E-FF8F-9E791CEB1A91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5" y="149235"/>
            <a:ext cx="1222905" cy="898123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70B92CFF-9341-CEDA-ABF1-1F8799D21C34}"/>
              </a:ext>
            </a:extLst>
          </p:cNvPr>
          <p:cNvSpPr txBox="1"/>
          <p:nvPr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2025, Pipeline Research Council International</a:t>
            </a:r>
            <a:endParaRPr lang="en-US" sz="900" b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91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0E1AB7-C3A8-9B9A-9DC4-9B7E97A83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417D44-65A3-DCAE-1EA5-817B0A592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Corrosion  Post ILI Failure Trends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91C0C5-B68C-8391-0E7C-D82776452F99}"/>
              </a:ext>
            </a:extLst>
          </p:cNvPr>
          <p:cNvSpPr txBox="1"/>
          <p:nvPr/>
        </p:nvSpPr>
        <p:spPr>
          <a:xfrm>
            <a:off x="776868" y="6001962"/>
            <a:ext cx="106382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Ref:</a:t>
            </a:r>
            <a:r>
              <a:rPr lang="en-US" b="0"/>
              <a:t> Huang, T. and Kariyawasam, S. 2018. An ILI Based Program That Prevents Reoccurrence of Post ILI Failures Seen in Industry. Proceedings of the 2018 12th International Pipeline Conference, IPC2018-78604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7A62C12-171F-81AF-3A2A-467BDAF14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2586" y="1589209"/>
            <a:ext cx="6066621" cy="441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91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C5798-B2D4-CA65-E1DC-DA459486E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7824" y="1499616"/>
            <a:ext cx="10508862" cy="2290356"/>
          </a:xfrm>
        </p:spPr>
        <p:txBody>
          <a:bodyPr/>
          <a:lstStyle/>
          <a:p>
            <a:pPr indent="-112713">
              <a:spcBef>
                <a:spcPts val="600"/>
              </a:spcBef>
              <a:spcAft>
                <a:spcPts val="0"/>
              </a:spcAft>
              <a:tabLst>
                <a:tab pos="1598613" algn="l"/>
              </a:tabLst>
            </a:pPr>
            <a:r>
              <a:rPr lang="en-US" sz="2000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Safety related decisions are made using </a:t>
            </a:r>
            <a:r>
              <a:rPr lang="en-US" sz="2000" b="0" u="sng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many inputs &amp; sub-processes </a:t>
            </a:r>
            <a:r>
              <a:rPr lang="en-US" sz="2000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(components). </a:t>
            </a:r>
          </a:p>
          <a:p>
            <a:pPr indent="-112713">
              <a:spcBef>
                <a:spcPts val="600"/>
              </a:spcBef>
              <a:spcAft>
                <a:spcPts val="0"/>
              </a:spcAft>
              <a:tabLst>
                <a:tab pos="1598613" algn="l"/>
              </a:tabLst>
            </a:pPr>
            <a:r>
              <a:rPr lang="en-US" sz="2000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Pipeline industry has </a:t>
            </a:r>
            <a:r>
              <a:rPr lang="en-US" sz="2000" b="0" u="sng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developed these component </a:t>
            </a:r>
            <a:r>
              <a:rPr lang="en-US" sz="2000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improvements, which have been available for </a:t>
            </a:r>
            <a:r>
              <a:rPr lang="en-US" sz="2000" b="0" u="sng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many years and decades</a:t>
            </a:r>
            <a:r>
              <a:rPr lang="en-US" sz="2000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</a:p>
          <a:p>
            <a:pPr indent="-112713">
              <a:spcBef>
                <a:spcPts val="600"/>
              </a:spcBef>
              <a:spcAft>
                <a:spcPts val="0"/>
              </a:spcAft>
              <a:tabLst>
                <a:tab pos="1598613" algn="l"/>
              </a:tabLst>
            </a:pPr>
            <a:r>
              <a:rPr lang="en-US" sz="2000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Many operators </a:t>
            </a:r>
            <a:r>
              <a:rPr lang="en-US" sz="2000" b="0" u="sng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use some </a:t>
            </a:r>
            <a:r>
              <a:rPr lang="en-US" sz="2000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of these component processes. But few use all system optimized combinations (from 1513 to 2 digs as appropriate) with </a:t>
            </a:r>
            <a:r>
              <a:rPr lang="en-US" sz="2000" b="0" u="sng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consistent system reliability</a:t>
            </a:r>
            <a:r>
              <a:rPr lang="en-US" sz="2000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indent="-112713">
              <a:spcBef>
                <a:spcPts val="600"/>
              </a:spcBef>
              <a:spcAft>
                <a:spcPts val="0"/>
              </a:spcAft>
              <a:tabLst>
                <a:tab pos="1598613" algn="l"/>
              </a:tabLst>
            </a:pPr>
            <a:r>
              <a:rPr lang="en-US" sz="2000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Other </a:t>
            </a:r>
            <a:r>
              <a:rPr lang="en-US" sz="2000" b="0" u="sng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high reliability industries use system reliability methods </a:t>
            </a:r>
            <a:r>
              <a:rPr lang="en-US" sz="2000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which enable the </a:t>
            </a:r>
            <a:r>
              <a:rPr lang="en-US" sz="2000" b="0" u="sng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full use of AI and data capability</a:t>
            </a:r>
          </a:p>
          <a:p>
            <a:endParaRPr lang="en-US" sz="2800" b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B87547-3EFB-C1CC-D5FC-6DBC73987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Moving from Components to System Reliability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82656-AC4F-B565-CE3F-0BC0D99BC8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323" y="4757021"/>
            <a:ext cx="3869496" cy="21026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8758753-C030-5127-16B8-E8F4FDA639C5}"/>
              </a:ext>
            </a:extLst>
          </p:cNvPr>
          <p:cNvSpPr txBox="1"/>
          <p:nvPr/>
        </p:nvSpPr>
        <p:spPr>
          <a:xfrm>
            <a:off x="1110442" y="3957947"/>
            <a:ext cx="34115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1" u="none" strike="noStrike" cap="none" normalizeH="0" baseline="0">
                <a:ln>
                  <a:noFill/>
                </a:ln>
                <a:solidFill>
                  <a:schemeClr val="accent4"/>
                </a:solidFill>
                <a:effectLst/>
                <a:latin typeface="Arial" panose="020B0604020202020204" pitchFamily="34" charset="0"/>
              </a:rPr>
              <a:t>A system is only as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1" u="none" strike="noStrike" cap="none" normalizeH="0" baseline="0">
                <a:ln>
                  <a:noFill/>
                </a:ln>
                <a:solidFill>
                  <a:schemeClr val="accent4"/>
                </a:solidFill>
                <a:effectLst/>
                <a:latin typeface="Arial" panose="020B0604020202020204" pitchFamily="34" charset="0"/>
              </a:rPr>
              <a:t>strong as the weakest link</a:t>
            </a:r>
            <a:endParaRPr kumimoji="0" lang="en-US" sz="1400" b="0" i="0" u="none" strike="noStrike" cap="none" normalizeH="0" baseline="0">
              <a:ln>
                <a:noFill/>
              </a:ln>
              <a:solidFill>
                <a:schemeClr val="accent4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9098486-BCE1-583B-2530-1113EBB7117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000"/>
          <a:stretch/>
        </p:blipFill>
        <p:spPr>
          <a:xfrm>
            <a:off x="7388657" y="4863190"/>
            <a:ext cx="3998029" cy="148839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C1489D2-695E-DB80-3A89-3F73AE2BFD6F}"/>
              </a:ext>
            </a:extLst>
          </p:cNvPr>
          <p:cNvSpPr txBox="1"/>
          <p:nvPr/>
        </p:nvSpPr>
        <p:spPr>
          <a:xfrm>
            <a:off x="6879722" y="3957947"/>
            <a:ext cx="501589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i="1">
                <a:solidFill>
                  <a:schemeClr val="accent2"/>
                </a:solidFill>
                <a:latin typeface="Arial" panose="020B0604020202020204" pitchFamily="34" charset="0"/>
              </a:rPr>
              <a:t>System optimization gives optimized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i="1">
                <a:solidFill>
                  <a:schemeClr val="accent2"/>
                </a:solidFill>
                <a:latin typeface="Arial" panose="020B0604020202020204" pitchFamily="34" charset="0"/>
              </a:rPr>
              <a:t>performance and economy</a:t>
            </a:r>
            <a:endParaRPr kumimoji="0" lang="en-US" sz="1400" b="0" i="0" u="none" strike="noStrike" cap="none" normalizeH="0" baseline="0">
              <a:ln>
                <a:noFill/>
              </a:ln>
              <a:solidFill>
                <a:schemeClr val="accent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0980B982-55D5-10EF-837F-4F9290922838}"/>
              </a:ext>
            </a:extLst>
          </p:cNvPr>
          <p:cNvSpPr/>
          <p:nvPr/>
        </p:nvSpPr>
        <p:spPr bwMode="auto">
          <a:xfrm rot="16200000">
            <a:off x="4846255" y="4279247"/>
            <a:ext cx="2290355" cy="2079011"/>
          </a:xfrm>
          <a:prstGeom prst="downArrow">
            <a:avLst>
              <a:gd name="adj1" fmla="val 50000"/>
              <a:gd name="adj2" fmla="val 40511"/>
            </a:avLst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R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latin typeface="Arial Narrow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FC078B9-7367-BA77-1B15-06B7FEE1297D}"/>
              </a:ext>
            </a:extLst>
          </p:cNvPr>
          <p:cNvSpPr txBox="1"/>
          <p:nvPr/>
        </p:nvSpPr>
        <p:spPr>
          <a:xfrm>
            <a:off x="5050500" y="4800484"/>
            <a:ext cx="207901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sz="2000" b="1" i="0" u="none" strike="noStrike" cap="none" normalizeH="0" baseline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latin typeface="Arial" panose="020B0604020202020204" pitchFamily="34" charset="0"/>
              </a:rPr>
              <a:t>Consistent </a:t>
            </a:r>
          </a:p>
          <a:p>
            <a:pPr marR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sz="2000" b="1" i="0" u="none" strike="noStrike" cap="none" normalizeH="0" baseline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latin typeface="Arial" panose="020B0604020202020204" pitchFamily="34" charset="0"/>
              </a:rPr>
              <a:t>system </a:t>
            </a:r>
          </a:p>
          <a:p>
            <a:pPr marR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tabLst>
                <a:tab pos="1600200" algn="l"/>
              </a:tabLst>
            </a:pPr>
            <a:r>
              <a:rPr kumimoji="0" lang="en-US" sz="2000" b="1" i="0" u="none" strike="noStrike" cap="none" normalizeH="0" baseline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latin typeface="Arial" panose="020B0604020202020204" pitchFamily="34" charset="0"/>
              </a:rPr>
              <a:t>reliability</a:t>
            </a:r>
            <a:endParaRPr kumimoji="0" lang="en-US" sz="3200" b="1" i="0" u="none" strike="noStrike" cap="none" normalizeH="0" baseline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47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74FA3-BA2C-73DE-AA1B-0B19ABA06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166FCC-D818-855B-A932-D5E4BDECFE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520" y="1498600"/>
            <a:ext cx="10982086" cy="4902200"/>
          </a:xfrm>
        </p:spPr>
        <p:txBody>
          <a:bodyPr/>
          <a:lstStyle/>
          <a:p>
            <a:r>
              <a:rPr lang="en-US" sz="2000" dirty="0">
                <a:solidFill>
                  <a:srgbClr val="1E4A7E"/>
                </a:solidFill>
              </a:rPr>
              <a:t>Many operators lack a framework/system in which to </a:t>
            </a:r>
            <a:r>
              <a:rPr lang="en-US" sz="2000" dirty="0">
                <a:solidFill>
                  <a:schemeClr val="accent4"/>
                </a:solidFill>
              </a:rPr>
              <a:t>implement the R&amp;D improvements</a:t>
            </a:r>
            <a:r>
              <a:rPr lang="en-US" sz="2000" dirty="0">
                <a:solidFill>
                  <a:srgbClr val="1E4A7E"/>
                </a:solidFill>
              </a:rPr>
              <a:t> and the </a:t>
            </a:r>
            <a:r>
              <a:rPr lang="en-US" sz="2000" dirty="0">
                <a:solidFill>
                  <a:schemeClr val="accent2"/>
                </a:solidFill>
              </a:rPr>
              <a:t>tools to understand impact and defend to leaders/regulators</a:t>
            </a:r>
            <a:r>
              <a:rPr lang="en-US" sz="2000" dirty="0">
                <a:solidFill>
                  <a:srgbClr val="1E4A7E"/>
                </a:solidFill>
              </a:rPr>
              <a:t>.</a:t>
            </a:r>
            <a:endParaRPr lang="en-US" sz="2000" dirty="0">
              <a:solidFill>
                <a:srgbClr val="1E4A7E"/>
              </a:solidFill>
              <a:cs typeface="Arial"/>
            </a:endParaRP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rgbClr val="1E4A7E"/>
                </a:solidFill>
              </a:rPr>
              <a:t>Start with </a:t>
            </a:r>
            <a:r>
              <a:rPr lang="en-US" sz="2000" u="sng" dirty="0">
                <a:solidFill>
                  <a:srgbClr val="1E4A7E"/>
                </a:solidFill>
              </a:rPr>
              <a:t>Corrosion </a:t>
            </a:r>
            <a:r>
              <a:rPr lang="en-US" sz="2000" dirty="0">
                <a:solidFill>
                  <a:srgbClr val="1E4A7E"/>
                </a:solidFill>
              </a:rPr>
              <a:t>Management System in 2026 (</a:t>
            </a:r>
            <a:r>
              <a:rPr lang="en-US" sz="2000">
                <a:solidFill>
                  <a:srgbClr val="1E4A7E"/>
                </a:solidFill>
              </a:rPr>
              <a:t>Cracks &amp; Dents </a:t>
            </a:r>
            <a:r>
              <a:rPr lang="en-US" sz="2000" dirty="0">
                <a:solidFill>
                  <a:srgbClr val="1E4A7E"/>
                </a:solidFill>
              </a:rPr>
              <a:t>2027-2028)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solidFill>
                  <a:srgbClr val="1E4A7E"/>
                </a:solidFill>
              </a:rPr>
              <a:t>PRCI R&amp;D-based Decision Optimizer will provide (Idea 5003):</a:t>
            </a:r>
            <a:endParaRPr lang="en-US" sz="2000" dirty="0">
              <a:solidFill>
                <a:srgbClr val="1E4A7E"/>
              </a:solidFill>
              <a:cs typeface="Arial"/>
            </a:endParaRPr>
          </a:p>
          <a:p>
            <a:pPr marL="912495" lvl="1" indent="-457200">
              <a:buFont typeface="+mj-lt"/>
              <a:buAutoNum type="arabicPeriod"/>
            </a:pPr>
            <a:r>
              <a:rPr lang="en-US" b="1" dirty="0">
                <a:solidFill>
                  <a:schemeClr val="accent4"/>
                </a:solidFill>
              </a:rPr>
              <a:t>Analytical Software </a:t>
            </a:r>
            <a:r>
              <a:rPr lang="en-US" dirty="0">
                <a:solidFill>
                  <a:schemeClr val="accent4"/>
                </a:solidFill>
              </a:rPr>
              <a:t>that compares R&amp;D improvements to make optimum decision</a:t>
            </a:r>
            <a:r>
              <a:rPr lang="en-US" dirty="0">
                <a:solidFill>
                  <a:srgbClr val="1E4A7E"/>
                </a:solidFill>
              </a:rPr>
              <a:t>:</a:t>
            </a:r>
            <a:endParaRPr lang="en-US" dirty="0">
              <a:solidFill>
                <a:srgbClr val="1E4A7E"/>
              </a:solidFill>
              <a:cs typeface="Arial"/>
            </a:endParaRPr>
          </a:p>
          <a:p>
            <a:pPr lvl="2" indent="-172720"/>
            <a:r>
              <a:rPr lang="en-US" dirty="0">
                <a:solidFill>
                  <a:srgbClr val="1E4A7E"/>
                </a:solidFill>
              </a:rPr>
              <a:t>Develops this System that is </a:t>
            </a:r>
            <a:r>
              <a:rPr lang="en-US" u="sng" dirty="0">
                <a:solidFill>
                  <a:srgbClr val="1E4A7E"/>
                </a:solidFill>
              </a:rPr>
              <a:t>modular</a:t>
            </a:r>
            <a:r>
              <a:rPr lang="en-US" dirty="0">
                <a:solidFill>
                  <a:srgbClr val="1E4A7E"/>
                </a:solidFill>
              </a:rPr>
              <a:t>, able to </a:t>
            </a:r>
            <a:r>
              <a:rPr lang="en-US" u="sng" dirty="0">
                <a:solidFill>
                  <a:srgbClr val="1E4A7E"/>
                </a:solidFill>
              </a:rPr>
              <a:t>adopt new models </a:t>
            </a:r>
            <a:r>
              <a:rPr lang="en-US" dirty="0">
                <a:solidFill>
                  <a:srgbClr val="1E4A7E"/>
                </a:solidFill>
              </a:rPr>
              <a:t>and </a:t>
            </a:r>
            <a:r>
              <a:rPr lang="en-US" u="sng" dirty="0" err="1">
                <a:solidFill>
                  <a:srgbClr val="1E4A7E"/>
                </a:solidFill>
              </a:rPr>
              <a:t>AI+data</a:t>
            </a:r>
            <a:r>
              <a:rPr lang="en-US" dirty="0">
                <a:solidFill>
                  <a:srgbClr val="1E4A7E"/>
                </a:solidFill>
              </a:rPr>
              <a:t> driven processes</a:t>
            </a:r>
            <a:endParaRPr lang="en-US" dirty="0">
              <a:solidFill>
                <a:srgbClr val="1E4A7E"/>
              </a:solidFill>
              <a:cs typeface="Arial"/>
            </a:endParaRPr>
          </a:p>
          <a:p>
            <a:pPr lvl="2" indent="-172720"/>
            <a:r>
              <a:rPr lang="en-US" dirty="0">
                <a:solidFill>
                  <a:srgbClr val="1E4A7E"/>
                </a:solidFill>
              </a:rPr>
              <a:t>Continuously  </a:t>
            </a:r>
            <a:r>
              <a:rPr lang="en-US" u="sng" dirty="0">
                <a:solidFill>
                  <a:srgbClr val="1E4A7E"/>
                </a:solidFill>
              </a:rPr>
              <a:t>updates</a:t>
            </a:r>
            <a:r>
              <a:rPr lang="en-US" dirty="0">
                <a:solidFill>
                  <a:srgbClr val="1E4A7E"/>
                </a:solidFill>
              </a:rPr>
              <a:t> the R&amp;D results – as a </a:t>
            </a:r>
            <a:r>
              <a:rPr lang="en-US" u="sng" dirty="0">
                <a:solidFill>
                  <a:srgbClr val="1E4A7E"/>
                </a:solidFill>
              </a:rPr>
              <a:t>simple to use tool</a:t>
            </a:r>
            <a:endParaRPr lang="en-US" u="sng" dirty="0">
              <a:solidFill>
                <a:srgbClr val="1E4A7E"/>
              </a:solidFill>
              <a:cs typeface="Arial"/>
            </a:endParaRPr>
          </a:p>
          <a:p>
            <a:pPr lvl="2" indent="-172720"/>
            <a:r>
              <a:rPr lang="en-US" dirty="0">
                <a:solidFill>
                  <a:srgbClr val="1E4A7E"/>
                </a:solidFill>
              </a:rPr>
              <a:t>Provides the </a:t>
            </a:r>
            <a:r>
              <a:rPr lang="en-US" u="sng" dirty="0">
                <a:solidFill>
                  <a:srgbClr val="1E4A7E"/>
                </a:solidFill>
              </a:rPr>
              <a:t>many optional paths </a:t>
            </a:r>
            <a:r>
              <a:rPr lang="en-US" dirty="0">
                <a:solidFill>
                  <a:srgbClr val="1E4A7E"/>
                </a:solidFill>
              </a:rPr>
              <a:t>an operator can take (based on circumstances and need)</a:t>
            </a:r>
            <a:endParaRPr lang="en-US" dirty="0">
              <a:solidFill>
                <a:srgbClr val="1E4A7E"/>
              </a:solidFill>
              <a:cs typeface="Arial"/>
            </a:endParaRPr>
          </a:p>
          <a:p>
            <a:pPr marL="912495" lvl="1" indent="-457200">
              <a:spcBef>
                <a:spcPts val="1200"/>
              </a:spcBef>
              <a:buFont typeface="+mj-lt"/>
              <a:buAutoNum type="arabicPeriod"/>
            </a:pPr>
            <a:r>
              <a:rPr lang="en-US" dirty="0">
                <a:solidFill>
                  <a:schemeClr val="accent2"/>
                </a:solidFill>
              </a:rPr>
              <a:t>Clear communication and </a:t>
            </a:r>
            <a:r>
              <a:rPr lang="en-US" b="1" dirty="0">
                <a:solidFill>
                  <a:schemeClr val="accent2"/>
                </a:solidFill>
              </a:rPr>
              <a:t>defendable examples</a:t>
            </a:r>
            <a:r>
              <a:rPr lang="en-US" dirty="0">
                <a:solidFill>
                  <a:schemeClr val="accent2"/>
                </a:solidFill>
              </a:rPr>
              <a:t> to demonstrate safety and value – with </a:t>
            </a:r>
            <a:r>
              <a:rPr lang="en-US" b="1" dirty="0">
                <a:solidFill>
                  <a:schemeClr val="accent2"/>
                </a:solidFill>
              </a:rPr>
              <a:t>industry database </a:t>
            </a:r>
            <a:r>
              <a:rPr lang="en-US" dirty="0">
                <a:solidFill>
                  <a:schemeClr val="accent2"/>
                </a:solidFill>
              </a:rPr>
              <a:t>for sandbox of ROI examples</a:t>
            </a:r>
            <a:endParaRPr lang="en-US" dirty="0">
              <a:solidFill>
                <a:schemeClr val="accent2"/>
              </a:solidFill>
              <a:cs typeface="Arial"/>
            </a:endParaRPr>
          </a:p>
          <a:p>
            <a:pPr marL="912495" lvl="1" indent="-457200">
              <a:spcBef>
                <a:spcPts val="1200"/>
              </a:spcBef>
              <a:buFont typeface="+mj-lt"/>
              <a:buAutoNum type="arabicPeriod"/>
            </a:pPr>
            <a:r>
              <a:rPr lang="en-US" dirty="0">
                <a:solidFill>
                  <a:srgbClr val="1E4A7E"/>
                </a:solidFill>
              </a:rPr>
              <a:t>Plan to leverage existing software development expertise and modules for timely deliverables </a:t>
            </a:r>
          </a:p>
          <a:p>
            <a:pPr marL="52070" indent="0">
              <a:spcBef>
                <a:spcPts val="1200"/>
              </a:spcBef>
              <a:buNone/>
            </a:pPr>
            <a:r>
              <a:rPr lang="en-US" sz="2000" dirty="0">
                <a:solidFill>
                  <a:srgbClr val="1E4A7E"/>
                </a:solidFill>
              </a:rPr>
              <a:t>Timely - Accelerated AI capability, Regulatory environment in US.</a:t>
            </a:r>
          </a:p>
          <a:p>
            <a:pPr marL="455295" lvl="1" indent="0">
              <a:spcBef>
                <a:spcPts val="1200"/>
              </a:spcBef>
              <a:buNone/>
            </a:pPr>
            <a:endParaRPr lang="en-US" dirty="0">
              <a:solidFill>
                <a:srgbClr val="1E4A7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22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AFC40E6-A2B8-CBE3-BCF8-2863D3F290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E1508B-276E-3C53-9A7D-E15D1DF1B15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CF6CAB-E53E-C9F1-A1A8-8F4EBDC7D0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8A5E01-650F-029D-7D63-E37289CB59F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63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2EC92-5663-1E0C-814B-49A3509308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lleagues celebrating">
            <a:extLst>
              <a:ext uri="{FF2B5EF4-FFF2-40B4-BE49-F238E27FC236}">
                <a16:creationId xmlns:a16="http://schemas.microsoft.com/office/drawing/2014/main" id="{D3F7BA4E-97B1-74D6-4CE4-CC781BDB4C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3" b="295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E5F0B93-0135-21CF-8AF5-9167A4E1A34D}"/>
              </a:ext>
            </a:extLst>
          </p:cNvPr>
          <p:cNvSpPr/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gradFill>
            <a:gsLst>
              <a:gs pos="89000">
                <a:srgbClr val="FFFFFF">
                  <a:alpha val="69000"/>
                </a:srgbClr>
              </a:gs>
              <a:gs pos="23000">
                <a:schemeClr val="bg1">
                  <a:alpha val="85000"/>
                </a:schemeClr>
              </a:gs>
            </a:gsLst>
            <a:lin ang="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1600200" algn="l"/>
              </a:tabLst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 Narrow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C87F36-04DE-ACCC-CD6F-CBC84B36F81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40828"/>
            <a:ext cx="12192001" cy="569871"/>
          </a:xfrm>
          <a:prstGeom prst="rect">
            <a:avLst/>
          </a:prstGeom>
          <a:gradFill>
            <a:gsLst>
              <a:gs pos="88000">
                <a:srgbClr val="1F497D">
                  <a:alpha val="55000"/>
                </a:srgbClr>
              </a:gs>
              <a:gs pos="75000">
                <a:srgbClr val="0081B5"/>
              </a:gs>
              <a:gs pos="27000">
                <a:schemeClr val="bg1"/>
              </a:gs>
            </a:gsLst>
            <a:lin ang="0" scaled="0"/>
          </a:gradFill>
        </p:spPr>
        <p:txBody>
          <a:bodyPr wrap="square" lIns="91438" tIns="45719" rIns="91438" bIns="45719" rtlCol="0" anchor="b" anchorCtr="0">
            <a:noAutofit/>
          </a:bodyPr>
          <a:lstStyle>
            <a:defPPr>
              <a:defRPr lang="en-US"/>
            </a:defPPr>
            <a:lvl1pPr lvl="0" algn="ctr"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2173288" lvl="0" algn="l">
              <a:defRPr/>
            </a:pPr>
            <a:r>
              <a:rPr lang="en-US" sz="2800">
                <a:solidFill>
                  <a:prstClr val="black"/>
                </a:solidFill>
              </a:rPr>
              <a:t>Moving Forward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444FFA-0EF7-2820-74D7-AEDD9CA32C2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5" y="149235"/>
            <a:ext cx="1222905" cy="898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5901C6-35E6-D161-7A3F-8BFF1C3E103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546840" y="6627168"/>
            <a:ext cx="2652504" cy="230832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en-US" sz="900" b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  <a:r>
              <a:rPr lang="en-US" sz="900" b="0" baseline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2025, Pipeline Research Council International</a:t>
            </a:r>
            <a:endParaRPr lang="en-US" sz="900" b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B37AE3E-AB16-A720-E55A-191B5C7A23DE}"/>
              </a:ext>
            </a:extLst>
          </p:cNvPr>
          <p:cNvSpPr txBox="1">
            <a:spLocks/>
          </p:cNvSpPr>
          <p:nvPr/>
        </p:nvSpPr>
        <p:spPr>
          <a:xfrm>
            <a:off x="877824" y="1498600"/>
            <a:ext cx="10740679" cy="4902200"/>
          </a:xfrm>
          <a:prstGeom prst="rect">
            <a:avLst/>
          </a:prstGeom>
        </p:spPr>
        <p:txBody>
          <a:bodyPr wrap="square" lIns="91440" tIns="45720" rIns="91440" bIns="45720" anchor="t">
            <a:noAutofit/>
          </a:bodyPr>
          <a:lstStyle>
            <a:lvl1pPr marL="225425" indent="-225425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600160" algn="l"/>
              </a:tabLst>
              <a:defRPr sz="2400" b="1">
                <a:solidFill>
                  <a:srgbClr val="1F497D"/>
                </a:solidFill>
                <a:latin typeface="+mn-lt"/>
                <a:ea typeface="+mn-ea"/>
                <a:cs typeface="+mn-cs"/>
              </a:defRPr>
            </a:lvl1pPr>
            <a:lvl2pPr marL="628650" indent="-17303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600160" algn="l"/>
              </a:tabLst>
              <a:defRPr sz="2000">
                <a:solidFill>
                  <a:srgbClr val="1F497D"/>
                </a:solidFill>
                <a:latin typeface="+mn-lt"/>
              </a:defRPr>
            </a:lvl2pPr>
            <a:lvl3pPr marL="914400" indent="-17303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600160" algn="l"/>
              </a:tabLst>
              <a:defRPr sz="1800" i="0">
                <a:solidFill>
                  <a:srgbClr val="1F497D"/>
                </a:solidFill>
                <a:latin typeface="+mn-lt"/>
              </a:defRPr>
            </a:lvl3pPr>
            <a:lvl4pPr marL="1258888" indent="-174625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600160" algn="l"/>
              </a:tabLst>
              <a:defRPr sz="1600" i="0">
                <a:solidFill>
                  <a:srgbClr val="1F497D"/>
                </a:solidFill>
                <a:latin typeface="+mn-lt"/>
              </a:defRPr>
            </a:lvl4pPr>
            <a:lvl5pPr marL="1543050" indent="-11588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/>
              <a:defRPr sz="1400" i="0">
                <a:solidFill>
                  <a:srgbClr val="1F497D"/>
                </a:solidFill>
                <a:latin typeface="+mn-lt"/>
              </a:defRPr>
            </a:lvl5pPr>
            <a:lvl6pPr marL="2057349" indent="-171446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1600160" algn="l"/>
              </a:tabLst>
              <a:defRPr sz="1200" i="1">
                <a:solidFill>
                  <a:schemeClr val="tx1"/>
                </a:solidFill>
                <a:latin typeface="+mn-lt"/>
              </a:defRPr>
            </a:lvl6pPr>
            <a:lvl7pPr marL="2514537" indent="-171446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1600160" algn="l"/>
              </a:tabLst>
              <a:defRPr sz="1200" i="1">
                <a:solidFill>
                  <a:schemeClr val="tx1"/>
                </a:solidFill>
                <a:latin typeface="+mn-lt"/>
              </a:defRPr>
            </a:lvl7pPr>
            <a:lvl8pPr marL="2971726" indent="-171446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1600160" algn="l"/>
              </a:tabLst>
              <a:defRPr sz="1200" i="1">
                <a:solidFill>
                  <a:schemeClr val="tx1"/>
                </a:solidFill>
                <a:latin typeface="+mn-lt"/>
              </a:defRPr>
            </a:lvl8pPr>
            <a:lvl9pPr marL="3428914" indent="-171446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1600160" algn="l"/>
              </a:tabLst>
              <a:defRPr sz="1200" i="1">
                <a:solidFill>
                  <a:schemeClr val="tx1"/>
                </a:solidFill>
                <a:latin typeface="+mn-lt"/>
              </a:defRPr>
            </a:lvl9pPr>
          </a:lstStyle>
          <a:p>
            <a:pPr indent="-112395">
              <a:spcBef>
                <a:spcPts val="600"/>
              </a:spcBef>
              <a:spcAft>
                <a:spcPts val="600"/>
              </a:spcAft>
              <a:tabLst>
                <a:tab pos="1598613" algn="l"/>
              </a:tabLst>
            </a:pPr>
            <a:r>
              <a:rPr lang="en-US" b="0" kern="100" dirty="0">
                <a:solidFill>
                  <a:srgbClr val="1E4A7E"/>
                </a:solidFill>
              </a:rPr>
              <a:t>R&amp;D-based Decision Optimizer (RDO) is a </a:t>
            </a:r>
            <a:r>
              <a:rPr lang="en-US" kern="100" dirty="0">
                <a:solidFill>
                  <a:srgbClr val="1E4A7E"/>
                </a:solidFill>
              </a:rPr>
              <a:t>systems approach </a:t>
            </a:r>
            <a:r>
              <a:rPr lang="en-US" b="0" kern="100" dirty="0">
                <a:solidFill>
                  <a:srgbClr val="1E4A7E"/>
                </a:solidFill>
              </a:rPr>
              <a:t>to ensure components are integrated via  </a:t>
            </a:r>
            <a:r>
              <a:rPr lang="en-US" kern="100" dirty="0">
                <a:solidFill>
                  <a:srgbClr val="1E4A7E"/>
                </a:solidFill>
              </a:rPr>
              <a:t>data driven </a:t>
            </a:r>
            <a:r>
              <a:rPr lang="en-US" b="0" kern="100" dirty="0">
                <a:solidFill>
                  <a:srgbClr val="1E4A7E"/>
                </a:solidFill>
              </a:rPr>
              <a:t> </a:t>
            </a:r>
            <a:r>
              <a:rPr lang="en-US" kern="100" dirty="0">
                <a:solidFill>
                  <a:srgbClr val="1E4A7E"/>
                </a:solidFill>
              </a:rPr>
              <a:t>acceptable reliability levels </a:t>
            </a:r>
            <a:r>
              <a:rPr lang="en-US" b="0" kern="100" dirty="0">
                <a:solidFill>
                  <a:srgbClr val="1E4A7E"/>
                </a:solidFill>
              </a:rPr>
              <a:t>and related optimized decisions for </a:t>
            </a:r>
            <a:r>
              <a:rPr lang="en-US" kern="100" dirty="0">
                <a:solidFill>
                  <a:srgbClr val="1E4A7E"/>
                </a:solidFill>
              </a:rPr>
              <a:t>any safety-based decision process</a:t>
            </a:r>
            <a:r>
              <a:rPr lang="en-US" b="0" kern="100" dirty="0">
                <a:solidFill>
                  <a:srgbClr val="1E4A7E"/>
                </a:solidFill>
              </a:rPr>
              <a:t>. </a:t>
            </a:r>
            <a:endParaRPr lang="en-US" dirty="0"/>
          </a:p>
          <a:p>
            <a:pPr indent="-112395">
              <a:spcBef>
                <a:spcPts val="600"/>
              </a:spcBef>
              <a:spcAft>
                <a:spcPts val="600"/>
              </a:spcAft>
              <a:tabLst>
                <a:tab pos="1598613" algn="l"/>
              </a:tabLst>
            </a:pPr>
            <a:r>
              <a:rPr lang="en-US" b="0" kern="100" dirty="0">
                <a:solidFill>
                  <a:srgbClr val="1E4A7E"/>
                </a:solidFill>
              </a:rPr>
              <a:t>This will enable component research like </a:t>
            </a:r>
            <a:r>
              <a:rPr lang="en-US" kern="100" dirty="0">
                <a:solidFill>
                  <a:srgbClr val="1E4A7E"/>
                </a:solidFill>
              </a:rPr>
              <a:t>ILI  improvements to adopt AI and data </a:t>
            </a:r>
            <a:r>
              <a:rPr lang="en-US" b="0" kern="100" dirty="0">
                <a:solidFill>
                  <a:srgbClr val="1E4A7E"/>
                </a:solidFill>
              </a:rPr>
              <a:t>driven improvements</a:t>
            </a:r>
            <a:endParaRPr lang="en-US" b="0" kern="100" dirty="0">
              <a:solidFill>
                <a:srgbClr val="1E4A7E"/>
              </a:solidFill>
              <a:cs typeface="Arial"/>
            </a:endParaRPr>
          </a:p>
          <a:p>
            <a:pPr indent="-112395">
              <a:spcBef>
                <a:spcPts val="600"/>
              </a:spcBef>
              <a:spcAft>
                <a:spcPts val="600"/>
              </a:spcAft>
              <a:tabLst>
                <a:tab pos="1598613" algn="l"/>
              </a:tabLst>
            </a:pPr>
            <a:r>
              <a:rPr lang="en-US" b="0" kern="100" dirty="0">
                <a:solidFill>
                  <a:srgbClr val="1E4A7E"/>
                </a:solidFill>
              </a:rPr>
              <a:t>First implementation - ILI based </a:t>
            </a:r>
            <a:r>
              <a:rPr lang="en-US" kern="100" dirty="0">
                <a:solidFill>
                  <a:srgbClr val="1E4A7E"/>
                </a:solidFill>
              </a:rPr>
              <a:t>dig programs drive high budget &amp;</a:t>
            </a:r>
            <a:br>
              <a:rPr lang="en-US" kern="100" dirty="0"/>
            </a:br>
            <a:r>
              <a:rPr lang="en-US" b="0" kern="100" dirty="0">
                <a:solidFill>
                  <a:srgbClr val="1E4A7E"/>
                </a:solidFill>
              </a:rPr>
              <a:t>can give the </a:t>
            </a:r>
            <a:r>
              <a:rPr lang="en-US" kern="100" dirty="0">
                <a:solidFill>
                  <a:srgbClr val="1E4A7E"/>
                </a:solidFill>
              </a:rPr>
              <a:t>highest value </a:t>
            </a:r>
            <a:r>
              <a:rPr lang="en-US" b="0" kern="100" dirty="0">
                <a:solidFill>
                  <a:srgbClr val="1E4A7E"/>
                </a:solidFill>
              </a:rPr>
              <a:t>to members – </a:t>
            </a:r>
            <a:r>
              <a:rPr lang="en-US" kern="100" dirty="0">
                <a:solidFill>
                  <a:srgbClr val="1E4A7E"/>
                </a:solidFill>
              </a:rPr>
              <a:t>Corrosion and Cracks </a:t>
            </a:r>
            <a:r>
              <a:rPr lang="en-US" b="0" kern="100" dirty="0">
                <a:solidFill>
                  <a:srgbClr val="1E4A7E"/>
                </a:solidFill>
              </a:rPr>
              <a:t>then others</a:t>
            </a:r>
            <a:endParaRPr lang="en-US" b="0" kern="100" dirty="0">
              <a:solidFill>
                <a:srgbClr val="1E4A7E"/>
              </a:solidFill>
              <a:cs typeface="Arial"/>
            </a:endParaRPr>
          </a:p>
          <a:p>
            <a:pPr indent="-112395">
              <a:spcBef>
                <a:spcPts val="600"/>
              </a:spcBef>
              <a:spcAft>
                <a:spcPts val="600"/>
              </a:spcAft>
              <a:tabLst>
                <a:tab pos="1598613" algn="l"/>
              </a:tabLst>
            </a:pPr>
            <a:endParaRPr lang="en-US" i="1" kern="100" dirty="0">
              <a:solidFill>
                <a:srgbClr val="1E4A7E"/>
              </a:solidFill>
            </a:endParaRPr>
          </a:p>
          <a:p>
            <a:pPr indent="-112395">
              <a:spcBef>
                <a:spcPts val="600"/>
              </a:spcBef>
              <a:spcAft>
                <a:spcPts val="600"/>
              </a:spcAft>
              <a:tabLst>
                <a:tab pos="1598613" algn="l"/>
              </a:tabLst>
            </a:pPr>
            <a:r>
              <a:rPr lang="en-US" i="1" kern="100" dirty="0">
                <a:solidFill>
                  <a:srgbClr val="1E4A7E"/>
                </a:solidFill>
              </a:rPr>
              <a:t>Timely</a:t>
            </a:r>
            <a:r>
              <a:rPr lang="en-US" kern="100" dirty="0">
                <a:solidFill>
                  <a:srgbClr val="1E4A7E"/>
                </a:solidFill>
              </a:rPr>
              <a:t> </a:t>
            </a:r>
            <a:r>
              <a:rPr lang="en-US" b="0" kern="100" dirty="0">
                <a:solidFill>
                  <a:srgbClr val="1E4A7E"/>
                </a:solidFill>
              </a:rPr>
              <a:t>- Regulatory environment in US, etc. Accelerated AI capability.</a:t>
            </a:r>
            <a:endParaRPr lang="en-US" b="0" kern="100" dirty="0">
              <a:solidFill>
                <a:srgbClr val="1E4A7E"/>
              </a:solidFill>
              <a:cs typeface="Arial"/>
            </a:endParaRPr>
          </a:p>
          <a:p>
            <a:pPr>
              <a:lnSpc>
                <a:spcPct val="90000"/>
              </a:lnSpc>
              <a:tabLst>
                <a:tab pos="1598613" algn="l"/>
              </a:tabLst>
            </a:pPr>
            <a:endParaRPr lang="en-US" sz="1800" b="0" kern="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7765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1BEB0-E2C1-02EA-7421-37B4915365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26434" y="3013502"/>
            <a:ext cx="4943249" cy="830995"/>
          </a:xfrm>
        </p:spPr>
        <p:txBody>
          <a:bodyPr/>
          <a:lstStyle/>
          <a:p>
            <a:r>
              <a:rPr lang="en-US" dirty="0">
                <a:latin typeface="Arial"/>
                <a:cs typeface="Arial"/>
              </a:rPr>
              <a:t>Backup</a:t>
            </a:r>
          </a:p>
        </p:txBody>
      </p:sp>
    </p:spTree>
    <p:extLst>
      <p:ext uri="{BB962C8B-B14F-4D97-AF65-F5344CB8AC3E}">
        <p14:creationId xmlns:p14="http://schemas.microsoft.com/office/powerpoint/2010/main" val="243914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BF7F0-A292-7925-D2B3-719A7177D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 wrap="square" anchor="ctr">
            <a:normAutofit/>
          </a:bodyPr>
          <a:lstStyle/>
          <a:p>
            <a:r>
              <a:rPr lang="en-US"/>
              <a:t>Call to Action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359B288-5320-2E0D-1A57-179183E09CBF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039592450"/>
              </p:ext>
            </p:extLst>
          </p:nvPr>
        </p:nvGraphicFramePr>
        <p:xfrm>
          <a:off x="810351" y="1628942"/>
          <a:ext cx="10579100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378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7B798-C812-A200-F35A-2A1499CC2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200" y="620713"/>
            <a:ext cx="9857317" cy="609600"/>
          </a:xfrm>
        </p:spPr>
        <p:txBody>
          <a:bodyPr wrap="square" anchor="ctr">
            <a:normAutofit/>
          </a:bodyPr>
          <a:lstStyle/>
          <a:p>
            <a:r>
              <a:rPr lang="en-US" dirty="0"/>
              <a:t>Purpose of this Presentation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E8B4F20-9A28-08D6-D46E-7C3A412132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1808793"/>
              </p:ext>
            </p:extLst>
          </p:nvPr>
        </p:nvGraphicFramePr>
        <p:xfrm>
          <a:off x="2108200" y="1554357"/>
          <a:ext cx="8464187" cy="490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6186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RCI Slide Template">
  <a:themeElements>
    <a:clrScheme name="PRCI">
      <a:dk1>
        <a:sysClr val="windowText" lastClr="000000"/>
      </a:dk1>
      <a:lt1>
        <a:sysClr val="window" lastClr="FFFFFF"/>
      </a:lt1>
      <a:dk2>
        <a:srgbClr val="1F497D"/>
      </a:dk2>
      <a:lt2>
        <a:srgbClr val="E7E6E6"/>
      </a:lt2>
      <a:accent1>
        <a:srgbClr val="1F497D"/>
      </a:accent1>
      <a:accent2>
        <a:srgbClr val="00B3B5"/>
      </a:accent2>
      <a:accent3>
        <a:srgbClr val="A5A5A5"/>
      </a:accent3>
      <a:accent4>
        <a:srgbClr val="ED7D31"/>
      </a:accent4>
      <a:accent5>
        <a:srgbClr val="FFC000"/>
      </a:accent5>
      <a:accent6>
        <a:srgbClr val="D3D3D3"/>
      </a:accent6>
      <a:hlink>
        <a:srgbClr val="548DD4"/>
      </a:hlink>
      <a:folHlink>
        <a:srgbClr val="833C0B"/>
      </a:folHlink>
    </a:clrScheme>
    <a:fontScheme name="PRCI 2023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28600" marR="0" indent="-2286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Char char="§"/>
          <a:tabLst>
            <a:tab pos="1600200" algn="l"/>
          </a:tabLst>
          <a:defRPr kumimoji="0" 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228600" marR="0" indent="-2286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Char char="§"/>
          <a:tabLst>
            <a:tab pos="1600200" algn="l"/>
          </a:tabLst>
          <a:defRPr kumimoji="0" 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 Narrow" pitchFamily="34" charset="0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b="0" smtClean="0">
            <a:latin typeface="Arial" panose="020B0604020202020204" pitchFamily="34" charset="0"/>
          </a:defRPr>
        </a:defPPr>
      </a:lstStyle>
    </a:txDef>
  </a:objectDefaults>
  <a:extraClrSchemeLst>
    <a:extraClrScheme>
      <a:clrScheme name="eLoyalty PowerPoint Templa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oyalty PowerPoint Templa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oyalty PowerPoint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CI Presentation Template.potx" id="{73813954-C7C0-4BBC-9DF8-C575422914B6}" vid="{F2138C62-9B7B-413B-AA3A-EE8F85FAEA96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ad60593-040e-4fa2-a546-a33c0128d50c">
      <Terms xmlns="http://schemas.microsoft.com/office/infopath/2007/PartnerControls"/>
    </lcf76f155ced4ddcb4097134ff3c332f>
    <TaxCatchAll xmlns="2210bd21-1ee1-4be9-9e6d-5a42506342db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EDB4C8B9C80684E83CADD3C5DBB6783" ma:contentTypeVersion="13" ma:contentTypeDescription="Create a new document." ma:contentTypeScope="" ma:versionID="549119f743c0f251d409e0c9ecaf5837">
  <xsd:schema xmlns:xsd="http://www.w3.org/2001/XMLSchema" xmlns:xs="http://www.w3.org/2001/XMLSchema" xmlns:p="http://schemas.microsoft.com/office/2006/metadata/properties" xmlns:ns2="6ad60593-040e-4fa2-a546-a33c0128d50c" xmlns:ns3="2210bd21-1ee1-4be9-9e6d-5a42506342db" targetNamespace="http://schemas.microsoft.com/office/2006/metadata/properties" ma:root="true" ma:fieldsID="93214772237ceb4aefb3384785d6803b" ns2:_="" ns3:_="">
    <xsd:import namespace="6ad60593-040e-4fa2-a546-a33c0128d50c"/>
    <xsd:import namespace="2210bd21-1ee1-4be9-9e6d-5a42506342d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d60593-040e-4fa2-a546-a33c0128d5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f208c548-889b-4a4f-bb93-9b7b4c7adad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10bd21-1ee1-4be9-9e6d-5a42506342d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357f2524-bdf8-44b3-a481-91bc4c2a866b}" ma:internalName="TaxCatchAll" ma:showField="CatchAllData" ma:web="2210bd21-1ee1-4be9-9e6d-5a42506342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BDF8AA8-DBA4-441D-B3C1-5D950ECB5DF0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6ad60593-040e-4fa2-a546-a33c0128d50c"/>
    <ds:schemaRef ds:uri="http://schemas.microsoft.com/office/infopath/2007/PartnerControls"/>
    <ds:schemaRef ds:uri="http://www.w3.org/XML/1998/namespace"/>
    <ds:schemaRef ds:uri="http://purl.org/dc/terms/"/>
    <ds:schemaRef ds:uri="http://schemas.openxmlformats.org/package/2006/metadata/core-properties"/>
    <ds:schemaRef ds:uri="2210bd21-1ee1-4be9-9e6d-5a42506342db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6CE70B3-79A7-4401-9080-1F2BF981D7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ad60593-040e-4fa2-a546-a33c0128d50c"/>
    <ds:schemaRef ds:uri="2210bd21-1ee1-4be9-9e6d-5a42506342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CA373DF-84A3-4845-A52E-652B99CD320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10956</TotalTime>
  <Words>2232</Words>
  <Application>Microsoft Office PowerPoint</Application>
  <PresentationFormat>Widescreen</PresentationFormat>
  <Paragraphs>484</Paragraphs>
  <Slides>21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Aptos</vt:lpstr>
      <vt:lpstr>Arial</vt:lpstr>
      <vt:lpstr>Arial Narrow</vt:lpstr>
      <vt:lpstr>Calibri</vt:lpstr>
      <vt:lpstr>Calibri Light</vt:lpstr>
      <vt:lpstr>Segoe UI</vt:lpstr>
      <vt:lpstr>Times New Roman</vt:lpstr>
      <vt:lpstr>Wingdings</vt:lpstr>
      <vt:lpstr>PRCI Slide Template</vt:lpstr>
      <vt:lpstr>R&amp;D-Based Decision Optimizer</vt:lpstr>
      <vt:lpstr>PowerPoint Presentation</vt:lpstr>
      <vt:lpstr>Why are Valuable Improvements Not Always Adopted?</vt:lpstr>
      <vt:lpstr>Corrosion (&amp; Cracking) and Post ILI Failure Trends</vt:lpstr>
      <vt:lpstr>Real Example – Effect of Sharper Tools on Number of Digs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Corrosion  Post ILI Failure Trends</vt:lpstr>
      <vt:lpstr>Moving from Components to System Reliability</vt:lpstr>
      <vt:lpstr>Discussion</vt:lpstr>
      <vt:lpstr>PowerPoint Presentation</vt:lpstr>
      <vt:lpstr>PowerPoint Presentation</vt:lpstr>
      <vt:lpstr>Backup</vt:lpstr>
      <vt:lpstr>Call to Action</vt:lpstr>
      <vt:lpstr>Purpose of this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R&amp;D-Based Decision Optimizer</dc:title>
  <dc:creator>Shahani Kariyawasam</dc:creator>
  <cp:lastModifiedBy>Shahani Kariyawasam</cp:lastModifiedBy>
  <cp:revision>5</cp:revision>
  <cp:lastPrinted>2025-09-05T17:24:36Z</cp:lastPrinted>
  <dcterms:created xsi:type="dcterms:W3CDTF">2025-06-27T14:00:22Z</dcterms:created>
  <dcterms:modified xsi:type="dcterms:W3CDTF">2025-10-22T12:13:24Z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0x0101004EDB4C8B9C80684E83CADD3C5DBB6783</vt:lpwstr>
  </property>
  <property fmtid="{D5CDD505-2E9C-101B-9397-08002B2CF9AE}" pid="3" name="MediaServiceImageTags">
    <vt:lpwstr/>
  </property>
</Properties>
</file>