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5.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modernComment_2DE_8EDF8276.xml" ContentType="application/vnd.ms-powerpoint.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comments/modernComment_2DF_6B0E93D6.xml" ContentType="application/vnd.ms-powerpoint.comments+xml"/>
  <Override PartName="/ppt/notesSlides/notesSlide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 id="2147487714" r:id="rId5"/>
    <p:sldMasterId id="2147484025" r:id="rId6"/>
    <p:sldMasterId id="2147484038" r:id="rId7"/>
    <p:sldMasterId id="2147484129" r:id="rId8"/>
    <p:sldMasterId id="2147484402" r:id="rId9"/>
    <p:sldMasterId id="2147484415" r:id="rId10"/>
  </p:sldMasterIdLst>
  <p:notesMasterIdLst>
    <p:notesMasterId r:id="rId17"/>
  </p:notesMasterIdLst>
  <p:handoutMasterIdLst>
    <p:handoutMasterId r:id="rId18"/>
  </p:handoutMasterIdLst>
  <p:sldIdLst>
    <p:sldId id="730" r:id="rId11"/>
    <p:sldId id="733" r:id="rId12"/>
    <p:sldId id="734" r:id="rId13"/>
    <p:sldId id="736" r:id="rId14"/>
    <p:sldId id="735" r:id="rId15"/>
    <p:sldId id="737" r:id="rId16"/>
  </p:sldIdLst>
  <p:sldSz cx="12192000" cy="6858000"/>
  <p:notesSz cx="9309100" cy="7023100"/>
  <p:defaultTextStyle>
    <a:defPPr>
      <a:defRPr lang="en-US"/>
    </a:defPPr>
    <a:lvl1pPr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1pPr>
    <a:lvl2pPr marL="457200"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2pPr>
    <a:lvl3pPr marL="914400"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3pPr>
    <a:lvl4pPr marL="1371600"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4pPr>
    <a:lvl5pPr marL="1828800"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5pPr>
    <a:lvl6pPr marL="2286000" algn="l" defTabSz="914400"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6pPr>
    <a:lvl7pPr marL="2743200" algn="l" defTabSz="914400"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7pPr>
    <a:lvl8pPr marL="3200400" algn="l" defTabSz="914400"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8pPr>
    <a:lvl9pPr marL="3657600" algn="l" defTabSz="914400"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211" userDrawn="1">
          <p15:clr>
            <a:srgbClr val="A4A3A4"/>
          </p15:clr>
        </p15:guide>
        <p15:guide id="2" pos="2932"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AEFDBF2-E8E4-126A-5595-D7D53CB65BFB}" name="Angie Mallahan" initials="AM" userId="S::amallahan@prci.org::2dcb55f9-c32f-4501-9e2c-8c89ae765616"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Amy Merchant" initials="AM" lastIdx="7" clrIdx="0">
    <p:extLst>
      <p:ext uri="{19B8F6BF-5375-455C-9EA6-DF929625EA0E}">
        <p15:presenceInfo xmlns:p15="http://schemas.microsoft.com/office/powerpoint/2012/main" userId="S::amerchant@prci.org::1ca30e06-75f6-4e0c-bebc-04e1d022b477" providerId="AD"/>
      </p:ext>
    </p:extLst>
  </p:cmAuthor>
  <p:cmAuthor id="2" name="Thomas Marlow" initials="TM" lastIdx="6" clrIdx="1">
    <p:extLst>
      <p:ext uri="{19B8F6BF-5375-455C-9EA6-DF929625EA0E}">
        <p15:presenceInfo xmlns:p15="http://schemas.microsoft.com/office/powerpoint/2012/main" userId="S::tmarlow@prci.org::d04748e8-ca74-4d0a-aaeb-854d9f29448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34EA1"/>
    <a:srgbClr val="C9E7FD"/>
    <a:srgbClr val="00B3B5"/>
    <a:srgbClr val="E8F8F8"/>
    <a:srgbClr val="DDDDFF"/>
    <a:srgbClr val="C1E296"/>
    <a:srgbClr val="B9DE88"/>
    <a:srgbClr val="ADD874"/>
    <a:srgbClr val="FF0000"/>
    <a:srgbClr val="54B2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262" autoAdjust="0"/>
    <p:restoredTop sz="89239" autoAdjust="0"/>
  </p:normalViewPr>
  <p:slideViewPr>
    <p:cSldViewPr>
      <p:cViewPr>
        <p:scale>
          <a:sx n="100" d="100"/>
          <a:sy n="100" d="100"/>
        </p:scale>
        <p:origin x="258" y="312"/>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112" d="100"/>
          <a:sy n="112" d="100"/>
        </p:scale>
        <p:origin x="2442" y="102"/>
      </p:cViewPr>
      <p:guideLst>
        <p:guide orient="horz" pos="2211"/>
        <p:guide pos="2932"/>
      </p:guideLst>
    </p:cSldViewPr>
  </p:notesViewPr>
  <p:gridSpacing cx="38405" cy="38405"/>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3.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Master" Target="slideMasters/slideMaster4.xml"/><Relationship Id="rId12" Type="http://schemas.openxmlformats.org/officeDocument/2006/relationships/slide" Target="slides/slide2.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tableStyles" Target="tableStyles.xml"/><Relationship Id="rId10" Type="http://schemas.openxmlformats.org/officeDocument/2006/relationships/slideMaster" Target="slideMasters/slideMaster7.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theme" Target="theme/theme1.xml"/></Relationships>
</file>

<file path=ppt/comments/modernComment_2DE_8EDF8276.xml><?xml version="1.0" encoding="utf-8"?>
<p188:cmLst xmlns:a="http://schemas.openxmlformats.org/drawingml/2006/main" xmlns:r="http://schemas.openxmlformats.org/officeDocument/2006/relationships" xmlns:p188="http://schemas.microsoft.com/office/powerpoint/2018/8/main">
  <p188:cm id="{3019A4EE-F198-4362-8EDB-55148293A370}" authorId="{EAEFDBF2-E8E4-126A-5595-D7D53CB65BFB}" created="2025-09-10T14:59:18.236">
    <ac:txMkLst xmlns:ac="http://schemas.microsoft.com/office/drawing/2013/main/command">
      <pc:docMk xmlns:pc="http://schemas.microsoft.com/office/powerpoint/2013/main/command"/>
      <pc:sldMk xmlns:pc="http://schemas.microsoft.com/office/powerpoint/2013/main/command" cId="2397012598" sldId="734"/>
      <ac:graphicFrameMk id="11" creationId="{25F8630C-E1E2-CC29-E516-179C259F8AE8}"/>
      <ac:tblMk/>
      <ac:tcMk rowId="10000" colId="20001"/>
      <ac:txMk cp="0" len="4">
        <ac:context len="5" hash="96613981"/>
      </ac:txMk>
    </ac:txMkLst>
    <p188:pos x="2663096" y="364958"/>
    <p188:txBody>
      <a:bodyPr/>
      <a:lstStyle/>
      <a:p>
        <a:r>
          <a:rPr lang="en-US"/>
          <a:t>This idea can’t move forward without a sponsor. Might want to mention that if the DMC can’t identify a sponsor, this idea will be off-ramped. This would be an opportunity for other TCs  to run with the idea if they want it. Remember, these are the ideas other TCs are interested in, not necessarily the DMC TC.</a:t>
        </a:r>
      </a:p>
    </p188:txBody>
  </p188:cm>
</p188:cmLst>
</file>

<file path=ppt/comments/modernComment_2DF_6B0E93D6.xml><?xml version="1.0" encoding="utf-8"?>
<p188:cmLst xmlns:a="http://schemas.openxmlformats.org/drawingml/2006/main" xmlns:r="http://schemas.openxmlformats.org/officeDocument/2006/relationships" xmlns:p188="http://schemas.microsoft.com/office/powerpoint/2018/8/main">
  <p188:cm id="{E3D2DF4E-E654-47CC-B6F3-D9B183F11F1E}" authorId="{EAEFDBF2-E8E4-126A-5595-D7D53CB65BFB}" created="2025-09-10T14:57:36.605">
    <ac:txMkLst xmlns:ac="http://schemas.microsoft.com/office/drawing/2013/main/command">
      <pc:docMk xmlns:pc="http://schemas.microsoft.com/office/powerpoint/2013/main/command"/>
      <pc:sldMk xmlns:pc="http://schemas.microsoft.com/office/powerpoint/2013/main/command" cId="1796117462" sldId="735"/>
      <ac:spMk id="2" creationId="{C40FFDAB-B9CA-0DF5-8896-00FB7FDE57B7}"/>
      <ac:txMk cp="49" len="49">
        <ac:context len="140" hash="2862830655"/>
      </ac:txMk>
    </ac:txMkLst>
    <p188:pos x="5631563" y="477092"/>
    <p188:txBody>
      <a:bodyPr/>
      <a:lstStyle/>
      <a:p>
        <a:r>
          <a:rPr lang="en-US"/>
          <a:t>PRCI can’t move forward with this idea unless we have data pledged from members to include the type and volume of data. We can’t go out to bid unless we know the magnitude of the work. This is a great opportunity to see if we can get more member data. The budget is purely a SWAG. </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8696A261-DBD0-40B4-9431-0B7B6054E69C}"/>
              </a:ext>
            </a:extLst>
          </p:cNvPr>
          <p:cNvSpPr>
            <a:spLocks noGrp="1" noChangeArrowheads="1"/>
          </p:cNvSpPr>
          <p:nvPr>
            <p:ph type="hdr" sz="quarter"/>
          </p:nvPr>
        </p:nvSpPr>
        <p:spPr bwMode="auto">
          <a:xfrm>
            <a:off x="0" y="0"/>
            <a:ext cx="4031699" cy="350916"/>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2" name="Rectangle 4">
            <a:extLst>
              <a:ext uri="{FF2B5EF4-FFF2-40B4-BE49-F238E27FC236}">
                <a16:creationId xmlns:a16="http://schemas.microsoft.com/office/drawing/2014/main" id="{30EE6DBF-4414-44A6-B348-D40364347359}"/>
              </a:ext>
            </a:extLst>
          </p:cNvPr>
          <p:cNvSpPr>
            <a:spLocks noGrp="1" noChangeArrowheads="1"/>
          </p:cNvSpPr>
          <p:nvPr>
            <p:ph type="ftr" sz="quarter" idx="2"/>
          </p:nvPr>
        </p:nvSpPr>
        <p:spPr bwMode="auto">
          <a:xfrm>
            <a:off x="0"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3" name="Rectangle 5">
            <a:extLst>
              <a:ext uri="{FF2B5EF4-FFF2-40B4-BE49-F238E27FC236}">
                <a16:creationId xmlns:a16="http://schemas.microsoft.com/office/drawing/2014/main" id="{FDBB8415-6196-48DF-9DA9-266EE9F1DC43}"/>
              </a:ext>
            </a:extLst>
          </p:cNvPr>
          <p:cNvSpPr>
            <a:spLocks noGrp="1" noChangeArrowheads="1"/>
          </p:cNvSpPr>
          <p:nvPr>
            <p:ph type="sldNum" sz="quarter" idx="3"/>
          </p:nvPr>
        </p:nvSpPr>
        <p:spPr bwMode="auto">
          <a:xfrm>
            <a:off x="5277401"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algn="r" defTabSz="919163">
              <a:defRPr sz="1200" b="0">
                <a:solidFill>
                  <a:schemeClr val="tx1"/>
                </a:solidFill>
                <a:latin typeface="Times New Roman" panose="02020603050405020304" pitchFamily="18" charset="0"/>
              </a:defRPr>
            </a:lvl1pPr>
          </a:lstStyle>
          <a:p>
            <a:fld id="{577443D6-C119-494B-B8E4-7C57A6FD3379}"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D8B390BD-D4D7-40D7-A540-860D55476846}"/>
              </a:ext>
            </a:extLst>
          </p:cNvPr>
          <p:cNvSpPr>
            <a:spLocks noGrp="1" noChangeArrowheads="1"/>
          </p:cNvSpPr>
          <p:nvPr>
            <p:ph type="hdr" sz="quarter"/>
          </p:nvPr>
        </p:nvSpPr>
        <p:spPr bwMode="auto">
          <a:xfrm>
            <a:off x="0" y="0"/>
            <a:ext cx="4031699" cy="350916"/>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63491" name="Rectangle 4">
            <a:extLst>
              <a:ext uri="{FF2B5EF4-FFF2-40B4-BE49-F238E27FC236}">
                <a16:creationId xmlns:a16="http://schemas.microsoft.com/office/drawing/2014/main" id="{B87A72D2-638F-4C4D-B4BA-96CC9015E066}"/>
              </a:ext>
            </a:extLst>
          </p:cNvPr>
          <p:cNvSpPr>
            <a:spLocks noGrp="1" noRot="1" noChangeAspect="1" noChangeArrowheads="1" noTextEdit="1"/>
          </p:cNvSpPr>
          <p:nvPr>
            <p:ph type="sldImg" idx="2"/>
          </p:nvPr>
        </p:nvSpPr>
        <p:spPr bwMode="auto">
          <a:xfrm>
            <a:off x="2316163" y="528638"/>
            <a:ext cx="4678362" cy="26320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222DC1F6-06C6-4FC1-82DD-39C4ED710115}"/>
              </a:ext>
            </a:extLst>
          </p:cNvPr>
          <p:cNvSpPr>
            <a:spLocks noGrp="1" noChangeArrowheads="1"/>
          </p:cNvSpPr>
          <p:nvPr>
            <p:ph type="body" sz="quarter" idx="3"/>
          </p:nvPr>
        </p:nvSpPr>
        <p:spPr bwMode="auto">
          <a:xfrm>
            <a:off x="1241494" y="3336691"/>
            <a:ext cx="6826112" cy="3158240"/>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126" name="Rectangle 6">
            <a:extLst>
              <a:ext uri="{FF2B5EF4-FFF2-40B4-BE49-F238E27FC236}">
                <a16:creationId xmlns:a16="http://schemas.microsoft.com/office/drawing/2014/main" id="{650388F6-AD7B-493D-9FFC-3299D2E0E4E2}"/>
              </a:ext>
            </a:extLst>
          </p:cNvPr>
          <p:cNvSpPr>
            <a:spLocks noGrp="1" noChangeArrowheads="1"/>
          </p:cNvSpPr>
          <p:nvPr>
            <p:ph type="ftr" sz="quarter" idx="4"/>
          </p:nvPr>
        </p:nvSpPr>
        <p:spPr bwMode="auto">
          <a:xfrm>
            <a:off x="0"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5127" name="Rectangle 7">
            <a:extLst>
              <a:ext uri="{FF2B5EF4-FFF2-40B4-BE49-F238E27FC236}">
                <a16:creationId xmlns:a16="http://schemas.microsoft.com/office/drawing/2014/main" id="{B54E6F9C-8F78-4243-8D71-9C0DC1A9C23E}"/>
              </a:ext>
            </a:extLst>
          </p:cNvPr>
          <p:cNvSpPr>
            <a:spLocks noGrp="1" noChangeArrowheads="1"/>
          </p:cNvSpPr>
          <p:nvPr>
            <p:ph type="sldNum" sz="quarter" idx="5"/>
          </p:nvPr>
        </p:nvSpPr>
        <p:spPr bwMode="auto">
          <a:xfrm>
            <a:off x="5277401"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algn="r" defTabSz="919163">
              <a:defRPr sz="1200" b="0">
                <a:solidFill>
                  <a:schemeClr val="tx1"/>
                </a:solidFill>
                <a:latin typeface="Times New Roman" panose="02020603050405020304" pitchFamily="18" charset="0"/>
              </a:defRPr>
            </a:lvl1pPr>
          </a:lstStyle>
          <a:p>
            <a:fld id="{34D23C46-A5FD-4973-8409-2B7F122DDC9A}"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23C46-A5FD-4973-8409-2B7F122DDC9A}" type="slidenum">
              <a:rPr lang="en-US" altLang="en-US" smtClean="0"/>
              <a:pPr/>
              <a:t>1</a:t>
            </a:fld>
            <a:endParaRPr lang="en-US" altLang="en-US"/>
          </a:p>
        </p:txBody>
      </p:sp>
    </p:spTree>
    <p:extLst>
      <p:ext uri="{BB962C8B-B14F-4D97-AF65-F5344CB8AC3E}">
        <p14:creationId xmlns:p14="http://schemas.microsoft.com/office/powerpoint/2010/main" val="4563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4CFA8F-E16A-ACE3-5405-B193F950AD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DA3B82-AA6E-586F-F534-1B68FF1EF9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6F29CF-540A-3106-B5D3-96D8ADE5C939}"/>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A one pager is required – it is to be </a:t>
            </a:r>
            <a:r>
              <a:rPr lang="en-US" sz="1200" b="1" u="sng" kern="1200" dirty="0">
                <a:solidFill>
                  <a:schemeClr val="tx1"/>
                </a:solidFill>
                <a:effectLst/>
                <a:latin typeface="Arial" panose="020B0604020202020204" pitchFamily="34" charset="0"/>
                <a:cs typeface="Arial" panose="020B0604020202020204" pitchFamily="34" charset="0"/>
              </a:rPr>
              <a:t>one page </a:t>
            </a:r>
            <a:r>
              <a:rPr lang="en-US" sz="1200" kern="1200" dirty="0">
                <a:solidFill>
                  <a:schemeClr val="tx1"/>
                </a:solidFill>
                <a:effectLst/>
                <a:latin typeface="Arial" panose="020B0604020202020204" pitchFamily="34" charset="0"/>
                <a:cs typeface="Arial" panose="020B0604020202020204" pitchFamily="34" charset="0"/>
              </a:rPr>
              <a:t>so you need to be concise in your message.</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Technology Readiness level (TRL) stage needs to be projected out to the end of the current year under review – let the peer reviewers understand what progress you intend to make this year. If possible show movement from to……………….</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Pilot/Field trial – this is intended to be who or what member will benefit or trial the technology first – who is in effect your launch customer.</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If there are risks explain them and what mitigation you have or may need to address them. Statements that say no risk are acceptable but be prepared to be challenged if there is zero risk especially at low TRL’s where is the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Goal/Deliverables – explain concisely what the project aims to and will deliver as tangible results – explain in terms of how the industry will use the output from your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Total Investment table – show all years unless project has been very long then show current year, out years and before current year you can show total to date. Note this example has no 2017 as the project should end in 2016. Funding shall be shown in US Dollars (k = thousands).</a:t>
            </a:r>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4EAA8DE6-7477-A43D-AEB1-2B94E00F0DC9}"/>
              </a:ext>
            </a:extLst>
          </p:cNvPr>
          <p:cNvSpPr>
            <a:spLocks noGrp="1"/>
          </p:cNvSpPr>
          <p:nvPr>
            <p:ph type="sldNum" sz="quarter" idx="5"/>
          </p:nvPr>
        </p:nvSpPr>
        <p:spPr/>
        <p:txBody>
          <a:bodyPr/>
          <a:lstStyle/>
          <a:p>
            <a:fld id="{34D23C46-A5FD-4973-8409-2B7F122DDC9A}" type="slidenum">
              <a:rPr lang="en-US" altLang="en-US" smtClean="0"/>
              <a:pPr/>
              <a:t>2</a:t>
            </a:fld>
            <a:endParaRPr lang="en-US" altLang="en-US"/>
          </a:p>
        </p:txBody>
      </p:sp>
    </p:spTree>
    <p:extLst>
      <p:ext uri="{BB962C8B-B14F-4D97-AF65-F5344CB8AC3E}">
        <p14:creationId xmlns:p14="http://schemas.microsoft.com/office/powerpoint/2010/main" val="18277181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110FF-4336-CF1A-7759-DFB70D8461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3A27C4-C0AA-2310-B49A-0B3125FD4A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2A42EF-DFB6-F356-7AE4-2D7C79C8A122}"/>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A one pager is required – it is to be </a:t>
            </a:r>
            <a:r>
              <a:rPr lang="en-US" sz="1200" b="1" u="sng" kern="1200" dirty="0">
                <a:solidFill>
                  <a:schemeClr val="tx1"/>
                </a:solidFill>
                <a:effectLst/>
                <a:latin typeface="Arial" panose="020B0604020202020204" pitchFamily="34" charset="0"/>
                <a:cs typeface="Arial" panose="020B0604020202020204" pitchFamily="34" charset="0"/>
              </a:rPr>
              <a:t>one page </a:t>
            </a:r>
            <a:r>
              <a:rPr lang="en-US" sz="1200" kern="1200" dirty="0">
                <a:solidFill>
                  <a:schemeClr val="tx1"/>
                </a:solidFill>
                <a:effectLst/>
                <a:latin typeface="Arial" panose="020B0604020202020204" pitchFamily="34" charset="0"/>
                <a:cs typeface="Arial" panose="020B0604020202020204" pitchFamily="34" charset="0"/>
              </a:rPr>
              <a:t>so you need to be concise in your message.</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Technology Readiness level (TRL) stage needs to be projected out to the end of the current year under review – let the peer reviewers understand what progress you intend to make this year. If possible show movement from to……………….</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Pilot/Field trial – this is intended to be who or what member will benefit or trial the technology first – who is in effect your launch customer.</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If there are risks explain them and what mitigation you have or may need to address them. Statements that say no risk are acceptable but be prepared to be challenged if there is zero risk especially at low TRL’s where is the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Goal/Deliverables – explain concisely what the project aims to and will deliver as tangible results – explain in terms of how the industry will use the output from your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Total Investment table – show all years unless project has been very long then show current year, out years and before current year you can show total to date. Note this example has no 2017 as the project should end in 2016. Funding shall be shown in US Dollars (k = thousands).</a:t>
            </a:r>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4D540636-2084-2F6F-0ADA-E039789A83ED}"/>
              </a:ext>
            </a:extLst>
          </p:cNvPr>
          <p:cNvSpPr>
            <a:spLocks noGrp="1"/>
          </p:cNvSpPr>
          <p:nvPr>
            <p:ph type="sldNum" sz="quarter" idx="5"/>
          </p:nvPr>
        </p:nvSpPr>
        <p:spPr/>
        <p:txBody>
          <a:bodyPr/>
          <a:lstStyle/>
          <a:p>
            <a:fld id="{34D23C46-A5FD-4973-8409-2B7F122DDC9A}" type="slidenum">
              <a:rPr lang="en-US" altLang="en-US" smtClean="0"/>
              <a:pPr/>
              <a:t>3</a:t>
            </a:fld>
            <a:endParaRPr lang="en-US" altLang="en-US"/>
          </a:p>
        </p:txBody>
      </p:sp>
    </p:spTree>
    <p:extLst>
      <p:ext uri="{BB962C8B-B14F-4D97-AF65-F5344CB8AC3E}">
        <p14:creationId xmlns:p14="http://schemas.microsoft.com/office/powerpoint/2010/main" val="8775575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0A789-EAE2-E11B-F727-C7D2F55990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BC1642-18C6-B0B2-A539-FA4FD1F1F5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3837A4-70B3-B94B-724C-86C56549130C}"/>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A one pager is required – it is to be </a:t>
            </a:r>
            <a:r>
              <a:rPr lang="en-US" sz="1200" b="1" u="sng" kern="1200" dirty="0">
                <a:solidFill>
                  <a:schemeClr val="tx1"/>
                </a:solidFill>
                <a:effectLst/>
                <a:latin typeface="Arial" panose="020B0604020202020204" pitchFamily="34" charset="0"/>
                <a:cs typeface="Arial" panose="020B0604020202020204" pitchFamily="34" charset="0"/>
              </a:rPr>
              <a:t>one page </a:t>
            </a:r>
            <a:r>
              <a:rPr lang="en-US" sz="1200" kern="1200" dirty="0">
                <a:solidFill>
                  <a:schemeClr val="tx1"/>
                </a:solidFill>
                <a:effectLst/>
                <a:latin typeface="Arial" panose="020B0604020202020204" pitchFamily="34" charset="0"/>
                <a:cs typeface="Arial" panose="020B0604020202020204" pitchFamily="34" charset="0"/>
              </a:rPr>
              <a:t>so you need to be concise in your message.</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Technology Readiness level (TRL) stage needs to be projected out to the end of the current year under review – let the peer reviewers understand what progress you intend to make this year. If possible show movement from to……………….</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Pilot/Field trial – this is intended to be who or what member will benefit or trial the technology first – who is in effect your launch customer.</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If there are risks explain them and what mitigation you have or may need to address them. Statements that say no risk are acceptable but be prepared to be challenged if there is zero risk especially at low TRL’s where is the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Goal/Deliverables – explain concisely what the project aims to and will deliver as tangible results – explain in terms of how the industry will use the output from your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Total Investment table – show all years unless project has been very long then show current year, out years and before current year you can show total to date. Note this example has no 2017 as the project should end in 2016. Funding shall be shown in US Dollars (k = thousands).</a:t>
            </a:r>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76E56EA0-9DBC-807C-08EC-D8A9BE32EE79}"/>
              </a:ext>
            </a:extLst>
          </p:cNvPr>
          <p:cNvSpPr>
            <a:spLocks noGrp="1"/>
          </p:cNvSpPr>
          <p:nvPr>
            <p:ph type="sldNum" sz="quarter" idx="5"/>
          </p:nvPr>
        </p:nvSpPr>
        <p:spPr/>
        <p:txBody>
          <a:bodyPr/>
          <a:lstStyle/>
          <a:p>
            <a:fld id="{34D23C46-A5FD-4973-8409-2B7F122DDC9A}" type="slidenum">
              <a:rPr lang="en-US" altLang="en-US" smtClean="0"/>
              <a:pPr/>
              <a:t>4</a:t>
            </a:fld>
            <a:endParaRPr lang="en-US" altLang="en-US"/>
          </a:p>
        </p:txBody>
      </p:sp>
    </p:spTree>
    <p:extLst>
      <p:ext uri="{BB962C8B-B14F-4D97-AF65-F5344CB8AC3E}">
        <p14:creationId xmlns:p14="http://schemas.microsoft.com/office/powerpoint/2010/main" val="10801135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3F2EE-A784-55DB-FA2F-15182E56DF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693F04-0A92-50A3-8521-E59FFD03E6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84F309-4341-C78B-92AF-BCBB244205C0}"/>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A one pager is required – it is to be </a:t>
            </a:r>
            <a:r>
              <a:rPr lang="en-US" sz="1200" b="1" u="sng" kern="1200" dirty="0">
                <a:solidFill>
                  <a:schemeClr val="tx1"/>
                </a:solidFill>
                <a:effectLst/>
                <a:latin typeface="Arial" panose="020B0604020202020204" pitchFamily="34" charset="0"/>
                <a:cs typeface="Arial" panose="020B0604020202020204" pitchFamily="34" charset="0"/>
              </a:rPr>
              <a:t>one page </a:t>
            </a:r>
            <a:r>
              <a:rPr lang="en-US" sz="1200" kern="1200" dirty="0">
                <a:solidFill>
                  <a:schemeClr val="tx1"/>
                </a:solidFill>
                <a:effectLst/>
                <a:latin typeface="Arial" panose="020B0604020202020204" pitchFamily="34" charset="0"/>
                <a:cs typeface="Arial" panose="020B0604020202020204" pitchFamily="34" charset="0"/>
              </a:rPr>
              <a:t>so you need to be concise in your message.</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Technology Readiness level (TRL) stage needs to be projected out to the end of the current year under review – let the peer reviewers understand what progress you intend to make this year. If possible show movement from to……………….</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Pilot/Field trial – this is intended to be who or what member will benefit or trial the technology first – who is in effect your launch customer.</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If there are risks explain them and what mitigation you have or may need to address them. Statements that say no risk are acceptable but be prepared to be challenged if there is zero risk especially at low TRL’s where is the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Goal/Deliverables – explain concisely what the project aims to and will deliver as tangible results – explain in terms of how the industry will use the output from your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Total Investment table – show all years unless project has been very long then show current year, out years and before current year you can show total to date. Note this example has no 2017 as the project should end in 2016. Funding shall be shown in US Dollars (k = thousands).</a:t>
            </a:r>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2AB6A92F-3D02-A7E7-D3A9-392C15B72114}"/>
              </a:ext>
            </a:extLst>
          </p:cNvPr>
          <p:cNvSpPr>
            <a:spLocks noGrp="1"/>
          </p:cNvSpPr>
          <p:nvPr>
            <p:ph type="sldNum" sz="quarter" idx="5"/>
          </p:nvPr>
        </p:nvSpPr>
        <p:spPr/>
        <p:txBody>
          <a:bodyPr/>
          <a:lstStyle/>
          <a:p>
            <a:fld id="{34D23C46-A5FD-4973-8409-2B7F122DDC9A}" type="slidenum">
              <a:rPr lang="en-US" altLang="en-US" smtClean="0"/>
              <a:pPr/>
              <a:t>5</a:t>
            </a:fld>
            <a:endParaRPr lang="en-US" altLang="en-US"/>
          </a:p>
        </p:txBody>
      </p:sp>
    </p:spTree>
    <p:extLst>
      <p:ext uri="{BB962C8B-B14F-4D97-AF65-F5344CB8AC3E}">
        <p14:creationId xmlns:p14="http://schemas.microsoft.com/office/powerpoint/2010/main" val="13934158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43AE07-16C1-87B0-138E-BD296602FA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42B690-532F-14EA-4AA0-10FD590DBE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4FEB35-0DDE-C143-2F3A-3698E416B68C}"/>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A one pager is required – it is to be </a:t>
            </a:r>
            <a:r>
              <a:rPr lang="en-US" sz="1200" b="1" u="sng" kern="1200" dirty="0">
                <a:solidFill>
                  <a:schemeClr val="tx1"/>
                </a:solidFill>
                <a:effectLst/>
                <a:latin typeface="Arial" panose="020B0604020202020204" pitchFamily="34" charset="0"/>
                <a:cs typeface="Arial" panose="020B0604020202020204" pitchFamily="34" charset="0"/>
              </a:rPr>
              <a:t>one page </a:t>
            </a:r>
            <a:r>
              <a:rPr lang="en-US" sz="1200" kern="1200" dirty="0">
                <a:solidFill>
                  <a:schemeClr val="tx1"/>
                </a:solidFill>
                <a:effectLst/>
                <a:latin typeface="Arial" panose="020B0604020202020204" pitchFamily="34" charset="0"/>
                <a:cs typeface="Arial" panose="020B0604020202020204" pitchFamily="34" charset="0"/>
              </a:rPr>
              <a:t>so you need to be concise in your message.</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Technology Readiness level (TRL) stage needs to be projected out to the end of the current year under review – let the peer reviewers understand what progress you intend to make this year. If possible show movement from to……………….</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Pilot/Field trial – this is intended to be who or what member will benefit or trial the technology first – who is in effect your launch customer.</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If there are risks explain them and what mitigation you have or may need to address them. Statements that say no risk are acceptable but be prepared to be challenged if there is zero risk especially at low TRL’s where is the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Goal/Deliverables – explain concisely what the project aims to and will deliver as tangible results – explain in terms of how the industry will use the output from your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Total Investment table – show all years unless project has been very long then show current year, out years and before current year you can show total to date. Note this example has no 2017 as the project should end in 2016. Funding shall be shown in US Dollars (k = thousands).</a:t>
            </a:r>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E82B4DBF-D748-2FF7-20D9-5F9EDFDBD516}"/>
              </a:ext>
            </a:extLst>
          </p:cNvPr>
          <p:cNvSpPr>
            <a:spLocks noGrp="1"/>
          </p:cNvSpPr>
          <p:nvPr>
            <p:ph type="sldNum" sz="quarter" idx="5"/>
          </p:nvPr>
        </p:nvSpPr>
        <p:spPr/>
        <p:txBody>
          <a:bodyPr/>
          <a:lstStyle/>
          <a:p>
            <a:fld id="{34D23C46-A5FD-4973-8409-2B7F122DDC9A}" type="slidenum">
              <a:rPr lang="en-US" altLang="en-US" smtClean="0"/>
              <a:pPr/>
              <a:t>6</a:t>
            </a:fld>
            <a:endParaRPr lang="en-US" altLang="en-US"/>
          </a:p>
        </p:txBody>
      </p:sp>
    </p:spTree>
    <p:extLst>
      <p:ext uri="{BB962C8B-B14F-4D97-AF65-F5344CB8AC3E}">
        <p14:creationId xmlns:p14="http://schemas.microsoft.com/office/powerpoint/2010/main" val="26204401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5">
            <a:extLst>
              <a:ext uri="{FF2B5EF4-FFF2-40B4-BE49-F238E27FC236}">
                <a16:creationId xmlns:a16="http://schemas.microsoft.com/office/drawing/2014/main" id="{F29D1605-1364-4350-B04F-EC4094553768}"/>
              </a:ext>
            </a:extLst>
          </p:cNvPr>
          <p:cNvSpPr>
            <a:spLocks noChangeArrowheads="1"/>
          </p:cNvSpPr>
          <p:nvPr/>
        </p:nvSpPr>
        <p:spPr bwMode="auto">
          <a:xfrm>
            <a:off x="0" y="0"/>
            <a:ext cx="2999317" cy="2857500"/>
          </a:xfrm>
          <a:prstGeom prst="rect">
            <a:avLst/>
          </a:prstGeom>
          <a:solidFill>
            <a:srgbClr val="06559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5" name="Rectangle 16">
            <a:extLst>
              <a:ext uri="{FF2B5EF4-FFF2-40B4-BE49-F238E27FC236}">
                <a16:creationId xmlns:a16="http://schemas.microsoft.com/office/drawing/2014/main" id="{3679DD6E-360B-40C8-A8A0-DA1E97C86D13}"/>
              </a:ext>
            </a:extLst>
          </p:cNvPr>
          <p:cNvSpPr>
            <a:spLocks noChangeArrowheads="1"/>
          </p:cNvSpPr>
          <p:nvPr/>
        </p:nvSpPr>
        <p:spPr bwMode="auto">
          <a:xfrm>
            <a:off x="0" y="2000250"/>
            <a:ext cx="2999317" cy="3513138"/>
          </a:xfrm>
          <a:prstGeom prst="rect">
            <a:avLst/>
          </a:prstGeom>
          <a:gradFill rotWithShape="0">
            <a:gsLst>
              <a:gs pos="0">
                <a:srgbClr val="065590"/>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6" name="Line 19">
            <a:extLst>
              <a:ext uri="{FF2B5EF4-FFF2-40B4-BE49-F238E27FC236}">
                <a16:creationId xmlns:a16="http://schemas.microsoft.com/office/drawing/2014/main" id="{120D5ED4-9575-4EFC-9773-1D4FD9D685DB}"/>
              </a:ext>
            </a:extLst>
          </p:cNvPr>
          <p:cNvSpPr>
            <a:spLocks noChangeShapeType="1"/>
          </p:cNvSpPr>
          <p:nvPr/>
        </p:nvSpPr>
        <p:spPr bwMode="auto">
          <a:xfrm flipH="1">
            <a:off x="3484033" y="1585913"/>
            <a:ext cx="8223251" cy="0"/>
          </a:xfrm>
          <a:prstGeom prst="line">
            <a:avLst/>
          </a:prstGeom>
          <a:noFill/>
          <a:ln w="254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sz="2000"/>
          </a:p>
        </p:txBody>
      </p:sp>
      <p:sp>
        <p:nvSpPr>
          <p:cNvPr id="8" name="Text Box 23">
            <a:extLst>
              <a:ext uri="{FF2B5EF4-FFF2-40B4-BE49-F238E27FC236}">
                <a16:creationId xmlns:a16="http://schemas.microsoft.com/office/drawing/2014/main" id="{8614358D-3B8B-433D-B7DD-D47FF116B210}"/>
              </a:ext>
            </a:extLst>
          </p:cNvPr>
          <p:cNvSpPr txBox="1">
            <a:spLocks noChangeArrowheads="1"/>
          </p:cNvSpPr>
          <p:nvPr/>
        </p:nvSpPr>
        <p:spPr bwMode="auto">
          <a:xfrm>
            <a:off x="3365500" y="485775"/>
            <a:ext cx="8128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0" dirty="0">
                <a:latin typeface="Arial" pitchFamily="34" charset="0"/>
                <a:cs typeface="+mn-cs"/>
              </a:rPr>
              <a:t>Pipeline Research Council International</a:t>
            </a:r>
          </a:p>
        </p:txBody>
      </p:sp>
      <p:sp>
        <p:nvSpPr>
          <p:cNvPr id="4098" name="Rectangle 2"/>
          <p:cNvSpPr>
            <a:spLocks noGrp="1" noChangeArrowheads="1"/>
          </p:cNvSpPr>
          <p:nvPr>
            <p:ph type="ctrTitle"/>
          </p:nvPr>
        </p:nvSpPr>
        <p:spPr>
          <a:xfrm>
            <a:off x="3365501" y="1924050"/>
            <a:ext cx="8318500" cy="914400"/>
          </a:xfrm>
        </p:spPr>
        <p:txBody>
          <a:bodyPr/>
          <a:lstStyle>
            <a:lvl1pPr>
              <a:lnSpc>
                <a:spcPct val="95000"/>
              </a:lnSpc>
              <a:defRPr/>
            </a:lvl1pPr>
          </a:lstStyle>
          <a:p>
            <a:r>
              <a:rPr lang="en-US"/>
              <a:t>Click to edit Master title style</a:t>
            </a:r>
          </a:p>
        </p:txBody>
      </p:sp>
      <p:sp>
        <p:nvSpPr>
          <p:cNvPr id="4104" name="Rectangle 8"/>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r>
              <a:rPr lang="en-US"/>
              <a:t>Click to edit Master subtitle style</a:t>
            </a:r>
          </a:p>
        </p:txBody>
      </p:sp>
      <p:pic>
        <p:nvPicPr>
          <p:cNvPr id="10" name="Picture 9">
            <a:extLst>
              <a:ext uri="{FF2B5EF4-FFF2-40B4-BE49-F238E27FC236}">
                <a16:creationId xmlns:a16="http://schemas.microsoft.com/office/drawing/2014/main" id="{E9B29639-E57A-41B1-A32E-DAE56F139EC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2083059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75780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042137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514840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49899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50966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7201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791636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00570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346619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32558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2076991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6D5B2-079A-44FA-AEE6-317020C32E9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9B5F98-22B8-430E-B22B-E25B8FCE95C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4E76228-C303-4B0F-A207-AD4F9F751614}"/>
              </a:ext>
            </a:extLst>
          </p:cNvPr>
          <p:cNvSpPr>
            <a:spLocks noGrp="1"/>
          </p:cNvSpPr>
          <p:nvPr>
            <p:ph type="dt" sz="half" idx="10"/>
          </p:nvPr>
        </p:nvSpPr>
        <p:spPr/>
        <p:txBody>
          <a:bodyPr/>
          <a:lstStyle/>
          <a:p>
            <a:fld id="{98DDB34A-90C2-4624-8A63-9E4D8FF13C4C}" type="datetimeFigureOut">
              <a:rPr lang="en-US" smtClean="0"/>
              <a:t>9/30/2025</a:t>
            </a:fld>
            <a:endParaRPr lang="en-US"/>
          </a:p>
        </p:txBody>
      </p:sp>
      <p:sp>
        <p:nvSpPr>
          <p:cNvPr id="5" name="Footer Placeholder 4">
            <a:extLst>
              <a:ext uri="{FF2B5EF4-FFF2-40B4-BE49-F238E27FC236}">
                <a16:creationId xmlns:a16="http://schemas.microsoft.com/office/drawing/2014/main" id="{91665D52-93F4-40D3-8716-5BEAB59055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412913-2F30-4EC4-AE2C-DD3052C8B2B5}"/>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1489196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8658A-5686-438C-A4B4-CE05B735019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71C132-3A19-441C-A3F2-B98C4436329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D2B2A3-F150-44CF-B61F-9E9953E2A5D1}"/>
              </a:ext>
            </a:extLst>
          </p:cNvPr>
          <p:cNvSpPr>
            <a:spLocks noGrp="1"/>
          </p:cNvSpPr>
          <p:nvPr>
            <p:ph type="dt" sz="half" idx="10"/>
          </p:nvPr>
        </p:nvSpPr>
        <p:spPr/>
        <p:txBody>
          <a:bodyPr/>
          <a:lstStyle/>
          <a:p>
            <a:fld id="{98DDB34A-90C2-4624-8A63-9E4D8FF13C4C}" type="datetimeFigureOut">
              <a:rPr lang="en-US" smtClean="0"/>
              <a:t>9/30/2025</a:t>
            </a:fld>
            <a:endParaRPr lang="en-US"/>
          </a:p>
        </p:txBody>
      </p:sp>
      <p:sp>
        <p:nvSpPr>
          <p:cNvPr id="5" name="Footer Placeholder 4">
            <a:extLst>
              <a:ext uri="{FF2B5EF4-FFF2-40B4-BE49-F238E27FC236}">
                <a16:creationId xmlns:a16="http://schemas.microsoft.com/office/drawing/2014/main" id="{569C1FA5-1238-40AC-A024-2D864B9C08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35B605-39EC-4067-8E82-887236AC8201}"/>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36773874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23F2B-E5C6-4FBB-A823-6F8A6DEDE8BD}"/>
              </a:ext>
            </a:extLst>
          </p:cNvPr>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CFE5BC4-8AC4-4266-AC83-040A11AF3196}"/>
              </a:ext>
            </a:extLst>
          </p:cNvPr>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B15CAC9-5F19-42D9-9D09-266BA260B719}"/>
              </a:ext>
            </a:extLst>
          </p:cNvPr>
          <p:cNvSpPr>
            <a:spLocks noGrp="1"/>
          </p:cNvSpPr>
          <p:nvPr>
            <p:ph type="dt" sz="half" idx="10"/>
          </p:nvPr>
        </p:nvSpPr>
        <p:spPr/>
        <p:txBody>
          <a:bodyPr/>
          <a:lstStyle/>
          <a:p>
            <a:fld id="{98DDB34A-90C2-4624-8A63-9E4D8FF13C4C}" type="datetimeFigureOut">
              <a:rPr lang="en-US" smtClean="0"/>
              <a:t>9/30/2025</a:t>
            </a:fld>
            <a:endParaRPr lang="en-US"/>
          </a:p>
        </p:txBody>
      </p:sp>
      <p:sp>
        <p:nvSpPr>
          <p:cNvPr id="5" name="Footer Placeholder 4">
            <a:extLst>
              <a:ext uri="{FF2B5EF4-FFF2-40B4-BE49-F238E27FC236}">
                <a16:creationId xmlns:a16="http://schemas.microsoft.com/office/drawing/2014/main" id="{47F8D3C7-00F6-4A18-9B90-506B1F1A73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1399CB-1219-44B8-914D-19EAD5E489E2}"/>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8755670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516BC-345C-4587-BC9D-E3FF521230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21C515-8CBF-48AB-8F4F-51D028D4373A}"/>
              </a:ext>
            </a:extLst>
          </p:cNvPr>
          <p:cNvSpPr>
            <a:spLocks noGrp="1"/>
          </p:cNvSpPr>
          <p:nvPr>
            <p:ph sz="half" idx="1"/>
          </p:nvPr>
        </p:nvSpPr>
        <p:spPr>
          <a:xfrm>
            <a:off x="838200" y="1825625"/>
            <a:ext cx="515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58737E2-515B-4D37-B679-5E520785DAFC}"/>
              </a:ext>
            </a:extLst>
          </p:cNvPr>
          <p:cNvSpPr>
            <a:spLocks noGrp="1"/>
          </p:cNvSpPr>
          <p:nvPr>
            <p:ph sz="half" idx="2"/>
          </p:nvPr>
        </p:nvSpPr>
        <p:spPr>
          <a:xfrm>
            <a:off x="6197600" y="1825625"/>
            <a:ext cx="515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D369AC4-C9B2-40E2-A018-39FD94BA24C1}"/>
              </a:ext>
            </a:extLst>
          </p:cNvPr>
          <p:cNvSpPr>
            <a:spLocks noGrp="1"/>
          </p:cNvSpPr>
          <p:nvPr>
            <p:ph type="dt" sz="half" idx="10"/>
          </p:nvPr>
        </p:nvSpPr>
        <p:spPr/>
        <p:txBody>
          <a:bodyPr/>
          <a:lstStyle/>
          <a:p>
            <a:fld id="{98DDB34A-90C2-4624-8A63-9E4D8FF13C4C}" type="datetimeFigureOut">
              <a:rPr lang="en-US" smtClean="0"/>
              <a:t>9/30/2025</a:t>
            </a:fld>
            <a:endParaRPr lang="en-US"/>
          </a:p>
        </p:txBody>
      </p:sp>
      <p:sp>
        <p:nvSpPr>
          <p:cNvPr id="6" name="Footer Placeholder 5">
            <a:extLst>
              <a:ext uri="{FF2B5EF4-FFF2-40B4-BE49-F238E27FC236}">
                <a16:creationId xmlns:a16="http://schemas.microsoft.com/office/drawing/2014/main" id="{1D801E2D-1935-461D-8449-BD682FD081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524A7E0-92DD-4DEA-B9E6-93E15ED9B207}"/>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3255403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CA52E-8858-4E8B-9EA3-9B889EC17BC7}"/>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2F8F00F-4155-4B62-96F3-06D0BCCFF5C3}"/>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F1BC447-EAA4-4704-86AA-885C9B7734BB}"/>
              </a:ext>
            </a:extLst>
          </p:cNvPr>
          <p:cNvSpPr>
            <a:spLocks noGrp="1"/>
          </p:cNvSpPr>
          <p:nvPr>
            <p:ph sz="half" idx="2"/>
          </p:nvPr>
        </p:nvSpPr>
        <p:spPr>
          <a:xfrm>
            <a:off x="840318" y="2505075"/>
            <a:ext cx="51583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6DDF0A6-2E35-4361-8A83-C25ACFF72994}"/>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AE4E440-2511-49CF-83FB-4DD7586F76AF}"/>
              </a:ext>
            </a:extLst>
          </p:cNvPr>
          <p:cNvSpPr>
            <a:spLocks noGrp="1"/>
          </p:cNvSpPr>
          <p:nvPr>
            <p:ph sz="quarter" idx="4"/>
          </p:nvPr>
        </p:nvSpPr>
        <p:spPr>
          <a:xfrm>
            <a:off x="6172200" y="2505075"/>
            <a:ext cx="518371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1FF682B-832A-4E31-B8FB-7342B947D0F8}"/>
              </a:ext>
            </a:extLst>
          </p:cNvPr>
          <p:cNvSpPr>
            <a:spLocks noGrp="1"/>
          </p:cNvSpPr>
          <p:nvPr>
            <p:ph type="dt" sz="half" idx="10"/>
          </p:nvPr>
        </p:nvSpPr>
        <p:spPr/>
        <p:txBody>
          <a:bodyPr/>
          <a:lstStyle/>
          <a:p>
            <a:fld id="{98DDB34A-90C2-4624-8A63-9E4D8FF13C4C}" type="datetimeFigureOut">
              <a:rPr lang="en-US" smtClean="0"/>
              <a:t>9/30/2025</a:t>
            </a:fld>
            <a:endParaRPr lang="en-US"/>
          </a:p>
        </p:txBody>
      </p:sp>
      <p:sp>
        <p:nvSpPr>
          <p:cNvPr id="8" name="Footer Placeholder 7">
            <a:extLst>
              <a:ext uri="{FF2B5EF4-FFF2-40B4-BE49-F238E27FC236}">
                <a16:creationId xmlns:a16="http://schemas.microsoft.com/office/drawing/2014/main" id="{126E1E4F-EC72-49A0-B9AA-B4F0A18405A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865AFF3-65F2-4D9E-AA73-2CF345EF7DE2}"/>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152062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39C90-E12C-4C24-B9E3-782C314D5A3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A939A46-DF7E-4145-8297-EEA2517BCB74}"/>
              </a:ext>
            </a:extLst>
          </p:cNvPr>
          <p:cNvSpPr>
            <a:spLocks noGrp="1"/>
          </p:cNvSpPr>
          <p:nvPr>
            <p:ph type="dt" sz="half" idx="10"/>
          </p:nvPr>
        </p:nvSpPr>
        <p:spPr/>
        <p:txBody>
          <a:bodyPr/>
          <a:lstStyle/>
          <a:p>
            <a:fld id="{98DDB34A-90C2-4624-8A63-9E4D8FF13C4C}" type="datetimeFigureOut">
              <a:rPr lang="en-US" smtClean="0"/>
              <a:t>9/30/2025</a:t>
            </a:fld>
            <a:endParaRPr lang="en-US"/>
          </a:p>
        </p:txBody>
      </p:sp>
      <p:sp>
        <p:nvSpPr>
          <p:cNvPr id="4" name="Footer Placeholder 3">
            <a:extLst>
              <a:ext uri="{FF2B5EF4-FFF2-40B4-BE49-F238E27FC236}">
                <a16:creationId xmlns:a16="http://schemas.microsoft.com/office/drawing/2014/main" id="{5D18ED09-E78A-4AE7-8A9F-4B35D183E61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814ECBC-1E02-4F14-9EA6-42C044883BD6}"/>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35531794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43CA02-9FF5-46E3-8EE4-3DCCED811271}"/>
              </a:ext>
            </a:extLst>
          </p:cNvPr>
          <p:cNvSpPr>
            <a:spLocks noGrp="1"/>
          </p:cNvSpPr>
          <p:nvPr>
            <p:ph type="dt" sz="half" idx="10"/>
          </p:nvPr>
        </p:nvSpPr>
        <p:spPr/>
        <p:txBody>
          <a:bodyPr/>
          <a:lstStyle/>
          <a:p>
            <a:fld id="{98DDB34A-90C2-4624-8A63-9E4D8FF13C4C}" type="datetimeFigureOut">
              <a:rPr lang="en-US" smtClean="0"/>
              <a:t>9/30/2025</a:t>
            </a:fld>
            <a:endParaRPr lang="en-US"/>
          </a:p>
        </p:txBody>
      </p:sp>
      <p:sp>
        <p:nvSpPr>
          <p:cNvPr id="3" name="Footer Placeholder 2">
            <a:extLst>
              <a:ext uri="{FF2B5EF4-FFF2-40B4-BE49-F238E27FC236}">
                <a16:creationId xmlns:a16="http://schemas.microsoft.com/office/drawing/2014/main" id="{24C27C2F-3E53-4D05-A3E7-72E69CC5854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5DD1631-9094-4C48-9130-14C71A78A6F8}"/>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22445437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DD57C-1158-4E72-892E-BB9D7FD6D345}"/>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A1371A9-F4AD-40E0-839A-6A9715627A02}"/>
              </a:ext>
            </a:extLst>
          </p:cNvPr>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6484799-9FF8-4DE3-AD46-147418583547}"/>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C786002-C3A5-43EF-B715-FC8A353F371C}"/>
              </a:ext>
            </a:extLst>
          </p:cNvPr>
          <p:cNvSpPr>
            <a:spLocks noGrp="1"/>
          </p:cNvSpPr>
          <p:nvPr>
            <p:ph type="dt" sz="half" idx="10"/>
          </p:nvPr>
        </p:nvSpPr>
        <p:spPr/>
        <p:txBody>
          <a:bodyPr/>
          <a:lstStyle/>
          <a:p>
            <a:fld id="{98DDB34A-90C2-4624-8A63-9E4D8FF13C4C}" type="datetimeFigureOut">
              <a:rPr lang="en-US" smtClean="0"/>
              <a:t>9/30/2025</a:t>
            </a:fld>
            <a:endParaRPr lang="en-US"/>
          </a:p>
        </p:txBody>
      </p:sp>
      <p:sp>
        <p:nvSpPr>
          <p:cNvPr id="6" name="Footer Placeholder 5">
            <a:extLst>
              <a:ext uri="{FF2B5EF4-FFF2-40B4-BE49-F238E27FC236}">
                <a16:creationId xmlns:a16="http://schemas.microsoft.com/office/drawing/2014/main" id="{8049E62B-DBA3-4B0B-B2E1-39A07EF2CBD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3B59CE0-FEAA-40F2-B63B-42E7F5D4C9CE}"/>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6996984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4AE3A-1463-4FBE-927F-EB1DCD8D3243}"/>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D59A910-0997-4F00-8A0A-FEAAF94529B5}"/>
              </a:ext>
            </a:extLst>
          </p:cNvPr>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817E9D9-79A5-4A65-B012-E6EB2CF3D6DF}"/>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F85E7FA-301D-4E76-B0C3-E7511E40C496}"/>
              </a:ext>
            </a:extLst>
          </p:cNvPr>
          <p:cNvSpPr>
            <a:spLocks noGrp="1"/>
          </p:cNvSpPr>
          <p:nvPr>
            <p:ph type="dt" sz="half" idx="10"/>
          </p:nvPr>
        </p:nvSpPr>
        <p:spPr/>
        <p:txBody>
          <a:bodyPr/>
          <a:lstStyle/>
          <a:p>
            <a:fld id="{98DDB34A-90C2-4624-8A63-9E4D8FF13C4C}" type="datetimeFigureOut">
              <a:rPr lang="en-US" smtClean="0"/>
              <a:t>9/30/2025</a:t>
            </a:fld>
            <a:endParaRPr lang="en-US"/>
          </a:p>
        </p:txBody>
      </p:sp>
      <p:sp>
        <p:nvSpPr>
          <p:cNvPr id="6" name="Footer Placeholder 5">
            <a:extLst>
              <a:ext uri="{FF2B5EF4-FFF2-40B4-BE49-F238E27FC236}">
                <a16:creationId xmlns:a16="http://schemas.microsoft.com/office/drawing/2014/main" id="{7DEEC565-8C16-4ABA-87B5-69210495808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BFDB74-F742-4079-8236-88912F31E1C4}"/>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31397865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A5164-B96F-4C53-91AA-BF3694AD9B9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D96D43D-5100-4BF9-932F-9F5D211E4FF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32BEA4D-3DF3-459D-B185-51E63A150894}"/>
              </a:ext>
            </a:extLst>
          </p:cNvPr>
          <p:cNvSpPr>
            <a:spLocks noGrp="1"/>
          </p:cNvSpPr>
          <p:nvPr>
            <p:ph type="dt" sz="half" idx="10"/>
          </p:nvPr>
        </p:nvSpPr>
        <p:spPr/>
        <p:txBody>
          <a:bodyPr/>
          <a:lstStyle/>
          <a:p>
            <a:fld id="{98DDB34A-90C2-4624-8A63-9E4D8FF13C4C}" type="datetimeFigureOut">
              <a:rPr lang="en-US" smtClean="0"/>
              <a:t>9/30/2025</a:t>
            </a:fld>
            <a:endParaRPr lang="en-US"/>
          </a:p>
        </p:txBody>
      </p:sp>
      <p:sp>
        <p:nvSpPr>
          <p:cNvPr id="5" name="Footer Placeholder 4">
            <a:extLst>
              <a:ext uri="{FF2B5EF4-FFF2-40B4-BE49-F238E27FC236}">
                <a16:creationId xmlns:a16="http://schemas.microsoft.com/office/drawing/2014/main" id="{0308B558-2CC8-423D-B039-72994DE9F3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9E03AF-ABBC-4EA2-90D3-EFF911C6B61D}"/>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14915334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A21F31B-FA8B-445E-9A37-3FF49A1A0AD6}"/>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91845B1-5569-4B4D-83E3-F6F718BA8A80}"/>
              </a:ext>
            </a:extLst>
          </p:cNvPr>
          <p:cNvSpPr>
            <a:spLocks noGrp="1"/>
          </p:cNvSpPr>
          <p:nvPr>
            <p:ph type="body" orient="vert" idx="1"/>
          </p:nvPr>
        </p:nvSpPr>
        <p:spPr>
          <a:xfrm>
            <a:off x="838201" y="365125"/>
            <a:ext cx="76835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C519B7-C9CA-4078-8528-B3CAB783FD54}"/>
              </a:ext>
            </a:extLst>
          </p:cNvPr>
          <p:cNvSpPr>
            <a:spLocks noGrp="1"/>
          </p:cNvSpPr>
          <p:nvPr>
            <p:ph type="dt" sz="half" idx="10"/>
          </p:nvPr>
        </p:nvSpPr>
        <p:spPr/>
        <p:txBody>
          <a:bodyPr/>
          <a:lstStyle/>
          <a:p>
            <a:fld id="{98DDB34A-90C2-4624-8A63-9E4D8FF13C4C}" type="datetimeFigureOut">
              <a:rPr lang="en-US" smtClean="0"/>
              <a:t>9/30/2025</a:t>
            </a:fld>
            <a:endParaRPr lang="en-US"/>
          </a:p>
        </p:txBody>
      </p:sp>
      <p:sp>
        <p:nvSpPr>
          <p:cNvPr id="5" name="Footer Placeholder 4">
            <a:extLst>
              <a:ext uri="{FF2B5EF4-FFF2-40B4-BE49-F238E27FC236}">
                <a16:creationId xmlns:a16="http://schemas.microsoft.com/office/drawing/2014/main" id="{F22FE00D-E06F-4DA9-9B43-E689D4BA0D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058D99-6C4E-4856-8785-3AD8E8399908}"/>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7851620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AC8C3999-E1F2-46D5-B1A7-0FE2291992F8}"/>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2FF5485A-43A3-4D78-A435-E286281273A3}"/>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47056680-3444-41EC-87EA-2FE4277B95E5}"/>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1FE3B037-AE6B-4861-AA02-25B8530F0E0B}"/>
              </a:ext>
            </a:extLst>
          </p:cNvPr>
          <p:cNvSpPr txBox="1">
            <a:spLocks noChangeArrowheads="1"/>
          </p:cNvSpPr>
          <p:nvPr userDrawn="1"/>
        </p:nvSpPr>
        <p:spPr bwMode="auto">
          <a:xfrm>
            <a:off x="3365500" y="485775"/>
            <a:ext cx="812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0" dirty="0">
                <a:solidFill>
                  <a:srgbClr val="065590"/>
                </a:solidFill>
                <a:latin typeface="Arial" pitchFamily="34" charset="0"/>
                <a:cs typeface="+mn-cs"/>
              </a:rPr>
              <a:t>Pipeline Research Council International</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7ED6DE9A-6FA7-4712-8B72-9712473B959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360084907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03847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8789394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569101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957218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151403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776078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8693820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48128338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4199520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2752520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178903056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8630940E-D012-4CC7-8F5A-D06B281023E5}"/>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818D04AC-CAB0-4B99-A557-29BD7AB90C7D}"/>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934F0F8A-261E-442D-A956-3FE49834C95D}"/>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4A99F3B3-D042-472C-A9E3-0D1DFAEB00D2}"/>
              </a:ext>
            </a:extLst>
          </p:cNvPr>
          <p:cNvSpPr txBox="1">
            <a:spLocks noChangeArrowheads="1"/>
          </p:cNvSpPr>
          <p:nvPr userDrawn="1"/>
        </p:nvSpPr>
        <p:spPr bwMode="auto">
          <a:xfrm>
            <a:off x="3365500" y="485775"/>
            <a:ext cx="812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0" dirty="0">
                <a:solidFill>
                  <a:srgbClr val="065590"/>
                </a:solidFill>
                <a:latin typeface="Arial" pitchFamily="34" charset="0"/>
                <a:cs typeface="+mn-cs"/>
              </a:rPr>
              <a:t>Pipeline Research Council International</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06905F7E-5DE6-49E9-899E-880734205DB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16543528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0167052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7120048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3902142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7126465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70055855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414345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30914847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00083190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9390587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287287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184619172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27FBC473-19E0-41BD-BE41-950D9815C67C}"/>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1D5311ED-BCC8-43E6-AB39-BE0B21FD2DDB}"/>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8F13231D-471E-4CB8-BD94-FEC038476FCA}"/>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808005A9-BE48-4D1D-BC5E-77F2E28FDCC2}"/>
              </a:ext>
            </a:extLst>
          </p:cNvPr>
          <p:cNvSpPr txBox="1">
            <a:spLocks noChangeArrowheads="1"/>
          </p:cNvSpPr>
          <p:nvPr userDrawn="1"/>
        </p:nvSpPr>
        <p:spPr bwMode="auto">
          <a:xfrm>
            <a:off x="3365500" y="485775"/>
            <a:ext cx="812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charset="0"/>
                <a:cs typeface="Arial" charset="0"/>
              </a:defRPr>
            </a:lvl1pPr>
            <a:lvl2pPr marL="742950" indent="-285750">
              <a:defRPr sz="2800" b="1">
                <a:solidFill>
                  <a:schemeClr val="tx1"/>
                </a:solidFill>
                <a:latin typeface="Arial" charset="0"/>
                <a:cs typeface="Arial" charset="0"/>
              </a:defRPr>
            </a:lvl2pPr>
            <a:lvl3pPr marL="1143000" indent="-228600">
              <a:defRPr sz="2800" b="1">
                <a:solidFill>
                  <a:schemeClr val="tx1"/>
                </a:solidFill>
                <a:latin typeface="Arial" charset="0"/>
                <a:cs typeface="Arial" charset="0"/>
              </a:defRPr>
            </a:lvl3pPr>
            <a:lvl4pPr marL="1600200" indent="-228600">
              <a:defRPr sz="2800" b="1">
                <a:solidFill>
                  <a:schemeClr val="tx1"/>
                </a:solidFill>
                <a:latin typeface="Arial" charset="0"/>
                <a:cs typeface="Arial" charset="0"/>
              </a:defRPr>
            </a:lvl4pPr>
            <a:lvl5pPr marL="2057400" indent="-228600">
              <a:defRPr sz="2800" b="1">
                <a:solidFill>
                  <a:schemeClr val="tx1"/>
                </a:solidFill>
                <a:latin typeface="Arial" charset="0"/>
                <a:cs typeface="Arial" charset="0"/>
              </a:defRPr>
            </a:lvl5pPr>
            <a:lvl6pPr marL="2514600" indent="-228600" eaLnBrk="0" fontAlgn="base" hangingPunct="0">
              <a:spcBef>
                <a:spcPct val="0"/>
              </a:spcBef>
              <a:spcAft>
                <a:spcPct val="0"/>
              </a:spcAft>
              <a:defRPr sz="2800" b="1">
                <a:solidFill>
                  <a:schemeClr val="tx1"/>
                </a:solidFill>
                <a:latin typeface="Arial" charset="0"/>
                <a:cs typeface="Arial" charset="0"/>
              </a:defRPr>
            </a:lvl6pPr>
            <a:lvl7pPr marL="2971800" indent="-228600" eaLnBrk="0" fontAlgn="base" hangingPunct="0">
              <a:spcBef>
                <a:spcPct val="0"/>
              </a:spcBef>
              <a:spcAft>
                <a:spcPct val="0"/>
              </a:spcAft>
              <a:defRPr sz="2800" b="1">
                <a:solidFill>
                  <a:schemeClr val="tx1"/>
                </a:solidFill>
                <a:latin typeface="Arial" charset="0"/>
                <a:cs typeface="Arial" charset="0"/>
              </a:defRPr>
            </a:lvl7pPr>
            <a:lvl8pPr marL="3429000" indent="-228600" eaLnBrk="0" fontAlgn="base" hangingPunct="0">
              <a:spcBef>
                <a:spcPct val="0"/>
              </a:spcBef>
              <a:spcAft>
                <a:spcPct val="0"/>
              </a:spcAft>
              <a:defRPr sz="2800" b="1">
                <a:solidFill>
                  <a:schemeClr val="tx1"/>
                </a:solidFill>
                <a:latin typeface="Arial" charset="0"/>
                <a:cs typeface="Arial" charset="0"/>
              </a:defRPr>
            </a:lvl8pPr>
            <a:lvl9pPr marL="3886200" indent="-228600" eaLnBrk="0" fontAlgn="base" hangingPunct="0">
              <a:spcBef>
                <a:spcPct val="0"/>
              </a:spcBef>
              <a:spcAft>
                <a:spcPct val="0"/>
              </a:spcAft>
              <a:defRPr sz="2800" b="1">
                <a:solidFill>
                  <a:schemeClr val="tx1"/>
                </a:solidFill>
                <a:latin typeface="Arial" charset="0"/>
                <a:cs typeface="Arial" charset="0"/>
              </a:defRPr>
            </a:lvl9pPr>
          </a:lstStyle>
          <a:p>
            <a:pPr>
              <a:spcBef>
                <a:spcPct val="50000"/>
              </a:spcBef>
              <a:defRPr/>
            </a:pPr>
            <a:r>
              <a:rPr lang="en-US" sz="3200" i="0" dirty="0">
                <a:solidFill>
                  <a:srgbClr val="065590"/>
                </a:solidFill>
              </a:rPr>
              <a:t>Pipeline Research Council International</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0E1FDBDC-1E0D-4032-A973-35F0AD9D5E8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52330290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9456143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53355723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5036345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1930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67925808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462426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54521781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52544521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4930865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8387988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282033055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7137C3FA-498E-44B7-87A8-59DA5978E066}"/>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749A10A0-89DD-4300-9ECB-19E57409F30D}"/>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EB77185D-93CB-422A-8D5E-460B85EEFD25}"/>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A2644D51-5824-4C01-AFC1-3930EEB67785}"/>
              </a:ext>
            </a:extLst>
          </p:cNvPr>
          <p:cNvSpPr txBox="1">
            <a:spLocks noChangeArrowheads="1"/>
          </p:cNvSpPr>
          <p:nvPr userDrawn="1"/>
        </p:nvSpPr>
        <p:spPr bwMode="auto">
          <a:xfrm>
            <a:off x="3365500" y="485775"/>
            <a:ext cx="812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charset="0"/>
                <a:cs typeface="Arial" charset="0"/>
              </a:defRPr>
            </a:lvl1pPr>
            <a:lvl2pPr marL="742950" indent="-285750">
              <a:defRPr sz="2800" b="1">
                <a:solidFill>
                  <a:schemeClr val="tx1"/>
                </a:solidFill>
                <a:latin typeface="Arial" charset="0"/>
                <a:cs typeface="Arial" charset="0"/>
              </a:defRPr>
            </a:lvl2pPr>
            <a:lvl3pPr marL="1143000" indent="-228600">
              <a:defRPr sz="2800" b="1">
                <a:solidFill>
                  <a:schemeClr val="tx1"/>
                </a:solidFill>
                <a:latin typeface="Arial" charset="0"/>
                <a:cs typeface="Arial" charset="0"/>
              </a:defRPr>
            </a:lvl3pPr>
            <a:lvl4pPr marL="1600200" indent="-228600">
              <a:defRPr sz="2800" b="1">
                <a:solidFill>
                  <a:schemeClr val="tx1"/>
                </a:solidFill>
                <a:latin typeface="Arial" charset="0"/>
                <a:cs typeface="Arial" charset="0"/>
              </a:defRPr>
            </a:lvl4pPr>
            <a:lvl5pPr marL="2057400" indent="-228600">
              <a:defRPr sz="2800" b="1">
                <a:solidFill>
                  <a:schemeClr val="tx1"/>
                </a:solidFill>
                <a:latin typeface="Arial" charset="0"/>
                <a:cs typeface="Arial" charset="0"/>
              </a:defRPr>
            </a:lvl5pPr>
            <a:lvl6pPr marL="2514600" indent="-228600" eaLnBrk="0" fontAlgn="base" hangingPunct="0">
              <a:spcBef>
                <a:spcPct val="0"/>
              </a:spcBef>
              <a:spcAft>
                <a:spcPct val="0"/>
              </a:spcAft>
              <a:defRPr sz="2800" b="1">
                <a:solidFill>
                  <a:schemeClr val="tx1"/>
                </a:solidFill>
                <a:latin typeface="Arial" charset="0"/>
                <a:cs typeface="Arial" charset="0"/>
              </a:defRPr>
            </a:lvl6pPr>
            <a:lvl7pPr marL="2971800" indent="-228600" eaLnBrk="0" fontAlgn="base" hangingPunct="0">
              <a:spcBef>
                <a:spcPct val="0"/>
              </a:spcBef>
              <a:spcAft>
                <a:spcPct val="0"/>
              </a:spcAft>
              <a:defRPr sz="2800" b="1">
                <a:solidFill>
                  <a:schemeClr val="tx1"/>
                </a:solidFill>
                <a:latin typeface="Arial" charset="0"/>
                <a:cs typeface="Arial" charset="0"/>
              </a:defRPr>
            </a:lvl7pPr>
            <a:lvl8pPr marL="3429000" indent="-228600" eaLnBrk="0" fontAlgn="base" hangingPunct="0">
              <a:spcBef>
                <a:spcPct val="0"/>
              </a:spcBef>
              <a:spcAft>
                <a:spcPct val="0"/>
              </a:spcAft>
              <a:defRPr sz="2800" b="1">
                <a:solidFill>
                  <a:schemeClr val="tx1"/>
                </a:solidFill>
                <a:latin typeface="Arial" charset="0"/>
                <a:cs typeface="Arial" charset="0"/>
              </a:defRPr>
            </a:lvl8pPr>
            <a:lvl9pPr marL="3886200" indent="-228600" eaLnBrk="0" fontAlgn="base" hangingPunct="0">
              <a:spcBef>
                <a:spcPct val="0"/>
              </a:spcBef>
              <a:spcAft>
                <a:spcPct val="0"/>
              </a:spcAft>
              <a:defRPr sz="2800" b="1">
                <a:solidFill>
                  <a:schemeClr val="tx1"/>
                </a:solidFill>
                <a:latin typeface="Arial" charset="0"/>
                <a:cs typeface="Arial" charset="0"/>
              </a:defRPr>
            </a:lvl9pPr>
          </a:lstStyle>
          <a:p>
            <a:pPr>
              <a:spcBef>
                <a:spcPct val="50000"/>
              </a:spcBef>
              <a:defRPr/>
            </a:pPr>
            <a:r>
              <a:rPr lang="en-US" sz="3200" i="0" dirty="0">
                <a:solidFill>
                  <a:srgbClr val="065590"/>
                </a:solidFill>
              </a:rPr>
              <a:t>Pipeline Research Council International</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B946B7D4-0CDF-46B4-8369-E35BD6F7047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360010353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7778032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56327603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2284577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2302489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66795768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464961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81487410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28951906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744656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1876758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261986365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17E05891-C241-46FA-952B-4FA3CDB311BA}"/>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BC91C07A-306F-44C9-A8F9-A752F0423511}"/>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ECD06E9C-F2F7-47EB-9D89-44AA51405F42}"/>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55D64A15-1B35-469A-8135-992F41A8E070}"/>
              </a:ext>
            </a:extLst>
          </p:cNvPr>
          <p:cNvSpPr txBox="1">
            <a:spLocks noChangeArrowheads="1"/>
          </p:cNvSpPr>
          <p:nvPr userDrawn="1"/>
        </p:nvSpPr>
        <p:spPr bwMode="auto">
          <a:xfrm>
            <a:off x="3365500" y="485775"/>
            <a:ext cx="81280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charset="0"/>
                <a:cs typeface="Arial" charset="0"/>
              </a:defRPr>
            </a:lvl1pPr>
            <a:lvl2pPr marL="742950" indent="-285750">
              <a:defRPr sz="2800" b="1">
                <a:solidFill>
                  <a:schemeClr val="tx1"/>
                </a:solidFill>
                <a:latin typeface="Arial" charset="0"/>
                <a:cs typeface="Arial" charset="0"/>
              </a:defRPr>
            </a:lvl2pPr>
            <a:lvl3pPr marL="1143000" indent="-228600">
              <a:defRPr sz="2800" b="1">
                <a:solidFill>
                  <a:schemeClr val="tx1"/>
                </a:solidFill>
                <a:latin typeface="Arial" charset="0"/>
                <a:cs typeface="Arial" charset="0"/>
              </a:defRPr>
            </a:lvl3pPr>
            <a:lvl4pPr marL="1600200" indent="-228600">
              <a:defRPr sz="2800" b="1">
                <a:solidFill>
                  <a:schemeClr val="tx1"/>
                </a:solidFill>
                <a:latin typeface="Arial" charset="0"/>
                <a:cs typeface="Arial" charset="0"/>
              </a:defRPr>
            </a:lvl4pPr>
            <a:lvl5pPr marL="2057400" indent="-228600">
              <a:defRPr sz="2800" b="1">
                <a:solidFill>
                  <a:schemeClr val="tx1"/>
                </a:solidFill>
                <a:latin typeface="Arial" charset="0"/>
                <a:cs typeface="Arial" charset="0"/>
              </a:defRPr>
            </a:lvl5pPr>
            <a:lvl6pPr marL="2514600" indent="-228600" eaLnBrk="0" fontAlgn="base" hangingPunct="0">
              <a:spcBef>
                <a:spcPct val="0"/>
              </a:spcBef>
              <a:spcAft>
                <a:spcPct val="0"/>
              </a:spcAft>
              <a:defRPr sz="2800" b="1">
                <a:solidFill>
                  <a:schemeClr val="tx1"/>
                </a:solidFill>
                <a:latin typeface="Arial" charset="0"/>
                <a:cs typeface="Arial" charset="0"/>
              </a:defRPr>
            </a:lvl6pPr>
            <a:lvl7pPr marL="2971800" indent="-228600" eaLnBrk="0" fontAlgn="base" hangingPunct="0">
              <a:spcBef>
                <a:spcPct val="0"/>
              </a:spcBef>
              <a:spcAft>
                <a:spcPct val="0"/>
              </a:spcAft>
              <a:defRPr sz="2800" b="1">
                <a:solidFill>
                  <a:schemeClr val="tx1"/>
                </a:solidFill>
                <a:latin typeface="Arial" charset="0"/>
                <a:cs typeface="Arial" charset="0"/>
              </a:defRPr>
            </a:lvl7pPr>
            <a:lvl8pPr marL="3429000" indent="-228600" eaLnBrk="0" fontAlgn="base" hangingPunct="0">
              <a:spcBef>
                <a:spcPct val="0"/>
              </a:spcBef>
              <a:spcAft>
                <a:spcPct val="0"/>
              </a:spcAft>
              <a:defRPr sz="2800" b="1">
                <a:solidFill>
                  <a:schemeClr val="tx1"/>
                </a:solidFill>
                <a:latin typeface="Arial" charset="0"/>
                <a:cs typeface="Arial" charset="0"/>
              </a:defRPr>
            </a:lvl8pPr>
            <a:lvl9pPr marL="3886200" indent="-228600" eaLnBrk="0" fontAlgn="base" hangingPunct="0">
              <a:spcBef>
                <a:spcPct val="0"/>
              </a:spcBef>
              <a:spcAft>
                <a:spcPct val="0"/>
              </a:spcAft>
              <a:defRPr sz="2800" b="1">
                <a:solidFill>
                  <a:schemeClr val="tx1"/>
                </a:solidFill>
                <a:latin typeface="Arial" charset="0"/>
                <a:cs typeface="Arial" charset="0"/>
              </a:defRPr>
            </a:lvl9pPr>
          </a:lstStyle>
          <a:p>
            <a:pPr>
              <a:spcBef>
                <a:spcPct val="50000"/>
              </a:spcBef>
              <a:defRPr/>
            </a:pPr>
            <a:r>
              <a:rPr lang="en-US" sz="3200" i="1">
                <a:solidFill>
                  <a:srgbClr val="065590"/>
                </a:solidFill>
              </a:rPr>
              <a:t>Pipeline Research Council International, Inc.</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1ACBD5DB-3900-4969-BC5D-D2BEA07F21C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175253058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4292183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5582128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616082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1431011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18846778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978092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131788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85287088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9202511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2612951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3715368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theme" Target="../theme/theme4.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image" Target="../media/image1.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theme" Target="../theme/theme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image" Target="../media/image1.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7.xml"/><Relationship Id="rId13" Type="http://schemas.openxmlformats.org/officeDocument/2006/relationships/theme" Target="../theme/theme6.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slideLayout" Target="../slideLayouts/slideLayout71.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 Id="rId14" Type="http://schemas.openxmlformats.org/officeDocument/2006/relationships/image" Target="../media/image1.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9.xml"/><Relationship Id="rId13" Type="http://schemas.openxmlformats.org/officeDocument/2006/relationships/theme" Target="../theme/theme7.xml"/><Relationship Id="rId3" Type="http://schemas.openxmlformats.org/officeDocument/2006/relationships/slideLayout" Target="../slideLayouts/slideLayout74.xml"/><Relationship Id="rId7" Type="http://schemas.openxmlformats.org/officeDocument/2006/relationships/slideLayout" Target="../slideLayouts/slideLayout78.xml"/><Relationship Id="rId12" Type="http://schemas.openxmlformats.org/officeDocument/2006/relationships/slideLayout" Target="../slideLayouts/slideLayout83.xml"/><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5" Type="http://schemas.openxmlformats.org/officeDocument/2006/relationships/slideLayout" Target="../slideLayouts/slideLayout76.xml"/><Relationship Id="rId10" Type="http://schemas.openxmlformats.org/officeDocument/2006/relationships/slideLayout" Target="../slideLayouts/slideLayout81.xml"/><Relationship Id="rId4" Type="http://schemas.openxmlformats.org/officeDocument/2006/relationships/slideLayout" Target="../slideLayouts/slideLayout75.xml"/><Relationship Id="rId9" Type="http://schemas.openxmlformats.org/officeDocument/2006/relationships/slideLayout" Target="../slideLayouts/slideLayout8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67E9F3C-4AE7-4D02-A4AA-70A16E499963}"/>
              </a:ext>
            </a:extLst>
          </p:cNvPr>
          <p:cNvSpPr>
            <a:spLocks noGrp="1" noChangeArrowheads="1"/>
          </p:cNvSpPr>
          <p:nvPr>
            <p:ph type="title"/>
          </p:nvPr>
        </p:nvSpPr>
        <p:spPr bwMode="auto">
          <a:xfrm>
            <a:off x="2108200" y="620713"/>
            <a:ext cx="985731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99A1B923-938C-46EF-B150-0377D88F0C7B}"/>
              </a:ext>
            </a:extLst>
          </p:cNvPr>
          <p:cNvSpPr>
            <a:spLocks noGrp="1" noChangeArrowheads="1"/>
          </p:cNvSpPr>
          <p:nvPr>
            <p:ph type="body" idx="1"/>
          </p:nvPr>
        </p:nvSpPr>
        <p:spPr bwMode="auto">
          <a:xfrm>
            <a:off x="880534" y="1498600"/>
            <a:ext cx="10579100" cy="490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a:p>
            <a:pPr lvl="4"/>
            <a:endParaRPr lang="en-US" altLang="en-US"/>
          </a:p>
        </p:txBody>
      </p:sp>
      <p:sp>
        <p:nvSpPr>
          <p:cNvPr id="1028" name="Rectangle 14">
            <a:extLst>
              <a:ext uri="{FF2B5EF4-FFF2-40B4-BE49-F238E27FC236}">
                <a16:creationId xmlns:a16="http://schemas.microsoft.com/office/drawing/2014/main" id="{A1320F58-35A1-436E-8731-5EAE07B9996A}"/>
              </a:ext>
            </a:extLst>
          </p:cNvPr>
          <p:cNvSpPr>
            <a:spLocks noChangeArrowheads="1"/>
          </p:cNvSpPr>
          <p:nvPr/>
        </p:nvSpPr>
        <p:spPr bwMode="auto">
          <a:xfrm>
            <a:off x="2087034" y="165100"/>
            <a:ext cx="10088033" cy="3048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1029" name="Rectangle 15">
            <a:extLst>
              <a:ext uri="{FF2B5EF4-FFF2-40B4-BE49-F238E27FC236}">
                <a16:creationId xmlns:a16="http://schemas.microsoft.com/office/drawing/2014/main" id="{1412AA5D-EBE2-4A3A-9E08-2D7A329D00C0}"/>
              </a:ext>
            </a:extLst>
          </p:cNvPr>
          <p:cNvSpPr>
            <a:spLocks noChangeArrowheads="1"/>
          </p:cNvSpPr>
          <p:nvPr/>
        </p:nvSpPr>
        <p:spPr bwMode="auto">
          <a:xfrm>
            <a:off x="186267" y="1179466"/>
            <a:ext cx="157094" cy="149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072B1A42-C524-4B61-888C-99148CDE1BB2}" type="slidenum">
              <a:rPr lang="en-US" altLang="en-US" sz="1000">
                <a:latin typeface="Arial" panose="020B0604020202020204" pitchFamily="34" charset="0"/>
              </a:rPr>
              <a:pPr>
                <a:lnSpc>
                  <a:spcPct val="97000"/>
                </a:lnSpc>
              </a:pPr>
              <a:t>‹#›</a:t>
            </a:fld>
            <a:endParaRPr lang="en-US" altLang="en-US" sz="1000">
              <a:latin typeface="Arial" panose="020B0604020202020204" pitchFamily="34" charset="0"/>
            </a:endParaRPr>
          </a:p>
        </p:txBody>
      </p:sp>
      <p:sp>
        <p:nvSpPr>
          <p:cNvPr id="1030" name="Line 16">
            <a:extLst>
              <a:ext uri="{FF2B5EF4-FFF2-40B4-BE49-F238E27FC236}">
                <a16:creationId xmlns:a16="http://schemas.microsoft.com/office/drawing/2014/main" id="{2B51F93E-77DC-4501-860A-191F995AC1A7}"/>
              </a:ext>
            </a:extLst>
          </p:cNvPr>
          <p:cNvSpPr>
            <a:spLocks noChangeShapeType="1"/>
          </p:cNvSpPr>
          <p:nvPr/>
        </p:nvSpPr>
        <p:spPr bwMode="auto">
          <a:xfrm>
            <a:off x="169334" y="1366838"/>
            <a:ext cx="11914717" cy="0"/>
          </a:xfrm>
          <a:prstGeom prst="line">
            <a:avLst/>
          </a:prstGeom>
          <a:noFill/>
          <a:ln w="127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sz="2000"/>
          </a:p>
        </p:txBody>
      </p:sp>
      <p:sp>
        <p:nvSpPr>
          <p:cNvPr id="1032" name="Rectangle 23">
            <a:extLst>
              <a:ext uri="{FF2B5EF4-FFF2-40B4-BE49-F238E27FC236}">
                <a16:creationId xmlns:a16="http://schemas.microsoft.com/office/drawing/2014/main" id="{7BBC4ED0-ACC1-401A-AA08-82C0FBC8C63F}"/>
              </a:ext>
            </a:extLst>
          </p:cNvPr>
          <p:cNvSpPr>
            <a:spLocks noChangeArrowheads="1"/>
          </p:cNvSpPr>
          <p:nvPr/>
        </p:nvSpPr>
        <p:spPr bwMode="auto">
          <a:xfrm>
            <a:off x="10932585" y="247603"/>
            <a:ext cx="665247" cy="149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a:solidFill>
                  <a:srgbClr val="DDDDFF"/>
                </a:solidFill>
                <a:cs typeface="+mn-cs"/>
              </a:rPr>
              <a:t>www.prci.org</a:t>
            </a:r>
          </a:p>
        </p:txBody>
      </p:sp>
      <p:pic>
        <p:nvPicPr>
          <p:cNvPr id="3" name="Picture 2">
            <a:extLst>
              <a:ext uri="{FF2B5EF4-FFF2-40B4-BE49-F238E27FC236}">
                <a16:creationId xmlns:a16="http://schemas.microsoft.com/office/drawing/2014/main" id="{AD67FD32-1282-40DF-8ED2-C70FCD1751D4}"/>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3" r:id="rId1"/>
    <p:sldLayoutId id="2147487579" r:id="rId2"/>
    <p:sldLayoutId id="2147487580" r:id="rId3"/>
    <p:sldLayoutId id="2147487581" r:id="rId4"/>
    <p:sldLayoutId id="2147487582" r:id="rId5"/>
    <p:sldLayoutId id="2147487583" r:id="rId6"/>
    <p:sldLayoutId id="2147487584" r:id="rId7"/>
    <p:sldLayoutId id="2147487585" r:id="rId8"/>
    <p:sldLayoutId id="2147487586" r:id="rId9"/>
    <p:sldLayoutId id="2147487587" r:id="rId10"/>
    <p:sldLayoutId id="2147487588" r:id="rId11"/>
    <p:sldLayoutId id="2147487589"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defRPr>
      </a:lvl2pPr>
      <a:lvl3pPr algn="l" rtl="0" eaLnBrk="0" fontAlgn="base" hangingPunct="0">
        <a:spcBef>
          <a:spcPct val="0"/>
        </a:spcBef>
        <a:spcAft>
          <a:spcPct val="0"/>
        </a:spcAft>
        <a:defRPr sz="2800" b="1">
          <a:solidFill>
            <a:schemeClr val="tx1"/>
          </a:solidFill>
          <a:latin typeface="Arial" charset="0"/>
        </a:defRPr>
      </a:lvl3pPr>
      <a:lvl4pPr algn="l" rtl="0" eaLnBrk="0" fontAlgn="base" hangingPunct="0">
        <a:spcBef>
          <a:spcPct val="0"/>
        </a:spcBef>
        <a:spcAft>
          <a:spcPct val="0"/>
        </a:spcAft>
        <a:defRPr sz="2800" b="1">
          <a:solidFill>
            <a:schemeClr val="tx1"/>
          </a:solidFill>
          <a:latin typeface="Arial" charset="0"/>
        </a:defRPr>
      </a:lvl4pPr>
      <a:lvl5pPr algn="l" rtl="0" eaLnBrk="0" fontAlgn="base" hangingPunct="0">
        <a:spcBef>
          <a:spcPct val="0"/>
        </a:spcBef>
        <a:spcAft>
          <a:spcPct val="0"/>
        </a:spcAft>
        <a:defRPr sz="2800" b="1">
          <a:solidFill>
            <a:schemeClr val="tx1"/>
          </a:solidFill>
          <a:latin typeface="Arial" charset="0"/>
        </a:defRPr>
      </a:lvl5pPr>
      <a:lvl6pPr marL="457200" algn="l" rtl="0" fontAlgn="base">
        <a:spcBef>
          <a:spcPct val="0"/>
        </a:spcBef>
        <a:spcAft>
          <a:spcPct val="0"/>
        </a:spcAft>
        <a:defRPr sz="2800" b="1">
          <a:solidFill>
            <a:schemeClr val="tx1"/>
          </a:solidFill>
          <a:latin typeface="Arial" charset="0"/>
        </a:defRPr>
      </a:lvl6pPr>
      <a:lvl7pPr marL="914400" algn="l" rtl="0" fontAlgn="base">
        <a:spcBef>
          <a:spcPct val="0"/>
        </a:spcBef>
        <a:spcAft>
          <a:spcPct val="0"/>
        </a:spcAft>
        <a:defRPr sz="2800" b="1">
          <a:solidFill>
            <a:schemeClr val="tx1"/>
          </a:solidFill>
          <a:latin typeface="Arial" charset="0"/>
        </a:defRPr>
      </a:lvl7pPr>
      <a:lvl8pPr marL="1371600" algn="l" rtl="0" fontAlgn="base">
        <a:spcBef>
          <a:spcPct val="0"/>
        </a:spcBef>
        <a:spcAft>
          <a:spcPct val="0"/>
        </a:spcAft>
        <a:defRPr sz="2800" b="1">
          <a:solidFill>
            <a:schemeClr val="tx1"/>
          </a:solidFill>
          <a:latin typeface="Arial" charset="0"/>
        </a:defRPr>
      </a:lvl8pPr>
      <a:lvl9pPr marL="1828800" algn="l" rtl="0" fontAlgn="base">
        <a:spcBef>
          <a:spcPct val="0"/>
        </a:spcBef>
        <a:spcAft>
          <a:spcPct val="0"/>
        </a:spcAft>
        <a:defRPr sz="2800" b="1">
          <a:solidFill>
            <a:schemeClr val="tx1"/>
          </a:solidFill>
          <a:latin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defRPr>
      </a:lvl5pPr>
      <a:lvl6pPr marL="2057400" indent="-171450" algn="l" rtl="0" fontAlgn="base">
        <a:spcBef>
          <a:spcPct val="20000"/>
        </a:spcBef>
        <a:spcAft>
          <a:spcPct val="0"/>
        </a:spcAft>
        <a:buChar char="»"/>
        <a:tabLst>
          <a:tab pos="1600200" algn="l"/>
        </a:tabLst>
        <a:defRPr sz="1200" i="1">
          <a:solidFill>
            <a:schemeClr val="tx1"/>
          </a:solidFill>
          <a:latin typeface="+mn-lt"/>
        </a:defRPr>
      </a:lvl6pPr>
      <a:lvl7pPr marL="2514600" indent="-171450" algn="l" rtl="0" fontAlgn="base">
        <a:spcBef>
          <a:spcPct val="20000"/>
        </a:spcBef>
        <a:spcAft>
          <a:spcPct val="0"/>
        </a:spcAft>
        <a:buChar char="»"/>
        <a:tabLst>
          <a:tab pos="1600200" algn="l"/>
        </a:tabLst>
        <a:defRPr sz="1200" i="1">
          <a:solidFill>
            <a:schemeClr val="tx1"/>
          </a:solidFill>
          <a:latin typeface="+mn-lt"/>
        </a:defRPr>
      </a:lvl7pPr>
      <a:lvl8pPr marL="2971800" indent="-171450" algn="l" rtl="0" fontAlgn="base">
        <a:spcBef>
          <a:spcPct val="20000"/>
        </a:spcBef>
        <a:spcAft>
          <a:spcPct val="0"/>
        </a:spcAft>
        <a:buChar char="»"/>
        <a:tabLst>
          <a:tab pos="1600200" algn="l"/>
        </a:tabLst>
        <a:defRPr sz="1200" i="1">
          <a:solidFill>
            <a:schemeClr val="tx1"/>
          </a:solidFill>
          <a:latin typeface="+mn-lt"/>
        </a:defRPr>
      </a:lvl8pPr>
      <a:lvl9pPr marL="3429000" indent="-171450" algn="l" rtl="0" fontAlgn="base">
        <a:spcBef>
          <a:spcPct val="20000"/>
        </a:spcBef>
        <a:spcAft>
          <a:spcPct val="0"/>
        </a:spcAft>
        <a:buChar char="»"/>
        <a:tabLst>
          <a:tab pos="1600200" algn="l"/>
        </a:tabLst>
        <a:defRPr sz="1200" i="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BA096A-E2D9-48EC-B9D7-9F2630B0D7EC}"/>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FFFCC4F-77F2-45DF-B7B2-381E1DABE36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2A98EC-54AD-4254-A219-ECB917674200}"/>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DDB34A-90C2-4624-8A63-9E4D8FF13C4C}" type="datetimeFigureOut">
              <a:rPr lang="en-US" smtClean="0"/>
              <a:t>9/30/2025</a:t>
            </a:fld>
            <a:endParaRPr lang="en-US"/>
          </a:p>
        </p:txBody>
      </p:sp>
      <p:sp>
        <p:nvSpPr>
          <p:cNvPr id="5" name="Footer Placeholder 4">
            <a:extLst>
              <a:ext uri="{FF2B5EF4-FFF2-40B4-BE49-F238E27FC236}">
                <a16:creationId xmlns:a16="http://schemas.microsoft.com/office/drawing/2014/main" id="{D130F9E8-F386-41B7-A836-B2AACB9BDB5C}"/>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221E4DA-24DA-42CD-8CCF-D761C2401EA2}"/>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65118F-E7A4-40C0-8047-5631BF8E9113}" type="slidenum">
              <a:rPr lang="en-US" smtClean="0"/>
              <a:t>‹#›</a:t>
            </a:fld>
            <a:endParaRPr lang="en-US"/>
          </a:p>
        </p:txBody>
      </p:sp>
    </p:spTree>
    <p:extLst>
      <p:ext uri="{BB962C8B-B14F-4D97-AF65-F5344CB8AC3E}">
        <p14:creationId xmlns:p14="http://schemas.microsoft.com/office/powerpoint/2010/main" val="2765898975"/>
      </p:ext>
    </p:extLst>
  </p:cSld>
  <p:clrMap bg1="lt1" tx1="dk1" bg2="lt2" tx2="dk2" accent1="accent1" accent2="accent2" accent3="accent3" accent4="accent4" accent5="accent5" accent6="accent6" hlink="hlink" folHlink="folHlink"/>
  <p:sldLayoutIdLst>
    <p:sldLayoutId id="2147487715" r:id="rId1"/>
    <p:sldLayoutId id="2147487716" r:id="rId2"/>
    <p:sldLayoutId id="2147487717" r:id="rId3"/>
    <p:sldLayoutId id="2147487718" r:id="rId4"/>
    <p:sldLayoutId id="2147487719" r:id="rId5"/>
    <p:sldLayoutId id="2147487720" r:id="rId6"/>
    <p:sldLayoutId id="2147487721" r:id="rId7"/>
    <p:sldLayoutId id="2147487722" r:id="rId8"/>
    <p:sldLayoutId id="2147487723" r:id="rId9"/>
    <p:sldLayoutId id="2147487724" r:id="rId10"/>
    <p:sldLayoutId id="214748772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C2D2C601-8DD9-4B31-826F-33004A7C9448}"/>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Rectangle 3">
            <a:extLst>
              <a:ext uri="{FF2B5EF4-FFF2-40B4-BE49-F238E27FC236}">
                <a16:creationId xmlns:a16="http://schemas.microsoft.com/office/drawing/2014/main" id="{C156A82E-8807-4386-B25E-53FEE3243C5A}"/>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a:p>
            <a:pPr lvl="4"/>
            <a:endParaRPr lang="en-US" altLang="en-US" dirty="0"/>
          </a:p>
        </p:txBody>
      </p:sp>
      <p:sp>
        <p:nvSpPr>
          <p:cNvPr id="2052" name="Rectangle 4">
            <a:extLst>
              <a:ext uri="{FF2B5EF4-FFF2-40B4-BE49-F238E27FC236}">
                <a16:creationId xmlns:a16="http://schemas.microsoft.com/office/drawing/2014/main" id="{4FAFF64A-869B-437C-A7A5-44FDBC379A79}"/>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2053" name="Rectangle 5">
            <a:extLst>
              <a:ext uri="{FF2B5EF4-FFF2-40B4-BE49-F238E27FC236}">
                <a16:creationId xmlns:a16="http://schemas.microsoft.com/office/drawing/2014/main" id="{D3094957-2D33-4CB2-B49B-9C8B6085B440}"/>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DC947043-E94C-4ABD-B46E-77CDCEA65877}"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2054" name="Line 6">
            <a:extLst>
              <a:ext uri="{FF2B5EF4-FFF2-40B4-BE49-F238E27FC236}">
                <a16:creationId xmlns:a16="http://schemas.microsoft.com/office/drawing/2014/main" id="{00285D2C-ADBB-4EB3-8BFE-71F684D850E5}"/>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2056" name="Rectangle 8">
            <a:extLst>
              <a:ext uri="{FF2B5EF4-FFF2-40B4-BE49-F238E27FC236}">
                <a16:creationId xmlns:a16="http://schemas.microsoft.com/office/drawing/2014/main" id="{90816A39-CB61-4597-A45F-CDAC123105F4}"/>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10" name="Picture 9">
            <a:extLst>
              <a:ext uri="{FF2B5EF4-FFF2-40B4-BE49-F238E27FC236}">
                <a16:creationId xmlns:a16="http://schemas.microsoft.com/office/drawing/2014/main" id="{77272A59-675E-43F1-B078-CC6950079372}"/>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4" r:id="rId1"/>
    <p:sldLayoutId id="2147487590" r:id="rId2"/>
    <p:sldLayoutId id="2147487591" r:id="rId3"/>
    <p:sldLayoutId id="2147487592" r:id="rId4"/>
    <p:sldLayoutId id="2147487593" r:id="rId5"/>
    <p:sldLayoutId id="2147487594" r:id="rId6"/>
    <p:sldLayoutId id="2147487595" r:id="rId7"/>
    <p:sldLayoutId id="2147487596" r:id="rId8"/>
    <p:sldLayoutId id="2147487597" r:id="rId9"/>
    <p:sldLayoutId id="2147487598" r:id="rId10"/>
    <p:sldLayoutId id="2147487599" r:id="rId11"/>
    <p:sldLayoutId id="2147487600"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D917D779-5742-4F61-96A3-EB9A88512329}"/>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Rectangle 3">
            <a:extLst>
              <a:ext uri="{FF2B5EF4-FFF2-40B4-BE49-F238E27FC236}">
                <a16:creationId xmlns:a16="http://schemas.microsoft.com/office/drawing/2014/main" id="{BFF2974C-CD06-4D6E-90F6-B7C14CC3BDD9}"/>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a:p>
            <a:pPr lvl="4"/>
            <a:endParaRPr lang="en-US" altLang="en-US"/>
          </a:p>
        </p:txBody>
      </p:sp>
      <p:sp>
        <p:nvSpPr>
          <p:cNvPr id="3076" name="Rectangle 4">
            <a:extLst>
              <a:ext uri="{FF2B5EF4-FFF2-40B4-BE49-F238E27FC236}">
                <a16:creationId xmlns:a16="http://schemas.microsoft.com/office/drawing/2014/main" id="{6D628347-247A-4B52-B33F-4E7152D4CE44}"/>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3077" name="Rectangle 5">
            <a:extLst>
              <a:ext uri="{FF2B5EF4-FFF2-40B4-BE49-F238E27FC236}">
                <a16:creationId xmlns:a16="http://schemas.microsoft.com/office/drawing/2014/main" id="{3DFA51DF-3C31-496C-A71A-2D4C157D9E34}"/>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B061B2D2-FC63-47FB-923E-B3D17F7D0EAE}"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3078" name="Line 6">
            <a:extLst>
              <a:ext uri="{FF2B5EF4-FFF2-40B4-BE49-F238E27FC236}">
                <a16:creationId xmlns:a16="http://schemas.microsoft.com/office/drawing/2014/main" id="{A9717E6F-6EB5-4F8F-A118-A9155329C90F}"/>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3080" name="Rectangle 8">
            <a:extLst>
              <a:ext uri="{FF2B5EF4-FFF2-40B4-BE49-F238E27FC236}">
                <a16:creationId xmlns:a16="http://schemas.microsoft.com/office/drawing/2014/main" id="{8E44E21B-46E2-4C2C-A0F7-398DD49D3F6C}"/>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9" name="Picture 8">
            <a:extLst>
              <a:ext uri="{FF2B5EF4-FFF2-40B4-BE49-F238E27FC236}">
                <a16:creationId xmlns:a16="http://schemas.microsoft.com/office/drawing/2014/main" id="{90F5C5A6-F63E-471D-B376-9A6225706DBC}"/>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5" r:id="rId1"/>
    <p:sldLayoutId id="2147487601" r:id="rId2"/>
    <p:sldLayoutId id="2147487602" r:id="rId3"/>
    <p:sldLayoutId id="2147487603" r:id="rId4"/>
    <p:sldLayoutId id="2147487604" r:id="rId5"/>
    <p:sldLayoutId id="2147487605" r:id="rId6"/>
    <p:sldLayoutId id="2147487606" r:id="rId7"/>
    <p:sldLayoutId id="2147487607" r:id="rId8"/>
    <p:sldLayoutId id="2147487608" r:id="rId9"/>
    <p:sldLayoutId id="2147487609" r:id="rId10"/>
    <p:sldLayoutId id="2147487610" r:id="rId11"/>
    <p:sldLayoutId id="2147487611"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4493FAA1-F56A-41AF-819A-A134AB745A6F}"/>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099" name="Rectangle 3">
            <a:extLst>
              <a:ext uri="{FF2B5EF4-FFF2-40B4-BE49-F238E27FC236}">
                <a16:creationId xmlns:a16="http://schemas.microsoft.com/office/drawing/2014/main" id="{65DB8609-E5A6-464E-B967-686D37DF70C8}"/>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a:p>
            <a:pPr lvl="4"/>
            <a:endParaRPr lang="en-US" altLang="en-US"/>
          </a:p>
        </p:txBody>
      </p:sp>
      <p:sp>
        <p:nvSpPr>
          <p:cNvPr id="4100" name="Rectangle 4">
            <a:extLst>
              <a:ext uri="{FF2B5EF4-FFF2-40B4-BE49-F238E27FC236}">
                <a16:creationId xmlns:a16="http://schemas.microsoft.com/office/drawing/2014/main" id="{F5E83DC1-9E4E-4EA6-9AC2-AAB648F270D4}"/>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4101" name="Rectangle 5">
            <a:extLst>
              <a:ext uri="{FF2B5EF4-FFF2-40B4-BE49-F238E27FC236}">
                <a16:creationId xmlns:a16="http://schemas.microsoft.com/office/drawing/2014/main" id="{5B8B49B2-6068-4263-981A-DB4C3CEFABE6}"/>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75078698-DF49-402D-A48F-5D2E71FA5029}"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4102" name="Line 6">
            <a:extLst>
              <a:ext uri="{FF2B5EF4-FFF2-40B4-BE49-F238E27FC236}">
                <a16:creationId xmlns:a16="http://schemas.microsoft.com/office/drawing/2014/main" id="{0C19ABEF-C651-4046-B4ED-4B3822D1C7F0}"/>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4104" name="Rectangle 8">
            <a:extLst>
              <a:ext uri="{FF2B5EF4-FFF2-40B4-BE49-F238E27FC236}">
                <a16:creationId xmlns:a16="http://schemas.microsoft.com/office/drawing/2014/main" id="{9FFD8AE2-6054-4B26-904D-5A4D2B231912}"/>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9" name="Picture 8">
            <a:extLst>
              <a:ext uri="{FF2B5EF4-FFF2-40B4-BE49-F238E27FC236}">
                <a16:creationId xmlns:a16="http://schemas.microsoft.com/office/drawing/2014/main" id="{C0DC12AC-F8E8-4EBD-A940-FFAE8363C6ED}"/>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6" r:id="rId1"/>
    <p:sldLayoutId id="2147487612" r:id="rId2"/>
    <p:sldLayoutId id="2147487613" r:id="rId3"/>
    <p:sldLayoutId id="2147487614" r:id="rId4"/>
    <p:sldLayoutId id="2147487615" r:id="rId5"/>
    <p:sldLayoutId id="2147487616" r:id="rId6"/>
    <p:sldLayoutId id="2147487617" r:id="rId7"/>
    <p:sldLayoutId id="2147487618" r:id="rId8"/>
    <p:sldLayoutId id="2147487619" r:id="rId9"/>
    <p:sldLayoutId id="2147487620" r:id="rId10"/>
    <p:sldLayoutId id="2147487621" r:id="rId11"/>
    <p:sldLayoutId id="2147487622"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5C435FE-8A6F-419C-81B7-0A7A1DAEA195}"/>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5123" name="Rectangle 3">
            <a:extLst>
              <a:ext uri="{FF2B5EF4-FFF2-40B4-BE49-F238E27FC236}">
                <a16:creationId xmlns:a16="http://schemas.microsoft.com/office/drawing/2014/main" id="{5D239BB4-CA4B-4878-9617-F23F5F775905}"/>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a:p>
            <a:pPr lvl="4"/>
            <a:endParaRPr lang="en-US" altLang="en-US" dirty="0"/>
          </a:p>
        </p:txBody>
      </p:sp>
      <p:sp>
        <p:nvSpPr>
          <p:cNvPr id="5124" name="Rectangle 4">
            <a:extLst>
              <a:ext uri="{FF2B5EF4-FFF2-40B4-BE49-F238E27FC236}">
                <a16:creationId xmlns:a16="http://schemas.microsoft.com/office/drawing/2014/main" id="{FC94968B-4D52-49D6-A95B-DC2DE2406DCA}"/>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125" name="Rectangle 5">
            <a:extLst>
              <a:ext uri="{FF2B5EF4-FFF2-40B4-BE49-F238E27FC236}">
                <a16:creationId xmlns:a16="http://schemas.microsoft.com/office/drawing/2014/main" id="{2B0E5255-13A0-417F-91E4-C88038A631A5}"/>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E081310D-99C3-4814-A130-50922177280A}"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5126" name="Line 6">
            <a:extLst>
              <a:ext uri="{FF2B5EF4-FFF2-40B4-BE49-F238E27FC236}">
                <a16:creationId xmlns:a16="http://schemas.microsoft.com/office/drawing/2014/main" id="{17EDC25A-AFE8-4FBE-973F-050E630052B2}"/>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5128" name="Rectangle 8">
            <a:extLst>
              <a:ext uri="{FF2B5EF4-FFF2-40B4-BE49-F238E27FC236}">
                <a16:creationId xmlns:a16="http://schemas.microsoft.com/office/drawing/2014/main" id="{38804B5C-298C-4868-A8EA-E5A4E30FDB20}"/>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9" name="Picture 8">
            <a:extLst>
              <a:ext uri="{FF2B5EF4-FFF2-40B4-BE49-F238E27FC236}">
                <a16:creationId xmlns:a16="http://schemas.microsoft.com/office/drawing/2014/main" id="{451611F0-727B-44A6-A19C-13C00ABC45A1}"/>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7" r:id="rId1"/>
    <p:sldLayoutId id="2147487623" r:id="rId2"/>
    <p:sldLayoutId id="2147487624" r:id="rId3"/>
    <p:sldLayoutId id="2147487625" r:id="rId4"/>
    <p:sldLayoutId id="2147487626" r:id="rId5"/>
    <p:sldLayoutId id="2147487627" r:id="rId6"/>
    <p:sldLayoutId id="2147487628" r:id="rId7"/>
    <p:sldLayoutId id="2147487629" r:id="rId8"/>
    <p:sldLayoutId id="2147487630" r:id="rId9"/>
    <p:sldLayoutId id="2147487631" r:id="rId10"/>
    <p:sldLayoutId id="2147487632" r:id="rId11"/>
    <p:sldLayoutId id="2147487633"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04084C07-8165-4211-85D2-7485A2896A4F}"/>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Rectangle 3">
            <a:extLst>
              <a:ext uri="{FF2B5EF4-FFF2-40B4-BE49-F238E27FC236}">
                <a16:creationId xmlns:a16="http://schemas.microsoft.com/office/drawing/2014/main" id="{AED378B5-F4BD-4555-9402-975EA6AE3058}"/>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a:p>
            <a:pPr lvl="4"/>
            <a:endParaRPr lang="en-US" altLang="en-US"/>
          </a:p>
        </p:txBody>
      </p:sp>
      <p:sp>
        <p:nvSpPr>
          <p:cNvPr id="6148" name="Rectangle 4">
            <a:extLst>
              <a:ext uri="{FF2B5EF4-FFF2-40B4-BE49-F238E27FC236}">
                <a16:creationId xmlns:a16="http://schemas.microsoft.com/office/drawing/2014/main" id="{3E8117A3-785E-4979-8BB5-33A35152278C}"/>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149" name="Rectangle 5">
            <a:extLst>
              <a:ext uri="{FF2B5EF4-FFF2-40B4-BE49-F238E27FC236}">
                <a16:creationId xmlns:a16="http://schemas.microsoft.com/office/drawing/2014/main" id="{6A0BEA0E-9FBC-4CD9-B089-133D63B14FE2}"/>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95EE836A-D062-4185-97EF-CF5184C8025F}"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6150" name="Line 6">
            <a:extLst>
              <a:ext uri="{FF2B5EF4-FFF2-40B4-BE49-F238E27FC236}">
                <a16:creationId xmlns:a16="http://schemas.microsoft.com/office/drawing/2014/main" id="{0D16598F-0640-434B-B9E7-40BE0B54C010}"/>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6152" name="Rectangle 8">
            <a:extLst>
              <a:ext uri="{FF2B5EF4-FFF2-40B4-BE49-F238E27FC236}">
                <a16:creationId xmlns:a16="http://schemas.microsoft.com/office/drawing/2014/main" id="{C181A1AA-7469-4BC2-9256-7D59BFECF701}"/>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9" name="Picture 8">
            <a:extLst>
              <a:ext uri="{FF2B5EF4-FFF2-40B4-BE49-F238E27FC236}">
                <a16:creationId xmlns:a16="http://schemas.microsoft.com/office/drawing/2014/main" id="{B3311091-6E37-479E-8644-D133950D8F2B}"/>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8" r:id="rId1"/>
    <p:sldLayoutId id="2147487634" r:id="rId2"/>
    <p:sldLayoutId id="2147487635" r:id="rId3"/>
    <p:sldLayoutId id="2147487636" r:id="rId4"/>
    <p:sldLayoutId id="2147487637" r:id="rId5"/>
    <p:sldLayoutId id="2147487638" r:id="rId6"/>
    <p:sldLayoutId id="2147487639" r:id="rId7"/>
    <p:sldLayoutId id="2147487640" r:id="rId8"/>
    <p:sldLayoutId id="2147487641" r:id="rId9"/>
    <p:sldLayoutId id="2147487642" r:id="rId10"/>
    <p:sldLayoutId id="2147487643" r:id="rId11"/>
    <p:sldLayoutId id="2147487644"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18/10/relationships/comments" Target="../comments/modernComment_2DE_8EDF8276.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18/10/relationships/comments" Target="../comments/modernComment_2DF_6B0E93D6.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0AD66-6042-483B-A35A-AC11B0545E8D}"/>
              </a:ext>
            </a:extLst>
          </p:cNvPr>
          <p:cNvSpPr>
            <a:spLocks noGrp="1"/>
          </p:cNvSpPr>
          <p:nvPr>
            <p:ph type="ctrTitle"/>
          </p:nvPr>
        </p:nvSpPr>
        <p:spPr/>
        <p:txBody>
          <a:bodyPr/>
          <a:lstStyle/>
          <a:p>
            <a:pPr algn="ctr"/>
            <a:r>
              <a:rPr lang="en-US" altLang="en-US" sz="2800" dirty="0">
                <a:solidFill>
                  <a:srgbClr val="000000"/>
                </a:solidFill>
              </a:rPr>
              <a:t>New Idea Review</a:t>
            </a:r>
            <a:br>
              <a:rPr lang="en-US" altLang="en-US" sz="2800" b="0" dirty="0">
                <a:solidFill>
                  <a:srgbClr val="000000"/>
                </a:solidFill>
              </a:rPr>
            </a:br>
            <a:endParaRPr lang="en-US" dirty="0"/>
          </a:p>
        </p:txBody>
      </p:sp>
      <p:sp>
        <p:nvSpPr>
          <p:cNvPr id="3" name="Subtitle 2">
            <a:extLst>
              <a:ext uri="{FF2B5EF4-FFF2-40B4-BE49-F238E27FC236}">
                <a16:creationId xmlns:a16="http://schemas.microsoft.com/office/drawing/2014/main" id="{2163C9AC-E2AE-4448-BC39-1D4E775B598D}"/>
              </a:ext>
            </a:extLst>
          </p:cNvPr>
          <p:cNvSpPr>
            <a:spLocks noGrp="1"/>
          </p:cNvSpPr>
          <p:nvPr>
            <p:ph type="subTitle" sz="quarter" idx="1"/>
          </p:nvPr>
        </p:nvSpPr>
        <p:spPr>
          <a:xfrm>
            <a:off x="3390900" y="3048000"/>
            <a:ext cx="8305800" cy="2762110"/>
          </a:xfrm>
        </p:spPr>
        <p:txBody>
          <a:bodyPr/>
          <a:lstStyle/>
          <a:p>
            <a:pPr algn="ctr">
              <a:spcBef>
                <a:spcPct val="0"/>
              </a:spcBef>
              <a:buNone/>
            </a:pPr>
            <a:r>
              <a:rPr lang="en-US" altLang="en-US" i="0" dirty="0">
                <a:solidFill>
                  <a:srgbClr val="000000"/>
                </a:solidFill>
              </a:rPr>
              <a:t>2025-10-22</a:t>
            </a:r>
            <a:endParaRPr lang="en-US" altLang="en-US" sz="2400" i="0" dirty="0">
              <a:solidFill>
                <a:srgbClr val="000000"/>
              </a:solidFill>
            </a:endParaRPr>
          </a:p>
          <a:p>
            <a:pPr algn="ctr">
              <a:spcBef>
                <a:spcPct val="0"/>
              </a:spcBef>
              <a:buFontTx/>
              <a:buNone/>
            </a:pPr>
            <a:r>
              <a:rPr lang="en-US" altLang="en-US" sz="2800" b="1" i="0" dirty="0">
                <a:solidFill>
                  <a:srgbClr val="000000"/>
                </a:solidFill>
              </a:rPr>
              <a:t>Design, Materials &amp; Construction </a:t>
            </a:r>
          </a:p>
          <a:p>
            <a:pPr>
              <a:spcBef>
                <a:spcPct val="0"/>
              </a:spcBef>
              <a:buFontTx/>
              <a:buNone/>
            </a:pPr>
            <a:endParaRPr lang="en-US" altLang="en-US" sz="2800" dirty="0">
              <a:solidFill>
                <a:srgbClr val="000000"/>
              </a:solidFill>
            </a:endParaRPr>
          </a:p>
          <a:p>
            <a:pPr>
              <a:spcBef>
                <a:spcPct val="0"/>
              </a:spcBef>
              <a:buFontTx/>
              <a:buNone/>
            </a:pPr>
            <a:r>
              <a:rPr lang="en-US" altLang="en-US" b="0" i="0" dirty="0">
                <a:solidFill>
                  <a:srgbClr val="000000"/>
                </a:solidFill>
              </a:rPr>
              <a:t>Committee Chair: </a:t>
            </a:r>
            <a:r>
              <a:rPr lang="en-US" altLang="en-US" i="0" dirty="0">
                <a:solidFill>
                  <a:srgbClr val="000000"/>
                </a:solidFill>
              </a:rPr>
              <a:t>Matt Fix, Marathon</a:t>
            </a:r>
            <a:endParaRPr lang="en-US" altLang="en-US" b="0" i="0" dirty="0">
              <a:solidFill>
                <a:srgbClr val="000000"/>
              </a:solidFill>
            </a:endParaRPr>
          </a:p>
          <a:p>
            <a:pPr>
              <a:spcBef>
                <a:spcPct val="0"/>
              </a:spcBef>
              <a:buFontTx/>
              <a:buNone/>
            </a:pPr>
            <a:r>
              <a:rPr lang="en-US" altLang="en-US" b="0" i="0" dirty="0">
                <a:solidFill>
                  <a:srgbClr val="000000"/>
                </a:solidFill>
              </a:rPr>
              <a:t>PRCI Support Staff: </a:t>
            </a:r>
            <a:r>
              <a:rPr lang="en-US" altLang="en-US" i="0" dirty="0">
                <a:solidFill>
                  <a:srgbClr val="000000"/>
                </a:solidFill>
              </a:rPr>
              <a:t>Angie Mallahan</a:t>
            </a:r>
            <a:endParaRPr lang="en-US" altLang="en-US" b="0" i="0" dirty="0">
              <a:solidFill>
                <a:srgbClr val="000000"/>
              </a:solidFill>
            </a:endParaRPr>
          </a:p>
          <a:p>
            <a:endParaRPr lang="en-US" dirty="0"/>
          </a:p>
        </p:txBody>
      </p:sp>
    </p:spTree>
    <p:extLst>
      <p:ext uri="{BB962C8B-B14F-4D97-AF65-F5344CB8AC3E}">
        <p14:creationId xmlns:p14="http://schemas.microsoft.com/office/powerpoint/2010/main" val="29346320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2E1119-2F0E-EC07-0449-448CD9FD4A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DCA247-1378-91EE-049B-6E712B9B45E4}"/>
              </a:ext>
            </a:extLst>
          </p:cNvPr>
          <p:cNvSpPr>
            <a:spLocks noGrp="1"/>
          </p:cNvSpPr>
          <p:nvPr>
            <p:ph type="title"/>
          </p:nvPr>
        </p:nvSpPr>
        <p:spPr>
          <a:xfrm>
            <a:off x="1970716" y="639327"/>
            <a:ext cx="9857317" cy="874701"/>
          </a:xfrm>
        </p:spPr>
        <p:txBody>
          <a:bodyPr/>
          <a:lstStyle/>
          <a:p>
            <a:r>
              <a:rPr lang="en-US" sz="1400" b="1" dirty="0">
                <a:solidFill>
                  <a:srgbClr val="0050AA"/>
                </a:solidFill>
                <a:latin typeface="+mn-lt"/>
                <a:ea typeface="Verdana" panose="020B0604030504040204" pitchFamily="34" charset="0"/>
                <a:cs typeface="Verdana" panose="020B0604030504040204" pitchFamily="34" charset="0"/>
              </a:rPr>
              <a:t>TC Research Area Name: </a:t>
            </a:r>
            <a:r>
              <a:rPr lang="en-US" sz="1400" dirty="0"/>
              <a:t>DMC: Geohazard Management</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Idea Name: </a:t>
            </a:r>
            <a:r>
              <a:rPr lang="en-US" sz="1400" dirty="0"/>
              <a:t>Prior Strain Effects on the Strain Capacity of Pipelines Subjected to Geohazards (3863)</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Research Objective Alignment: </a:t>
            </a:r>
            <a:r>
              <a:rPr lang="en-US" sz="1400" b="1" dirty="0">
                <a:latin typeface="+mn-lt"/>
                <a:ea typeface="Verdana" panose="020B0604030504040204" pitchFamily="34" charset="0"/>
                <a:cs typeface="Verdana" panose="020B0604030504040204" pitchFamily="34" charset="0"/>
              </a:rPr>
              <a:t>Integrity</a:t>
            </a:r>
            <a:br>
              <a:rPr lang="en-US" sz="1400" b="1" dirty="0">
                <a:solidFill>
                  <a:srgbClr val="0050AA"/>
                </a:solidFill>
                <a:latin typeface="+mn-lt"/>
                <a:ea typeface="Verdana" panose="020B0604030504040204" pitchFamily="34" charset="0"/>
                <a:cs typeface="Verdana" panose="020B0604030504040204" pitchFamily="34" charset="0"/>
              </a:rPr>
            </a:br>
            <a:endParaRPr lang="en-US" sz="1400" dirty="0"/>
          </a:p>
        </p:txBody>
      </p:sp>
      <p:sp>
        <p:nvSpPr>
          <p:cNvPr id="6" name="Text Box 773">
            <a:extLst>
              <a:ext uri="{FF2B5EF4-FFF2-40B4-BE49-F238E27FC236}">
                <a16:creationId xmlns:a16="http://schemas.microsoft.com/office/drawing/2014/main" id="{756E6224-1E7F-A44A-BF38-BDC0BE02036D}"/>
              </a:ext>
            </a:extLst>
          </p:cNvPr>
          <p:cNvSpPr txBox="1">
            <a:spLocks noChangeArrowheads="1"/>
          </p:cNvSpPr>
          <p:nvPr/>
        </p:nvSpPr>
        <p:spPr bwMode="auto">
          <a:xfrm>
            <a:off x="150290" y="2653835"/>
            <a:ext cx="4263594" cy="2785366"/>
          </a:xfrm>
          <a:prstGeom prst="rect">
            <a:avLst/>
          </a:prstGeom>
          <a:noFill/>
          <a:ln w="9525">
            <a:noFill/>
            <a:miter lim="800000"/>
            <a:headEnd/>
            <a:tailEnd/>
          </a:ln>
        </p:spPr>
        <p:txBody>
          <a:bodyPr wrap="square" lIns="91429" tIns="45714" rIns="91429" bIns="45714">
            <a:spAutoFit/>
          </a:bodyPr>
          <a:lstStyle/>
          <a:p>
            <a:pPr marL="171430" indent="-171430" defTabSz="914293" fontAlgn="auto">
              <a:spcBef>
                <a:spcPts val="0"/>
              </a:spcBef>
              <a:spcAft>
                <a:spcPts val="600"/>
              </a:spcAft>
              <a:buFont typeface="Wingdings" pitchFamily="2" charset="2"/>
              <a:buChar char="§"/>
            </a:pPr>
            <a:r>
              <a:rPr lang="en-US" sz="1100" b="1" dirty="0">
                <a:solidFill>
                  <a:schemeClr val="tx1"/>
                </a:solidFill>
                <a:latin typeface="+mn-lt"/>
                <a:ea typeface="Verdana" panose="020B0604030504040204" pitchFamily="34" charset="0"/>
                <a:cs typeface="Verdana" panose="020B0604030504040204" pitchFamily="34" charset="0"/>
              </a:rPr>
              <a:t>Brief description of technology: </a:t>
            </a:r>
            <a:r>
              <a:rPr lang="en-US" sz="1100" dirty="0">
                <a:solidFill>
                  <a:schemeClr val="tx1"/>
                </a:solidFill>
              </a:rPr>
              <a:t>This project will generate guidance for pipeline operators to make effective mitigation decisions when geohazards affect pipeline segments. By testing representative materials (pipe and girth welds) under different prior strain conditions, the research will quantify the effects of prior strain on strain capacity and provide practical guidance for field application. The outcomes can be integrated into operators’ geohazard management programs and transferred into industry standards such as API RP 1187 and ASME B31.8S.</a:t>
            </a:r>
            <a:r>
              <a:rPr lang="en-US" sz="1100" b="1" dirty="0">
                <a:solidFill>
                  <a:schemeClr val="tx1"/>
                </a:solidFill>
                <a:latin typeface="+mn-lt"/>
                <a:ea typeface="Verdana" panose="020B0604030504040204" pitchFamily="34" charset="0"/>
                <a:cs typeface="Verdana" panose="020B0604030504040204" pitchFamily="34" charset="0"/>
              </a:rPr>
              <a:t> </a:t>
            </a:r>
          </a:p>
          <a:p>
            <a:pPr marL="171430" indent="-171430" defTabSz="914293" fontAlgn="auto">
              <a:spcBef>
                <a:spcPts val="0"/>
              </a:spcBef>
              <a:spcAft>
                <a:spcPts val="600"/>
              </a:spcAft>
              <a:buFont typeface="Wingdings" pitchFamily="2" charset="2"/>
              <a:buChar char="§"/>
            </a:pPr>
            <a:r>
              <a:rPr lang="en-US" sz="1100" b="1" dirty="0">
                <a:solidFill>
                  <a:schemeClr val="tx1"/>
                </a:solidFill>
                <a:latin typeface="+mn-lt"/>
                <a:ea typeface="Verdana" panose="020B0604030504040204" pitchFamily="34" charset="0"/>
                <a:cs typeface="Verdana" panose="020B0604030504040204" pitchFamily="34" charset="0"/>
              </a:rPr>
              <a:t>Goal/Deliverables: </a:t>
            </a:r>
            <a:r>
              <a:rPr lang="en-US" sz="1100" b="1" dirty="0">
                <a:solidFill>
                  <a:schemeClr val="tx1"/>
                </a:solidFill>
                <a:ea typeface="Verdana" panose="020B0604030504040204" pitchFamily="34" charset="0"/>
                <a:cs typeface="Verdana" panose="020B0604030504040204" pitchFamily="34" charset="0"/>
              </a:rPr>
              <a:t>Generate test data on the effect of prior strain on pipeline materials and girth welds. </a:t>
            </a:r>
            <a:r>
              <a:rPr lang="en-US" sz="1100" dirty="0">
                <a:solidFill>
                  <a:schemeClr val="tx1"/>
                </a:solidFill>
                <a:ea typeface="Verdana" panose="020B0604030504040204" pitchFamily="34" charset="0"/>
                <a:cs typeface="Verdana" panose="020B0604030504040204" pitchFamily="34" charset="0"/>
              </a:rPr>
              <a:t>Develop guidance on the timing and extent of stress-relief excavation, the need and extent of pipe replacement after a geohazard impact, and resetting strain thresholds post stress-relief or incident.</a:t>
            </a:r>
          </a:p>
          <a:p>
            <a:pPr defTabSz="914293" fontAlgn="auto">
              <a:spcBef>
                <a:spcPts val="0"/>
              </a:spcBef>
              <a:spcAft>
                <a:spcPts val="600"/>
              </a:spcAft>
            </a:pPr>
            <a:endParaRPr lang="en-US" sz="1100" b="1" dirty="0">
              <a:solidFill>
                <a:srgbClr val="0070C0"/>
              </a:solidFill>
              <a:latin typeface="Verdana" panose="020B0604030504040204" pitchFamily="34" charset="0"/>
              <a:ea typeface="Verdana" panose="020B0604030504040204" pitchFamily="34" charset="0"/>
              <a:cs typeface="Verdana" panose="020B0604030504040204" pitchFamily="34" charset="0"/>
            </a:endParaRPr>
          </a:p>
        </p:txBody>
      </p:sp>
      <p:sp>
        <p:nvSpPr>
          <p:cNvPr id="8" name="Rectangle 7">
            <a:extLst>
              <a:ext uri="{FF2B5EF4-FFF2-40B4-BE49-F238E27FC236}">
                <a16:creationId xmlns:a16="http://schemas.microsoft.com/office/drawing/2014/main" id="{87E8B0EE-EEC3-ECF1-F551-442A04E01CEF}"/>
              </a:ext>
            </a:extLst>
          </p:cNvPr>
          <p:cNvSpPr/>
          <p:nvPr/>
        </p:nvSpPr>
        <p:spPr>
          <a:xfrm>
            <a:off x="6364835" y="4792113"/>
            <a:ext cx="4199055" cy="507831"/>
          </a:xfrm>
          <a:prstGeom prst="rect">
            <a:avLst/>
          </a:prstGeom>
        </p:spPr>
        <p:txBody>
          <a:bodyPr wrap="square">
            <a:spAutoFit/>
          </a:bodyPr>
          <a:lstStyle/>
          <a:p>
            <a:pPr defTabSz="914293" fontAlgn="auto">
              <a:spcBef>
                <a:spcPts val="0"/>
              </a:spcBef>
              <a:spcAft>
                <a:spcPts val="600"/>
              </a:spcAft>
            </a:pPr>
            <a:r>
              <a:rPr lang="en-US" sz="1100" b="1" dirty="0">
                <a:solidFill>
                  <a:srgbClr val="034EA1"/>
                </a:solidFill>
                <a:latin typeface="+mn-lt"/>
                <a:ea typeface="Verdana" panose="020B0604030504040204" pitchFamily="34" charset="0"/>
                <a:cs typeface="Verdana" panose="020B0604030504040204" pitchFamily="34" charset="0"/>
              </a:rPr>
              <a:t>Timeline</a:t>
            </a:r>
            <a:r>
              <a:rPr lang="en-US" sz="1100" dirty="0">
                <a:solidFill>
                  <a:srgbClr val="034EA1"/>
                </a:solidFill>
                <a:latin typeface="+mn-lt"/>
                <a:ea typeface="Verdana" panose="020B0604030504040204" pitchFamily="34" charset="0"/>
                <a:cs typeface="Verdana" panose="020B0604030504040204" pitchFamily="34" charset="0"/>
              </a:rPr>
              <a:t>: </a:t>
            </a:r>
            <a:r>
              <a:rPr lang="en-US" sz="1100" b="1" dirty="0">
                <a:solidFill>
                  <a:schemeClr val="tx1"/>
                </a:solidFill>
              </a:rPr>
              <a:t>24 months </a:t>
            </a:r>
            <a:endParaRPr lang="en-US" sz="1100" dirty="0">
              <a:solidFill>
                <a:schemeClr val="tx1"/>
              </a:solidFill>
              <a:latin typeface="+mn-lt"/>
            </a:endParaRPr>
          </a:p>
          <a:p>
            <a:pPr marL="0" indent="0">
              <a:buNone/>
            </a:pPr>
            <a:endParaRPr lang="en-US" sz="1100" dirty="0">
              <a:solidFill>
                <a:schemeClr val="tx1"/>
              </a:solidFill>
              <a:latin typeface="+mn-lt"/>
            </a:endParaRPr>
          </a:p>
        </p:txBody>
      </p:sp>
      <p:sp>
        <p:nvSpPr>
          <p:cNvPr id="5" name="Content Placeholder 4">
            <a:extLst>
              <a:ext uri="{FF2B5EF4-FFF2-40B4-BE49-F238E27FC236}">
                <a16:creationId xmlns:a16="http://schemas.microsoft.com/office/drawing/2014/main" id="{DEC94602-2708-2D57-85EC-8A7CB05691C4}"/>
              </a:ext>
            </a:extLst>
          </p:cNvPr>
          <p:cNvSpPr>
            <a:spLocks noGrp="1"/>
          </p:cNvSpPr>
          <p:nvPr>
            <p:ph idx="1"/>
          </p:nvPr>
        </p:nvSpPr>
        <p:spPr>
          <a:xfrm>
            <a:off x="6323300" y="5125323"/>
            <a:ext cx="2614670" cy="377547"/>
          </a:xfrm>
        </p:spPr>
        <p:txBody>
          <a:bodyPr/>
          <a:lstStyle/>
          <a:p>
            <a:pPr marL="0" indent="0">
              <a:buNone/>
            </a:pPr>
            <a:r>
              <a:rPr lang="en-US" sz="1050" dirty="0">
                <a:solidFill>
                  <a:srgbClr val="034EA1"/>
                </a:solidFill>
              </a:rPr>
              <a:t>  </a:t>
            </a:r>
            <a:r>
              <a:rPr lang="en-US" sz="1100" dirty="0">
                <a:solidFill>
                  <a:srgbClr val="034EA1"/>
                </a:solidFill>
              </a:rPr>
              <a:t>Budget: </a:t>
            </a:r>
          </a:p>
          <a:p>
            <a:r>
              <a:rPr lang="en-US" sz="1100" dirty="0">
                <a:solidFill>
                  <a:schemeClr val="tx1"/>
                </a:solidFill>
                <a:latin typeface="Arial Narrow" panose="020B0606020202030204" pitchFamily="34" charset="0"/>
              </a:rPr>
              <a:t>2026 - $125,000</a:t>
            </a:r>
          </a:p>
          <a:p>
            <a:r>
              <a:rPr lang="en-US" sz="1100" dirty="0">
                <a:solidFill>
                  <a:schemeClr val="tx1"/>
                </a:solidFill>
                <a:latin typeface="Arial Narrow" panose="020B0606020202030204" pitchFamily="34" charset="0"/>
              </a:rPr>
              <a:t>2027 - $125,000</a:t>
            </a:r>
          </a:p>
        </p:txBody>
      </p:sp>
      <p:graphicFrame>
        <p:nvGraphicFramePr>
          <p:cNvPr id="11" name="Group 780">
            <a:extLst>
              <a:ext uri="{FF2B5EF4-FFF2-40B4-BE49-F238E27FC236}">
                <a16:creationId xmlns:a16="http://schemas.microsoft.com/office/drawing/2014/main" id="{60D0E982-CE2E-5260-FB1B-EFBF65E2D199}"/>
              </a:ext>
            </a:extLst>
          </p:cNvPr>
          <p:cNvGraphicFramePr>
            <a:graphicFrameLocks noGrp="1"/>
          </p:cNvGraphicFramePr>
          <p:nvPr>
            <p:extLst>
              <p:ext uri="{D42A27DB-BD31-4B8C-83A1-F6EECF244321}">
                <p14:modId xmlns:p14="http://schemas.microsoft.com/office/powerpoint/2010/main" val="3086743413"/>
              </p:ext>
            </p:extLst>
          </p:nvPr>
        </p:nvGraphicFramePr>
        <p:xfrm>
          <a:off x="154532" y="1463842"/>
          <a:ext cx="11932648" cy="1060505"/>
        </p:xfrm>
        <a:graphic>
          <a:graphicData uri="http://schemas.openxmlformats.org/drawingml/2006/table">
            <a:tbl>
              <a:tblPr/>
              <a:tblGrid>
                <a:gridCol w="2254588">
                  <a:extLst>
                    <a:ext uri="{9D8B030D-6E8A-4147-A177-3AD203B41FA5}">
                      <a16:colId xmlns:a16="http://schemas.microsoft.com/office/drawing/2014/main" val="20000"/>
                    </a:ext>
                  </a:extLst>
                </a:gridCol>
                <a:gridCol w="4001465">
                  <a:extLst>
                    <a:ext uri="{9D8B030D-6E8A-4147-A177-3AD203B41FA5}">
                      <a16:colId xmlns:a16="http://schemas.microsoft.com/office/drawing/2014/main" val="20001"/>
                    </a:ext>
                  </a:extLst>
                </a:gridCol>
                <a:gridCol w="2104930">
                  <a:extLst>
                    <a:ext uri="{9D8B030D-6E8A-4147-A177-3AD203B41FA5}">
                      <a16:colId xmlns:a16="http://schemas.microsoft.com/office/drawing/2014/main" val="20002"/>
                    </a:ext>
                  </a:extLst>
                </a:gridCol>
                <a:gridCol w="3571665">
                  <a:extLst>
                    <a:ext uri="{9D8B030D-6E8A-4147-A177-3AD203B41FA5}">
                      <a16:colId xmlns:a16="http://schemas.microsoft.com/office/drawing/2014/main" val="20003"/>
                    </a:ext>
                  </a:extLst>
                </a:gridCol>
              </a:tblGrid>
              <a:tr h="338068">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Team Leader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Stephen Rapp, Enbridge</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Project Completion Estimation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End of 2027</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TC Chair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Matt Fix, Marathon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TRL at Delivery</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lang="en-US" sz="800" dirty="0"/>
                        <a:t>5 - Component validation in operational environment</a:t>
                      </a:r>
                      <a:endParaRPr kumimoji="0" lang="en-US" sz="800" b="0" i="0" u="none" strike="noStrike" kern="1200" cap="none" normalizeH="0" baseline="0" dirty="0">
                        <a:ln>
                          <a:noFill/>
                        </a:ln>
                        <a:solidFill>
                          <a:schemeClr val="tx1"/>
                        </a:solidFill>
                        <a:effectLst/>
                        <a:latin typeface="+mn-lt"/>
                        <a:ea typeface="+mn-ea"/>
                        <a:cs typeface="+mn-cs"/>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Member Beneficiaries</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800" b="0" i="0" u="none" strike="noStrike" kern="1200" cap="none" normalizeH="0" baseline="0" dirty="0">
                          <a:ln>
                            <a:noFill/>
                          </a:ln>
                          <a:solidFill>
                            <a:schemeClr val="tx1"/>
                          </a:solidFill>
                          <a:effectLst/>
                          <a:latin typeface="+mn-lt"/>
                          <a:ea typeface="+mn-ea"/>
                          <a:cs typeface="+mn-cs"/>
                        </a:rPr>
                        <a:t>Gas &amp; Liquid Pipeline Members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cap="none" normalizeH="0" baseline="0" dirty="0">
                          <a:ln>
                            <a:noFill/>
                          </a:ln>
                          <a:solidFill>
                            <a:schemeClr val="bg1"/>
                          </a:solidFill>
                          <a:effectLst/>
                          <a:latin typeface="+mn-lt"/>
                        </a:rPr>
                        <a:t>Pilot/Field trial needed? If yes, where &amp; target date</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Yes, TBD</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10" name="Text Box 773">
            <a:extLst>
              <a:ext uri="{FF2B5EF4-FFF2-40B4-BE49-F238E27FC236}">
                <a16:creationId xmlns:a16="http://schemas.microsoft.com/office/drawing/2014/main" id="{C21DA973-F1E7-765E-174D-81329BCE957E}"/>
              </a:ext>
            </a:extLst>
          </p:cNvPr>
          <p:cNvSpPr txBox="1">
            <a:spLocks noChangeArrowheads="1"/>
          </p:cNvSpPr>
          <p:nvPr/>
        </p:nvSpPr>
        <p:spPr bwMode="auto">
          <a:xfrm>
            <a:off x="6211215" y="2653834"/>
            <a:ext cx="4263594" cy="1862036"/>
          </a:xfrm>
          <a:prstGeom prst="rect">
            <a:avLst/>
          </a:prstGeom>
          <a:noFill/>
          <a:ln w="9525">
            <a:noFill/>
            <a:miter lim="800000"/>
            <a:headEnd/>
            <a:tailEnd/>
          </a:ln>
        </p:spPr>
        <p:txBody>
          <a:bodyPr wrap="square" lIns="91429" tIns="45714" rIns="91429" bIns="45714">
            <a:spAutoFit/>
          </a:bodyPr>
          <a:lstStyle/>
          <a:p>
            <a:pPr marL="171430" indent="-171430" defTabSz="914293" fontAlgn="auto">
              <a:spcBef>
                <a:spcPts val="0"/>
              </a:spcBef>
              <a:spcAft>
                <a:spcPts val="600"/>
              </a:spcAft>
              <a:buFont typeface="Wingdings" pitchFamily="2" charset="2"/>
              <a:buChar char="§"/>
            </a:pPr>
            <a:r>
              <a:rPr lang="en-US" sz="1100" b="1" dirty="0">
                <a:solidFill>
                  <a:schemeClr val="tx1"/>
                </a:solidFill>
                <a:latin typeface="+mn-lt"/>
                <a:ea typeface="Verdana" panose="020B0604030504040204" pitchFamily="34" charset="0"/>
                <a:cs typeface="Verdana" panose="020B0604030504040204" pitchFamily="34" charset="0"/>
              </a:rPr>
              <a:t>Strategic Driver Alignment: </a:t>
            </a:r>
            <a:r>
              <a:rPr lang="en-US" sz="1100" dirty="0">
                <a:solidFill>
                  <a:schemeClr val="tx1"/>
                </a:solidFill>
              </a:rPr>
              <a:t>Geohazards remain a critical integrity threat to pipelines, with high safety, environmental, and economic implications. Current mitigation practices often result in unnecessary excavation or replacement, driving up costs without proportional benefit. This research enables operators to optimize mitigation and monitoring decisions, reducing unnecessary expenditures while ensuring safe and reliable pipeline operation. The work directly supports PRCI’s goals of advancing pipeline integrity management and aligns with ongoing initiatives in strain-based design and assessment.</a:t>
            </a:r>
            <a:endParaRPr lang="en-US" sz="1100" dirty="0">
              <a:solidFill>
                <a:schemeClr val="tx1"/>
              </a:solidFill>
              <a:latin typeface="Verdana" panose="020B0604030504040204" pitchFamily="34" charset="0"/>
              <a:ea typeface="Verdana" panose="020B0604030504040204" pitchFamily="34" charset="0"/>
              <a:cs typeface="Verdana" panose="020B0604030504040204" pitchFamily="34" charset="0"/>
            </a:endParaRPr>
          </a:p>
          <a:p>
            <a:pPr defTabSz="914293" fontAlgn="auto">
              <a:spcBef>
                <a:spcPts val="0"/>
              </a:spcBef>
              <a:spcAft>
                <a:spcPts val="600"/>
              </a:spcAft>
            </a:pPr>
            <a:endParaRPr lang="en-US" sz="1100" b="1" dirty="0">
              <a:solidFill>
                <a:srgbClr val="0070C0"/>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2902032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236C17-6C60-09C5-B54C-1855199167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9F21C3-FCEB-0C82-82BF-5CF4869EE5FC}"/>
              </a:ext>
            </a:extLst>
          </p:cNvPr>
          <p:cNvSpPr>
            <a:spLocks noGrp="1"/>
          </p:cNvSpPr>
          <p:nvPr>
            <p:ph type="title"/>
          </p:nvPr>
        </p:nvSpPr>
        <p:spPr>
          <a:xfrm>
            <a:off x="1970716" y="639327"/>
            <a:ext cx="9857317" cy="874701"/>
          </a:xfrm>
        </p:spPr>
        <p:txBody>
          <a:bodyPr/>
          <a:lstStyle/>
          <a:p>
            <a:r>
              <a:rPr lang="en-US" sz="1400" b="1" dirty="0">
                <a:solidFill>
                  <a:srgbClr val="0050AA"/>
                </a:solidFill>
                <a:latin typeface="+mn-lt"/>
                <a:ea typeface="Verdana" panose="020B0604030504040204" pitchFamily="34" charset="0"/>
                <a:cs typeface="Verdana" panose="020B0604030504040204" pitchFamily="34" charset="0"/>
              </a:rPr>
              <a:t>TC Research Area Name: </a:t>
            </a:r>
            <a:r>
              <a:rPr lang="en-US" sz="1400" dirty="0"/>
              <a:t>DMC: Geohazard Management</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Idea Name: </a:t>
            </a:r>
            <a:r>
              <a:rPr lang="en-US" sz="1400" dirty="0"/>
              <a:t>Pipeline Strain Demand Estimation (3362)</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Research Objective Alignment: </a:t>
            </a:r>
            <a:r>
              <a:rPr lang="en-US" sz="1400" b="1" dirty="0">
                <a:latin typeface="+mn-lt"/>
                <a:ea typeface="Verdana" panose="020B0604030504040204" pitchFamily="34" charset="0"/>
                <a:cs typeface="Verdana" panose="020B0604030504040204" pitchFamily="34" charset="0"/>
              </a:rPr>
              <a:t>Integrity</a:t>
            </a:r>
            <a:br>
              <a:rPr lang="en-US" sz="1400" b="1" dirty="0">
                <a:solidFill>
                  <a:srgbClr val="0050AA"/>
                </a:solidFill>
                <a:latin typeface="+mn-lt"/>
                <a:ea typeface="Verdana" panose="020B0604030504040204" pitchFamily="34" charset="0"/>
                <a:cs typeface="Verdana" panose="020B0604030504040204" pitchFamily="34" charset="0"/>
              </a:rPr>
            </a:br>
            <a:endParaRPr lang="en-US" sz="1400" dirty="0"/>
          </a:p>
        </p:txBody>
      </p:sp>
      <p:sp>
        <p:nvSpPr>
          <p:cNvPr id="6" name="Text Box 773">
            <a:extLst>
              <a:ext uri="{FF2B5EF4-FFF2-40B4-BE49-F238E27FC236}">
                <a16:creationId xmlns:a16="http://schemas.microsoft.com/office/drawing/2014/main" id="{8053B4EA-1194-57EE-D7B1-1A325D0716CC}"/>
              </a:ext>
            </a:extLst>
          </p:cNvPr>
          <p:cNvSpPr txBox="1">
            <a:spLocks noChangeArrowheads="1"/>
          </p:cNvSpPr>
          <p:nvPr/>
        </p:nvSpPr>
        <p:spPr bwMode="auto">
          <a:xfrm>
            <a:off x="150290" y="2653835"/>
            <a:ext cx="4263594" cy="2708422"/>
          </a:xfrm>
          <a:prstGeom prst="rect">
            <a:avLst/>
          </a:prstGeom>
          <a:noFill/>
          <a:ln w="9525">
            <a:noFill/>
            <a:miter lim="800000"/>
            <a:headEnd/>
            <a:tailEnd/>
          </a:ln>
        </p:spPr>
        <p:txBody>
          <a:bodyPr wrap="square" lIns="91429" tIns="45714" rIns="91429" bIns="45714">
            <a:spAutoFit/>
          </a:bodyPr>
          <a:lstStyle/>
          <a:p>
            <a:pPr marL="171430" indent="-171430" defTabSz="914293" fontAlgn="auto">
              <a:spcBef>
                <a:spcPts val="0"/>
              </a:spcBef>
              <a:spcAft>
                <a:spcPts val="600"/>
              </a:spcAft>
              <a:buFont typeface="Wingdings" pitchFamily="2" charset="2"/>
              <a:buChar char="§"/>
            </a:pPr>
            <a:r>
              <a:rPr lang="en-US" sz="1100" b="1" dirty="0">
                <a:solidFill>
                  <a:schemeClr val="tx1"/>
                </a:solidFill>
                <a:latin typeface="+mn-lt"/>
                <a:ea typeface="Verdana" panose="020B0604030504040204" pitchFamily="34" charset="0"/>
                <a:cs typeface="Verdana" panose="020B0604030504040204" pitchFamily="34" charset="0"/>
              </a:rPr>
              <a:t>Brief description of technology: </a:t>
            </a:r>
            <a:r>
              <a:rPr lang="en-US" sz="1100" dirty="0">
                <a:solidFill>
                  <a:schemeClr val="tx1"/>
                </a:solidFill>
              </a:rPr>
              <a:t>This project will establish a three-level analytical framework to augment IMU ILI bending strain data with estimates of uniform axial extension strains, addressing a current gap in geohazard-related strain demand assessments. The framework includes conservative screening methods, scenario-specific empirical equations, and best practice FE modeling guidance. Together, these methods will enable operators to more accurately estimate total pipeline strain from slope movement and subsidence.</a:t>
            </a:r>
            <a:endParaRPr lang="en-US" sz="1100" dirty="0">
              <a:solidFill>
                <a:schemeClr val="tx1"/>
              </a:solidFill>
              <a:ea typeface="Verdana" panose="020B0604030504040204" pitchFamily="34" charset="0"/>
            </a:endParaRPr>
          </a:p>
          <a:p>
            <a:pPr marL="171430" indent="-171430" defTabSz="914293" fontAlgn="auto">
              <a:spcBef>
                <a:spcPts val="0"/>
              </a:spcBef>
              <a:spcAft>
                <a:spcPts val="600"/>
              </a:spcAft>
              <a:buFont typeface="Wingdings" pitchFamily="2" charset="2"/>
              <a:buChar char="§"/>
            </a:pPr>
            <a:r>
              <a:rPr lang="en-US" sz="1100" b="1" dirty="0">
                <a:solidFill>
                  <a:schemeClr val="tx1"/>
                </a:solidFill>
                <a:latin typeface="+mn-lt"/>
                <a:ea typeface="Verdana" panose="020B0604030504040204" pitchFamily="34" charset="0"/>
                <a:cs typeface="Verdana" panose="020B0604030504040204" pitchFamily="34" charset="0"/>
              </a:rPr>
              <a:t>Goal/Deliverables: </a:t>
            </a:r>
            <a:r>
              <a:rPr lang="en-US" sz="1100" b="1" dirty="0">
                <a:solidFill>
                  <a:schemeClr val="tx1"/>
                </a:solidFill>
                <a:ea typeface="Verdana" panose="020B0604030504040204" pitchFamily="34" charset="0"/>
                <a:cs typeface="Verdana" panose="020B0604030504040204" pitchFamily="34" charset="0"/>
              </a:rPr>
              <a:t>The project will define a consistent IMU bending strain reporting standard and develop a tiered approach for strain assessment. This includes Level 1 conservative screening methods requiring minimal data, Level 2 empirical equations based on pipeline, soil, and slope data, and Level 3 FE modeling guidance outlining appropriate practices and parameters. In addition, application guidance will be delivered through process charts and sample case studies.</a:t>
            </a:r>
          </a:p>
        </p:txBody>
      </p:sp>
      <p:sp>
        <p:nvSpPr>
          <p:cNvPr id="8" name="Rectangle 7">
            <a:extLst>
              <a:ext uri="{FF2B5EF4-FFF2-40B4-BE49-F238E27FC236}">
                <a16:creationId xmlns:a16="http://schemas.microsoft.com/office/drawing/2014/main" id="{B5E634E1-7283-90C9-CEA5-23EA2DF469FC}"/>
              </a:ext>
            </a:extLst>
          </p:cNvPr>
          <p:cNvSpPr/>
          <p:nvPr/>
        </p:nvSpPr>
        <p:spPr>
          <a:xfrm>
            <a:off x="6390330" y="4757971"/>
            <a:ext cx="4199055" cy="507831"/>
          </a:xfrm>
          <a:prstGeom prst="rect">
            <a:avLst/>
          </a:prstGeom>
        </p:spPr>
        <p:txBody>
          <a:bodyPr wrap="square">
            <a:spAutoFit/>
          </a:bodyPr>
          <a:lstStyle/>
          <a:p>
            <a:pPr defTabSz="914293" fontAlgn="auto">
              <a:spcBef>
                <a:spcPts val="0"/>
              </a:spcBef>
              <a:spcAft>
                <a:spcPts val="600"/>
              </a:spcAft>
            </a:pPr>
            <a:r>
              <a:rPr lang="en-US" sz="1100" b="1" dirty="0">
                <a:solidFill>
                  <a:srgbClr val="034EA1"/>
                </a:solidFill>
                <a:latin typeface="+mn-lt"/>
                <a:ea typeface="Verdana" panose="020B0604030504040204" pitchFamily="34" charset="0"/>
                <a:cs typeface="Verdana" panose="020B0604030504040204" pitchFamily="34" charset="0"/>
              </a:rPr>
              <a:t>Timeline</a:t>
            </a:r>
            <a:r>
              <a:rPr lang="en-US" sz="1100" dirty="0">
                <a:solidFill>
                  <a:srgbClr val="034EA1"/>
                </a:solidFill>
                <a:latin typeface="+mn-lt"/>
                <a:ea typeface="Verdana" panose="020B0604030504040204" pitchFamily="34" charset="0"/>
                <a:cs typeface="Verdana" panose="020B0604030504040204" pitchFamily="34" charset="0"/>
              </a:rPr>
              <a:t>: </a:t>
            </a:r>
            <a:r>
              <a:rPr lang="en-US" sz="1100" b="1" dirty="0">
                <a:solidFill>
                  <a:schemeClr val="tx1"/>
                </a:solidFill>
              </a:rPr>
              <a:t>24 months</a:t>
            </a:r>
            <a:endParaRPr lang="en-US" sz="1100" dirty="0">
              <a:solidFill>
                <a:schemeClr val="tx1"/>
              </a:solidFill>
              <a:latin typeface="+mn-lt"/>
            </a:endParaRPr>
          </a:p>
          <a:p>
            <a:pPr marL="0" indent="0">
              <a:buNone/>
            </a:pPr>
            <a:endParaRPr lang="en-US" sz="1100" dirty="0">
              <a:solidFill>
                <a:schemeClr val="tx1"/>
              </a:solidFill>
              <a:latin typeface="+mn-lt"/>
            </a:endParaRPr>
          </a:p>
        </p:txBody>
      </p:sp>
      <p:sp>
        <p:nvSpPr>
          <p:cNvPr id="5" name="Content Placeholder 4">
            <a:extLst>
              <a:ext uri="{FF2B5EF4-FFF2-40B4-BE49-F238E27FC236}">
                <a16:creationId xmlns:a16="http://schemas.microsoft.com/office/drawing/2014/main" id="{7895FA5F-F0AD-D6C5-B5FC-6FB5C781E97D}"/>
              </a:ext>
            </a:extLst>
          </p:cNvPr>
          <p:cNvSpPr>
            <a:spLocks noGrp="1"/>
          </p:cNvSpPr>
          <p:nvPr>
            <p:ph idx="1"/>
          </p:nvPr>
        </p:nvSpPr>
        <p:spPr>
          <a:xfrm>
            <a:off x="6323300" y="5125323"/>
            <a:ext cx="2614670" cy="377547"/>
          </a:xfrm>
        </p:spPr>
        <p:txBody>
          <a:bodyPr/>
          <a:lstStyle/>
          <a:p>
            <a:pPr marL="0" indent="0">
              <a:buNone/>
            </a:pPr>
            <a:r>
              <a:rPr lang="en-US" sz="1050" dirty="0">
                <a:solidFill>
                  <a:srgbClr val="034EA1"/>
                </a:solidFill>
              </a:rPr>
              <a:t>  </a:t>
            </a:r>
            <a:r>
              <a:rPr lang="en-US" sz="1100" dirty="0">
                <a:solidFill>
                  <a:srgbClr val="034EA1"/>
                </a:solidFill>
              </a:rPr>
              <a:t>Budget: </a:t>
            </a:r>
          </a:p>
          <a:p>
            <a:r>
              <a:rPr lang="en-US" sz="1100" dirty="0">
                <a:solidFill>
                  <a:schemeClr val="tx1"/>
                </a:solidFill>
                <a:latin typeface="Arial Narrow" panose="020B0606020202030204" pitchFamily="34" charset="0"/>
              </a:rPr>
              <a:t>2026 - $140,000</a:t>
            </a:r>
          </a:p>
          <a:p>
            <a:r>
              <a:rPr lang="en-US" sz="1100" dirty="0">
                <a:solidFill>
                  <a:schemeClr val="tx1"/>
                </a:solidFill>
                <a:latin typeface="Arial Narrow" panose="020B0606020202030204" pitchFamily="34" charset="0"/>
              </a:rPr>
              <a:t>2027 - $130,000</a:t>
            </a:r>
          </a:p>
        </p:txBody>
      </p:sp>
      <p:graphicFrame>
        <p:nvGraphicFramePr>
          <p:cNvPr id="11" name="Group 780">
            <a:extLst>
              <a:ext uri="{FF2B5EF4-FFF2-40B4-BE49-F238E27FC236}">
                <a16:creationId xmlns:a16="http://schemas.microsoft.com/office/drawing/2014/main" id="{25F8630C-E1E2-CC29-E516-179C259F8AE8}"/>
              </a:ext>
            </a:extLst>
          </p:cNvPr>
          <p:cNvGraphicFramePr>
            <a:graphicFrameLocks noGrp="1"/>
          </p:cNvGraphicFramePr>
          <p:nvPr>
            <p:extLst>
              <p:ext uri="{D42A27DB-BD31-4B8C-83A1-F6EECF244321}">
                <p14:modId xmlns:p14="http://schemas.microsoft.com/office/powerpoint/2010/main" val="3372840462"/>
              </p:ext>
            </p:extLst>
          </p:nvPr>
        </p:nvGraphicFramePr>
        <p:xfrm>
          <a:off x="154532" y="1463842"/>
          <a:ext cx="11932648" cy="1060505"/>
        </p:xfrm>
        <a:graphic>
          <a:graphicData uri="http://schemas.openxmlformats.org/drawingml/2006/table">
            <a:tbl>
              <a:tblPr/>
              <a:tblGrid>
                <a:gridCol w="2254588">
                  <a:extLst>
                    <a:ext uri="{9D8B030D-6E8A-4147-A177-3AD203B41FA5}">
                      <a16:colId xmlns:a16="http://schemas.microsoft.com/office/drawing/2014/main" val="20000"/>
                    </a:ext>
                  </a:extLst>
                </a:gridCol>
                <a:gridCol w="4001465">
                  <a:extLst>
                    <a:ext uri="{9D8B030D-6E8A-4147-A177-3AD203B41FA5}">
                      <a16:colId xmlns:a16="http://schemas.microsoft.com/office/drawing/2014/main" val="20001"/>
                    </a:ext>
                  </a:extLst>
                </a:gridCol>
                <a:gridCol w="2104930">
                  <a:extLst>
                    <a:ext uri="{9D8B030D-6E8A-4147-A177-3AD203B41FA5}">
                      <a16:colId xmlns:a16="http://schemas.microsoft.com/office/drawing/2014/main" val="20002"/>
                    </a:ext>
                  </a:extLst>
                </a:gridCol>
                <a:gridCol w="3571665">
                  <a:extLst>
                    <a:ext uri="{9D8B030D-6E8A-4147-A177-3AD203B41FA5}">
                      <a16:colId xmlns:a16="http://schemas.microsoft.com/office/drawing/2014/main" val="20003"/>
                    </a:ext>
                  </a:extLst>
                </a:gridCol>
              </a:tblGrid>
              <a:tr h="338068">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Team Leader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highlight>
                            <a:srgbClr val="FFFF00"/>
                          </a:highlight>
                          <a:latin typeface="+mn-lt"/>
                        </a:rPr>
                        <a:t>None</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Project Completion Estimation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End of 2027</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TC Chair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Matt Fix, Marathon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TRL at Delivery</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lang="en-US" sz="800" dirty="0"/>
                        <a:t>5 - Component validation in operational environment</a:t>
                      </a:r>
                      <a:endParaRPr kumimoji="0" lang="en-US" sz="800" b="0" i="0" u="none" strike="noStrike" kern="1200" cap="none" normalizeH="0" baseline="0" dirty="0">
                        <a:ln>
                          <a:noFill/>
                        </a:ln>
                        <a:solidFill>
                          <a:schemeClr val="tx1"/>
                        </a:solidFill>
                        <a:effectLst/>
                        <a:latin typeface="+mn-lt"/>
                        <a:ea typeface="+mn-ea"/>
                        <a:cs typeface="+mn-cs"/>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Member Beneficiaries</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800" b="0" i="0" u="none" strike="noStrike" kern="1200" cap="none" normalizeH="0" baseline="0" dirty="0">
                          <a:ln>
                            <a:noFill/>
                          </a:ln>
                          <a:solidFill>
                            <a:schemeClr val="tx1"/>
                          </a:solidFill>
                          <a:effectLst/>
                          <a:latin typeface="+mn-lt"/>
                          <a:ea typeface="+mn-ea"/>
                          <a:cs typeface="+mn-cs"/>
                        </a:rPr>
                        <a:t>Gas &amp; Liquid Pipeline Members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cap="none" normalizeH="0" baseline="0" dirty="0">
                          <a:ln>
                            <a:noFill/>
                          </a:ln>
                          <a:solidFill>
                            <a:schemeClr val="bg1"/>
                          </a:solidFill>
                          <a:effectLst/>
                          <a:latin typeface="+mn-lt"/>
                        </a:rPr>
                        <a:t>Pilot/Field trial needed? If yes, where &amp; target date</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No</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3" name="Text Box 773">
            <a:extLst>
              <a:ext uri="{FF2B5EF4-FFF2-40B4-BE49-F238E27FC236}">
                <a16:creationId xmlns:a16="http://schemas.microsoft.com/office/drawing/2014/main" id="{C524BD7C-2D02-5C01-25C9-D71E1A8013F3}"/>
              </a:ext>
            </a:extLst>
          </p:cNvPr>
          <p:cNvSpPr txBox="1">
            <a:spLocks noChangeArrowheads="1"/>
          </p:cNvSpPr>
          <p:nvPr/>
        </p:nvSpPr>
        <p:spPr bwMode="auto">
          <a:xfrm>
            <a:off x="6211215" y="2653835"/>
            <a:ext cx="4263594" cy="1446538"/>
          </a:xfrm>
          <a:prstGeom prst="rect">
            <a:avLst/>
          </a:prstGeom>
          <a:noFill/>
          <a:ln w="9525">
            <a:noFill/>
            <a:miter lim="800000"/>
            <a:headEnd/>
            <a:tailEnd/>
          </a:ln>
        </p:spPr>
        <p:txBody>
          <a:bodyPr wrap="square" lIns="91429" tIns="45714" rIns="91429" bIns="45714">
            <a:spAutoFit/>
          </a:bodyPr>
          <a:lstStyle/>
          <a:p>
            <a:pPr marL="171430" indent="-171430" defTabSz="914293" fontAlgn="auto">
              <a:spcBef>
                <a:spcPts val="0"/>
              </a:spcBef>
              <a:spcAft>
                <a:spcPts val="600"/>
              </a:spcAft>
              <a:buFont typeface="Wingdings" pitchFamily="2" charset="2"/>
              <a:buChar char="§"/>
            </a:pPr>
            <a:r>
              <a:rPr lang="en-US" sz="1100" b="1" dirty="0">
                <a:solidFill>
                  <a:schemeClr val="tx1"/>
                </a:solidFill>
                <a:latin typeface="+mn-lt"/>
                <a:ea typeface="Verdana" panose="020B0604030504040204" pitchFamily="34" charset="0"/>
                <a:cs typeface="Verdana" panose="020B0604030504040204" pitchFamily="34" charset="0"/>
              </a:rPr>
              <a:t>Driver Alignment: </a:t>
            </a:r>
            <a:r>
              <a:rPr lang="en-US" sz="1100" dirty="0">
                <a:solidFill>
                  <a:schemeClr val="tx1"/>
                </a:solidFill>
              </a:rPr>
              <a:t>Geohazards pose a significant integrity risk to pipelines, with potential safety, environmental, and economic consequences. Current IMU ILI assessments underestimate strain demand by omitting axial extension strains, leading to either under- or over-mitigation. This project directly supports PRCI’s strategic goals in pipeline integrity management by improving the accuracy of geohazard strain demand assessment, enabling operators to prioritize resources effectively while enhancing pipeline safety and reliability.</a:t>
            </a:r>
            <a:endParaRPr lang="en-US" sz="1100" b="1" dirty="0">
              <a:solidFill>
                <a:srgbClr val="0070C0"/>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397012598"/>
      </p:ext>
    </p:extLst>
  </p:cSld>
  <p:clrMapOvr>
    <a:masterClrMapping/>
  </p:clrMapOvr>
  <p:extLst>
    <p:ext uri="{6950BFC3-D8DA-4A85-94F7-54DA5524770B}">
      <p188:commentRel xmlns:p188="http://schemas.microsoft.com/office/powerpoint/2018/8/main" r:id="rId3"/>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EFC4D5-F570-7F85-648B-554A3D9F915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FADD3D-E4C4-8C55-6A48-31360B3C1FE9}"/>
              </a:ext>
            </a:extLst>
          </p:cNvPr>
          <p:cNvSpPr>
            <a:spLocks noGrp="1"/>
          </p:cNvSpPr>
          <p:nvPr>
            <p:ph type="title"/>
          </p:nvPr>
        </p:nvSpPr>
        <p:spPr>
          <a:xfrm>
            <a:off x="1970716" y="639327"/>
            <a:ext cx="9857317" cy="874701"/>
          </a:xfrm>
        </p:spPr>
        <p:txBody>
          <a:bodyPr/>
          <a:lstStyle/>
          <a:p>
            <a:r>
              <a:rPr lang="en-US" sz="1400" b="1" dirty="0">
                <a:solidFill>
                  <a:srgbClr val="0050AA"/>
                </a:solidFill>
                <a:latin typeface="+mn-lt"/>
                <a:ea typeface="Verdana" panose="020B0604030504040204" pitchFamily="34" charset="0"/>
                <a:cs typeface="Verdana" panose="020B0604030504040204" pitchFamily="34" charset="0"/>
              </a:rPr>
              <a:t>TC Research Area Name: </a:t>
            </a:r>
            <a:r>
              <a:rPr lang="en-US" sz="1400" dirty="0"/>
              <a:t>DMC: Welding</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Idea Name: </a:t>
            </a:r>
            <a:r>
              <a:rPr lang="en-US" sz="1400" dirty="0"/>
              <a:t>Mechanical Properties of Girth Welds from Different Welding Processes and Consumables (3254)</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Research Objective Alignment: </a:t>
            </a:r>
            <a:r>
              <a:rPr lang="en-US" sz="1400" b="1" dirty="0">
                <a:latin typeface="+mn-lt"/>
                <a:ea typeface="Verdana" panose="020B0604030504040204" pitchFamily="34" charset="0"/>
                <a:cs typeface="Verdana" panose="020B0604030504040204" pitchFamily="34" charset="0"/>
              </a:rPr>
              <a:t>Efficiency</a:t>
            </a:r>
            <a:br>
              <a:rPr lang="en-US" sz="1400" b="1" dirty="0">
                <a:solidFill>
                  <a:srgbClr val="0050AA"/>
                </a:solidFill>
                <a:latin typeface="+mn-lt"/>
                <a:ea typeface="Verdana" panose="020B0604030504040204" pitchFamily="34" charset="0"/>
                <a:cs typeface="Verdana" panose="020B0604030504040204" pitchFamily="34" charset="0"/>
              </a:rPr>
            </a:br>
            <a:endParaRPr lang="en-US" sz="1400" dirty="0"/>
          </a:p>
        </p:txBody>
      </p:sp>
      <p:sp>
        <p:nvSpPr>
          <p:cNvPr id="6" name="Text Box 773">
            <a:extLst>
              <a:ext uri="{FF2B5EF4-FFF2-40B4-BE49-F238E27FC236}">
                <a16:creationId xmlns:a16="http://schemas.microsoft.com/office/drawing/2014/main" id="{5A1F1273-0D0C-574E-B3E2-3D97F3D6CB82}"/>
              </a:ext>
            </a:extLst>
          </p:cNvPr>
          <p:cNvSpPr txBox="1">
            <a:spLocks noChangeArrowheads="1"/>
          </p:cNvSpPr>
          <p:nvPr/>
        </p:nvSpPr>
        <p:spPr bwMode="auto">
          <a:xfrm>
            <a:off x="150290" y="2653835"/>
            <a:ext cx="4263594" cy="3046976"/>
          </a:xfrm>
          <a:prstGeom prst="rect">
            <a:avLst/>
          </a:prstGeom>
          <a:noFill/>
          <a:ln w="9525">
            <a:noFill/>
            <a:miter lim="800000"/>
            <a:headEnd/>
            <a:tailEnd/>
          </a:ln>
        </p:spPr>
        <p:txBody>
          <a:bodyPr wrap="square" lIns="91429" tIns="45714" rIns="91429" bIns="45714">
            <a:spAutoFit/>
          </a:bodyPr>
          <a:lstStyle/>
          <a:p>
            <a:pPr marL="171430" indent="-171430" defTabSz="914293" fontAlgn="auto">
              <a:spcBef>
                <a:spcPts val="0"/>
              </a:spcBef>
              <a:spcAft>
                <a:spcPts val="600"/>
              </a:spcAft>
              <a:buFont typeface="Wingdings" pitchFamily="2" charset="2"/>
              <a:buChar char="§"/>
            </a:pPr>
            <a:r>
              <a:rPr lang="en-US" sz="1100" b="1" dirty="0">
                <a:solidFill>
                  <a:schemeClr val="tx1"/>
                </a:solidFill>
                <a:latin typeface="+mn-lt"/>
                <a:ea typeface="Verdana" panose="020B0604030504040204" pitchFamily="34" charset="0"/>
                <a:cs typeface="Verdana" panose="020B0604030504040204" pitchFamily="34" charset="0"/>
              </a:rPr>
              <a:t>Brief description of technology: </a:t>
            </a:r>
            <a:r>
              <a:rPr lang="en-US" sz="1100" dirty="0">
                <a:solidFill>
                  <a:schemeClr val="tx1"/>
                </a:solidFill>
              </a:rPr>
              <a:t>This project will evaluate welding processes and consumables to improve the ability to achieve girth welds with strength matching or overmatching typical X65 and X70 pipe materials in the axial direction. By compiling mechanical property data for girth welds produced with commonly used processes and consumables, and developing guidance for selection, the research will help reduce the risk of low-strain girth weld failures. Preventing such failures can save operators millions of dollars in avoided repairs, downtime, and safety incidents.</a:t>
            </a:r>
          </a:p>
          <a:p>
            <a:pPr marL="171430" indent="-171430" defTabSz="914293" fontAlgn="auto">
              <a:spcBef>
                <a:spcPts val="0"/>
              </a:spcBef>
              <a:spcAft>
                <a:spcPts val="600"/>
              </a:spcAft>
              <a:buFont typeface="Wingdings" pitchFamily="2" charset="2"/>
              <a:buChar char="§"/>
            </a:pPr>
            <a:r>
              <a:rPr lang="en-US" sz="1100" b="1" dirty="0">
                <a:solidFill>
                  <a:schemeClr val="tx1"/>
                </a:solidFill>
                <a:latin typeface="+mn-lt"/>
                <a:ea typeface="Verdana" panose="020B0604030504040204" pitchFamily="34" charset="0"/>
                <a:cs typeface="Verdana" panose="020B0604030504040204" pitchFamily="34" charset="0"/>
              </a:rPr>
              <a:t>Goal/Deliverables: </a:t>
            </a:r>
            <a:r>
              <a:rPr lang="en-US" sz="1100" dirty="0">
                <a:solidFill>
                  <a:schemeClr val="tx1"/>
                </a:solidFill>
              </a:rPr>
              <a:t>The project will (1) compile electronic data on girth weld mechanical properties across multiple welding processes and consumables (SMAW, FCAW-G, FCAW-S, and GMAW-P), and (2) deliver a guidance document with recommendations for selecting welding processes and consumables for X65 and X70 pipe applications. Together, these deliverables will give operators practical resources to evaluate welding options and anticipate weld performance before committing significant budget, time, and effort.</a:t>
            </a:r>
          </a:p>
        </p:txBody>
      </p:sp>
      <p:sp>
        <p:nvSpPr>
          <p:cNvPr id="8" name="Rectangle 7">
            <a:extLst>
              <a:ext uri="{FF2B5EF4-FFF2-40B4-BE49-F238E27FC236}">
                <a16:creationId xmlns:a16="http://schemas.microsoft.com/office/drawing/2014/main" id="{9D02CBD0-6D77-7B51-3DCE-4A0456F3896A}"/>
              </a:ext>
            </a:extLst>
          </p:cNvPr>
          <p:cNvSpPr/>
          <p:nvPr/>
        </p:nvSpPr>
        <p:spPr>
          <a:xfrm>
            <a:off x="6364835" y="4786769"/>
            <a:ext cx="4199055" cy="677108"/>
          </a:xfrm>
          <a:prstGeom prst="rect">
            <a:avLst/>
          </a:prstGeom>
        </p:spPr>
        <p:txBody>
          <a:bodyPr wrap="square">
            <a:spAutoFit/>
          </a:bodyPr>
          <a:lstStyle/>
          <a:p>
            <a:pPr defTabSz="914293" fontAlgn="auto">
              <a:spcBef>
                <a:spcPts val="0"/>
              </a:spcBef>
              <a:spcAft>
                <a:spcPts val="600"/>
              </a:spcAft>
            </a:pPr>
            <a:r>
              <a:rPr lang="en-US" sz="1100" b="1" dirty="0">
                <a:solidFill>
                  <a:srgbClr val="034EA1"/>
                </a:solidFill>
                <a:latin typeface="+mn-lt"/>
                <a:ea typeface="Verdana" panose="020B0604030504040204" pitchFamily="34" charset="0"/>
                <a:cs typeface="Verdana" panose="020B0604030504040204" pitchFamily="34" charset="0"/>
              </a:rPr>
              <a:t>Timeline</a:t>
            </a:r>
            <a:r>
              <a:rPr lang="en-US" sz="1100" dirty="0">
                <a:solidFill>
                  <a:srgbClr val="034EA1"/>
                </a:solidFill>
                <a:latin typeface="+mn-lt"/>
                <a:ea typeface="Verdana" panose="020B0604030504040204" pitchFamily="34" charset="0"/>
                <a:cs typeface="Verdana" panose="020B0604030504040204" pitchFamily="34" charset="0"/>
              </a:rPr>
              <a:t>: </a:t>
            </a:r>
            <a:r>
              <a:rPr lang="en-US" sz="1100" b="1" dirty="0">
                <a:solidFill>
                  <a:schemeClr val="tx1"/>
                </a:solidFill>
              </a:rPr>
              <a:t>12 months</a:t>
            </a:r>
          </a:p>
          <a:p>
            <a:pPr marL="171450" indent="-171450">
              <a:buFont typeface="Arial" panose="020B0604020202020204" pitchFamily="34" charset="0"/>
              <a:buChar char="•"/>
            </a:pPr>
            <a:endParaRPr lang="en-US" sz="1100" dirty="0">
              <a:solidFill>
                <a:schemeClr val="tx1"/>
              </a:solidFill>
              <a:latin typeface="+mn-lt"/>
            </a:endParaRPr>
          </a:p>
          <a:p>
            <a:pPr marL="0" indent="0">
              <a:buNone/>
            </a:pPr>
            <a:endParaRPr lang="en-US" sz="1100" dirty="0">
              <a:solidFill>
                <a:schemeClr val="tx1"/>
              </a:solidFill>
              <a:latin typeface="+mn-lt"/>
            </a:endParaRPr>
          </a:p>
        </p:txBody>
      </p:sp>
      <p:sp>
        <p:nvSpPr>
          <p:cNvPr id="5" name="Content Placeholder 4">
            <a:extLst>
              <a:ext uri="{FF2B5EF4-FFF2-40B4-BE49-F238E27FC236}">
                <a16:creationId xmlns:a16="http://schemas.microsoft.com/office/drawing/2014/main" id="{9438F187-5872-0207-58B1-F3F567AA848A}"/>
              </a:ext>
            </a:extLst>
          </p:cNvPr>
          <p:cNvSpPr>
            <a:spLocks noGrp="1"/>
          </p:cNvSpPr>
          <p:nvPr>
            <p:ph idx="1"/>
          </p:nvPr>
        </p:nvSpPr>
        <p:spPr>
          <a:xfrm>
            <a:off x="6323300" y="5125323"/>
            <a:ext cx="2614670" cy="377547"/>
          </a:xfrm>
        </p:spPr>
        <p:txBody>
          <a:bodyPr/>
          <a:lstStyle/>
          <a:p>
            <a:pPr marL="0" indent="0">
              <a:buNone/>
            </a:pPr>
            <a:r>
              <a:rPr lang="en-US" sz="1050" dirty="0">
                <a:solidFill>
                  <a:srgbClr val="034EA1"/>
                </a:solidFill>
              </a:rPr>
              <a:t>  </a:t>
            </a:r>
            <a:r>
              <a:rPr lang="en-US" sz="1100" dirty="0">
                <a:solidFill>
                  <a:srgbClr val="034EA1"/>
                </a:solidFill>
              </a:rPr>
              <a:t>Budget: </a:t>
            </a:r>
            <a:r>
              <a:rPr lang="en-US" sz="1100" dirty="0">
                <a:solidFill>
                  <a:schemeClr val="tx1"/>
                </a:solidFill>
                <a:latin typeface="Arial Narrow" panose="020B0606020202030204" pitchFamily="34" charset="0"/>
              </a:rPr>
              <a:t>$100,000</a:t>
            </a:r>
          </a:p>
        </p:txBody>
      </p:sp>
      <p:graphicFrame>
        <p:nvGraphicFramePr>
          <p:cNvPr id="11" name="Group 780">
            <a:extLst>
              <a:ext uri="{FF2B5EF4-FFF2-40B4-BE49-F238E27FC236}">
                <a16:creationId xmlns:a16="http://schemas.microsoft.com/office/drawing/2014/main" id="{A6D34025-370E-BED3-9F58-6BEA2DEC97FA}"/>
              </a:ext>
            </a:extLst>
          </p:cNvPr>
          <p:cNvGraphicFramePr>
            <a:graphicFrameLocks noGrp="1"/>
          </p:cNvGraphicFramePr>
          <p:nvPr>
            <p:extLst>
              <p:ext uri="{D42A27DB-BD31-4B8C-83A1-F6EECF244321}">
                <p14:modId xmlns:p14="http://schemas.microsoft.com/office/powerpoint/2010/main" val="2073285158"/>
              </p:ext>
            </p:extLst>
          </p:nvPr>
        </p:nvGraphicFramePr>
        <p:xfrm>
          <a:off x="154532" y="1463842"/>
          <a:ext cx="11932648" cy="1060505"/>
        </p:xfrm>
        <a:graphic>
          <a:graphicData uri="http://schemas.openxmlformats.org/drawingml/2006/table">
            <a:tbl>
              <a:tblPr/>
              <a:tblGrid>
                <a:gridCol w="2254588">
                  <a:extLst>
                    <a:ext uri="{9D8B030D-6E8A-4147-A177-3AD203B41FA5}">
                      <a16:colId xmlns:a16="http://schemas.microsoft.com/office/drawing/2014/main" val="20000"/>
                    </a:ext>
                  </a:extLst>
                </a:gridCol>
                <a:gridCol w="4001465">
                  <a:extLst>
                    <a:ext uri="{9D8B030D-6E8A-4147-A177-3AD203B41FA5}">
                      <a16:colId xmlns:a16="http://schemas.microsoft.com/office/drawing/2014/main" val="20001"/>
                    </a:ext>
                  </a:extLst>
                </a:gridCol>
                <a:gridCol w="2104930">
                  <a:extLst>
                    <a:ext uri="{9D8B030D-6E8A-4147-A177-3AD203B41FA5}">
                      <a16:colId xmlns:a16="http://schemas.microsoft.com/office/drawing/2014/main" val="20002"/>
                    </a:ext>
                  </a:extLst>
                </a:gridCol>
                <a:gridCol w="3571665">
                  <a:extLst>
                    <a:ext uri="{9D8B030D-6E8A-4147-A177-3AD203B41FA5}">
                      <a16:colId xmlns:a16="http://schemas.microsoft.com/office/drawing/2014/main" val="20003"/>
                    </a:ext>
                  </a:extLst>
                </a:gridCol>
              </a:tblGrid>
              <a:tr h="338068">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Team Leader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Russell Scoles, Enbridge</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Project Completion Estimation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End of 2026</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TC Chair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Matt Fix, Marathon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TRL at Delivery</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lang="fr-FR" sz="800" dirty="0"/>
                        <a:t>6 - Prototype </a:t>
                      </a:r>
                      <a:r>
                        <a:rPr lang="fr-FR" sz="800" dirty="0" err="1"/>
                        <a:t>demonstration</a:t>
                      </a:r>
                      <a:r>
                        <a:rPr lang="fr-FR" sz="800" dirty="0"/>
                        <a:t> in relevant </a:t>
                      </a:r>
                      <a:r>
                        <a:rPr lang="fr-FR" sz="800" dirty="0" err="1"/>
                        <a:t>environment</a:t>
                      </a:r>
                      <a:endParaRPr kumimoji="0" lang="en-US" sz="800" b="0" i="0" u="none" strike="noStrike" kern="1200" cap="none" normalizeH="0" baseline="0" dirty="0">
                        <a:ln>
                          <a:noFill/>
                        </a:ln>
                        <a:solidFill>
                          <a:schemeClr val="tx1"/>
                        </a:solidFill>
                        <a:effectLst/>
                        <a:latin typeface="+mn-lt"/>
                        <a:ea typeface="+mn-ea"/>
                        <a:cs typeface="+mn-cs"/>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Member Beneficiaries</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800" b="0" i="0" u="none" strike="noStrike" kern="1200" cap="none" normalizeH="0" baseline="0" dirty="0">
                          <a:ln>
                            <a:noFill/>
                          </a:ln>
                          <a:solidFill>
                            <a:schemeClr val="tx1"/>
                          </a:solidFill>
                          <a:effectLst/>
                          <a:latin typeface="+mn-lt"/>
                          <a:ea typeface="+mn-ea"/>
                          <a:cs typeface="+mn-cs"/>
                        </a:rPr>
                        <a:t>Gas &amp; Liquid Pipeline Members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cap="none" normalizeH="0" baseline="0" dirty="0">
                          <a:ln>
                            <a:noFill/>
                          </a:ln>
                          <a:solidFill>
                            <a:schemeClr val="bg1"/>
                          </a:solidFill>
                          <a:effectLst/>
                          <a:latin typeface="+mn-lt"/>
                        </a:rPr>
                        <a:t>Pilot/Field trial needed? If yes, where &amp; target date</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No</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3" name="Text Box 773">
            <a:extLst>
              <a:ext uri="{FF2B5EF4-FFF2-40B4-BE49-F238E27FC236}">
                <a16:creationId xmlns:a16="http://schemas.microsoft.com/office/drawing/2014/main" id="{6E35C5C9-0838-C534-4787-1ECF5E67F5C5}"/>
              </a:ext>
            </a:extLst>
          </p:cNvPr>
          <p:cNvSpPr txBox="1">
            <a:spLocks noChangeArrowheads="1"/>
          </p:cNvSpPr>
          <p:nvPr/>
        </p:nvSpPr>
        <p:spPr bwMode="auto">
          <a:xfrm>
            <a:off x="6211215" y="2653834"/>
            <a:ext cx="4263594" cy="1446538"/>
          </a:xfrm>
          <a:prstGeom prst="rect">
            <a:avLst/>
          </a:prstGeom>
          <a:noFill/>
          <a:ln w="9525">
            <a:noFill/>
            <a:miter lim="800000"/>
            <a:headEnd/>
            <a:tailEnd/>
          </a:ln>
        </p:spPr>
        <p:txBody>
          <a:bodyPr wrap="square" lIns="91429" tIns="45714" rIns="91429" bIns="45714">
            <a:spAutoFit/>
          </a:bodyPr>
          <a:lstStyle/>
          <a:p>
            <a:pPr marL="171430" indent="-171430" defTabSz="914293" fontAlgn="auto">
              <a:spcBef>
                <a:spcPts val="0"/>
              </a:spcBef>
              <a:spcAft>
                <a:spcPts val="600"/>
              </a:spcAft>
              <a:buFont typeface="Wingdings" pitchFamily="2" charset="2"/>
              <a:buChar char="§"/>
            </a:pPr>
            <a:r>
              <a:rPr lang="en-US" sz="1100" b="1" dirty="0">
                <a:solidFill>
                  <a:schemeClr val="tx1"/>
                </a:solidFill>
                <a:latin typeface="+mn-lt"/>
                <a:ea typeface="Verdana" panose="020B0604030504040204" pitchFamily="34" charset="0"/>
                <a:cs typeface="Verdana" panose="020B0604030504040204" pitchFamily="34" charset="0"/>
              </a:rPr>
              <a:t>Strategic Driver Alignment: </a:t>
            </a:r>
            <a:r>
              <a:rPr lang="en-US" sz="1100" dirty="0">
                <a:solidFill>
                  <a:schemeClr val="tx1"/>
                </a:solidFill>
              </a:rPr>
              <a:t>Reliable girth weld performance is critical to pipeline safety, integrity, and cost efficiency. Current uncertainties around weld strength relative to actual pipe properties increase the risk of low-strain weld failures and costly remediation. This project directly aligns with PRCI’s strategic focus on materials and welding research by providing operators with data-driven guidance to reduce risk, improve decision-making, and strengthen pipeline reliability.</a:t>
            </a:r>
            <a:endParaRPr lang="en-US" sz="1100" b="1" dirty="0">
              <a:solidFill>
                <a:srgbClr val="0070C0"/>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8024980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031B73-0C10-3F5F-436F-6D5B1D874E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0FFDAB-B9CA-0DF5-8896-00FB7FDE57B7}"/>
              </a:ext>
            </a:extLst>
          </p:cNvPr>
          <p:cNvSpPr>
            <a:spLocks noGrp="1"/>
          </p:cNvSpPr>
          <p:nvPr>
            <p:ph type="title"/>
          </p:nvPr>
        </p:nvSpPr>
        <p:spPr>
          <a:xfrm>
            <a:off x="1970716" y="639327"/>
            <a:ext cx="9857317" cy="874701"/>
          </a:xfrm>
        </p:spPr>
        <p:txBody>
          <a:bodyPr/>
          <a:lstStyle/>
          <a:p>
            <a:r>
              <a:rPr lang="en-US" sz="1400" b="1" dirty="0">
                <a:solidFill>
                  <a:srgbClr val="0050AA"/>
                </a:solidFill>
                <a:latin typeface="+mn-lt"/>
                <a:ea typeface="Verdana" panose="020B0604030504040204" pitchFamily="34" charset="0"/>
                <a:cs typeface="Verdana" panose="020B0604030504040204" pitchFamily="34" charset="0"/>
              </a:rPr>
              <a:t>TC Research Area Name: </a:t>
            </a:r>
            <a:r>
              <a:rPr lang="en-US" sz="1400" dirty="0"/>
              <a:t>DMC: Materials</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Idea Name: </a:t>
            </a:r>
            <a:r>
              <a:rPr lang="en-US" sz="1400" dirty="0"/>
              <a:t>VTDC Material Property Database Management (3790)</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Research Objective Alignment: </a:t>
            </a:r>
            <a:r>
              <a:rPr lang="en-US" sz="1400" b="1" dirty="0">
                <a:latin typeface="+mn-lt"/>
                <a:ea typeface="Verdana" panose="020B0604030504040204" pitchFamily="34" charset="0"/>
                <a:cs typeface="Verdana" panose="020B0604030504040204" pitchFamily="34" charset="0"/>
              </a:rPr>
              <a:t>Integrity</a:t>
            </a:r>
            <a:br>
              <a:rPr lang="en-US" sz="1400" b="1" dirty="0">
                <a:solidFill>
                  <a:srgbClr val="0050AA"/>
                </a:solidFill>
                <a:latin typeface="+mn-lt"/>
                <a:ea typeface="Verdana" panose="020B0604030504040204" pitchFamily="34" charset="0"/>
                <a:cs typeface="Verdana" panose="020B0604030504040204" pitchFamily="34" charset="0"/>
              </a:rPr>
            </a:br>
            <a:endParaRPr lang="en-US" sz="1400" dirty="0"/>
          </a:p>
        </p:txBody>
      </p:sp>
      <p:sp>
        <p:nvSpPr>
          <p:cNvPr id="6" name="Text Box 773">
            <a:extLst>
              <a:ext uri="{FF2B5EF4-FFF2-40B4-BE49-F238E27FC236}">
                <a16:creationId xmlns:a16="http://schemas.microsoft.com/office/drawing/2014/main" id="{89CB3A37-D570-360F-08BF-56EA6EBB485A}"/>
              </a:ext>
            </a:extLst>
          </p:cNvPr>
          <p:cNvSpPr txBox="1">
            <a:spLocks noChangeArrowheads="1"/>
          </p:cNvSpPr>
          <p:nvPr/>
        </p:nvSpPr>
        <p:spPr bwMode="auto">
          <a:xfrm>
            <a:off x="150290" y="2653835"/>
            <a:ext cx="4263594" cy="3385530"/>
          </a:xfrm>
          <a:prstGeom prst="rect">
            <a:avLst/>
          </a:prstGeom>
          <a:noFill/>
          <a:ln w="9525">
            <a:noFill/>
            <a:miter lim="800000"/>
            <a:headEnd/>
            <a:tailEnd/>
          </a:ln>
        </p:spPr>
        <p:txBody>
          <a:bodyPr wrap="square" lIns="91429" tIns="45714" rIns="91429" bIns="45714">
            <a:spAutoFit/>
          </a:bodyPr>
          <a:lstStyle/>
          <a:p>
            <a:pPr marL="171430" indent="-171430" defTabSz="914293" fontAlgn="auto">
              <a:spcBef>
                <a:spcPts val="0"/>
              </a:spcBef>
              <a:spcAft>
                <a:spcPts val="600"/>
              </a:spcAft>
              <a:buFont typeface="Wingdings" pitchFamily="2" charset="2"/>
              <a:buChar char="§"/>
            </a:pPr>
            <a:r>
              <a:rPr lang="en-US" sz="1100" b="1" dirty="0">
                <a:solidFill>
                  <a:schemeClr val="tx1"/>
                </a:solidFill>
                <a:latin typeface="+mn-lt"/>
                <a:ea typeface="Verdana" panose="020B0604030504040204" pitchFamily="34" charset="0"/>
                <a:cs typeface="Verdana" panose="020B0604030504040204" pitchFamily="34" charset="0"/>
              </a:rPr>
              <a:t>Brief description of technology: </a:t>
            </a:r>
            <a:r>
              <a:rPr lang="en-US" sz="1100" dirty="0">
                <a:solidFill>
                  <a:schemeClr val="tx1"/>
                </a:solidFill>
              </a:rPr>
              <a:t>This project will establish a sustainable, industry-wide process for maintaining a credible and comprehensive material property database for line pipe. Material property data is fundamental for pipeline integrity management and regulatory compliance, yet current datasets are fragmented and limited. By partnering with an unbiased third-party custodian, the project will ensure donated data from operators and other stakeholders is reviewed for accuracy, completeness, and consistency. The result will be a long-term, credible resource to support regulatory acceptance, enhance operator records, and enable the development of more efficient integrity management tools.</a:t>
            </a:r>
          </a:p>
          <a:p>
            <a:pPr marL="171430" indent="-171430" defTabSz="914293" fontAlgn="auto">
              <a:spcBef>
                <a:spcPts val="0"/>
              </a:spcBef>
              <a:spcAft>
                <a:spcPts val="600"/>
              </a:spcAft>
              <a:buFont typeface="Wingdings" pitchFamily="2" charset="2"/>
              <a:buChar char="§"/>
            </a:pPr>
            <a:r>
              <a:rPr lang="en-US" sz="1100" b="1" dirty="0">
                <a:solidFill>
                  <a:schemeClr val="tx1"/>
                </a:solidFill>
                <a:latin typeface="+mn-lt"/>
                <a:ea typeface="Verdana" panose="020B0604030504040204" pitchFamily="34" charset="0"/>
                <a:cs typeface="Verdana" panose="020B0604030504040204" pitchFamily="34" charset="0"/>
              </a:rPr>
              <a:t>Goal/Deliverables: </a:t>
            </a:r>
            <a:r>
              <a:rPr lang="en-US" sz="1100" b="1" dirty="0">
                <a:solidFill>
                  <a:schemeClr val="tx1"/>
                </a:solidFill>
                <a:ea typeface="Verdana" panose="020B0604030504040204" pitchFamily="34" charset="0"/>
                <a:cs typeface="Verdana" panose="020B0604030504040204" pitchFamily="34" charset="0"/>
              </a:rPr>
              <a:t>The project will (1) define and implement a structured process for collecting and reviewing donated material property data, (2) classify and catalog data into categories based on completeness and documentation, and (3) maintain a sustainable, centralized database hosted by PRCI and supported by an academic or other unbiased third-party. Deliverables include an instituted process, workflows, and an electronic database that ensures accuracy, transparency, and long-term viability for industry use.</a:t>
            </a:r>
            <a:endParaRPr lang="en-US" sz="1100" b="1" dirty="0">
              <a:solidFill>
                <a:srgbClr val="0070C0"/>
              </a:solidFill>
              <a:latin typeface="Verdana" panose="020B0604030504040204" pitchFamily="34" charset="0"/>
              <a:ea typeface="Verdana" panose="020B0604030504040204" pitchFamily="34" charset="0"/>
              <a:cs typeface="Verdana" panose="020B0604030504040204" pitchFamily="34" charset="0"/>
            </a:endParaRPr>
          </a:p>
        </p:txBody>
      </p:sp>
      <p:sp>
        <p:nvSpPr>
          <p:cNvPr id="8" name="Rectangle 7">
            <a:extLst>
              <a:ext uri="{FF2B5EF4-FFF2-40B4-BE49-F238E27FC236}">
                <a16:creationId xmlns:a16="http://schemas.microsoft.com/office/drawing/2014/main" id="{580E9FAD-CBB1-868F-38E4-A9B6DB0D9C4A}"/>
              </a:ext>
            </a:extLst>
          </p:cNvPr>
          <p:cNvSpPr/>
          <p:nvPr/>
        </p:nvSpPr>
        <p:spPr>
          <a:xfrm>
            <a:off x="6364835" y="4734770"/>
            <a:ext cx="4199055" cy="507831"/>
          </a:xfrm>
          <a:prstGeom prst="rect">
            <a:avLst/>
          </a:prstGeom>
        </p:spPr>
        <p:txBody>
          <a:bodyPr wrap="square">
            <a:spAutoFit/>
          </a:bodyPr>
          <a:lstStyle/>
          <a:p>
            <a:pPr defTabSz="914293" fontAlgn="auto">
              <a:spcBef>
                <a:spcPts val="0"/>
              </a:spcBef>
              <a:spcAft>
                <a:spcPts val="600"/>
              </a:spcAft>
            </a:pPr>
            <a:r>
              <a:rPr lang="en-US" sz="1100" b="1" dirty="0">
                <a:solidFill>
                  <a:srgbClr val="034EA1"/>
                </a:solidFill>
                <a:latin typeface="+mn-lt"/>
                <a:ea typeface="Verdana" panose="020B0604030504040204" pitchFamily="34" charset="0"/>
                <a:cs typeface="Verdana" panose="020B0604030504040204" pitchFamily="34" charset="0"/>
              </a:rPr>
              <a:t>Timeline: </a:t>
            </a:r>
            <a:r>
              <a:rPr lang="en-US" sz="1100" dirty="0">
                <a:solidFill>
                  <a:schemeClr val="tx1"/>
                </a:solidFill>
                <a:latin typeface="+mn-lt"/>
                <a:ea typeface="Verdana" panose="020B0604030504040204" pitchFamily="34" charset="0"/>
                <a:cs typeface="Verdana" panose="020B0604030504040204" pitchFamily="34" charset="0"/>
              </a:rPr>
              <a:t>4+ years </a:t>
            </a:r>
            <a:endParaRPr lang="en-US" sz="1100" dirty="0">
              <a:solidFill>
                <a:schemeClr val="tx1"/>
              </a:solidFill>
              <a:latin typeface="+mn-lt"/>
            </a:endParaRPr>
          </a:p>
          <a:p>
            <a:pPr marL="0" indent="0">
              <a:buNone/>
            </a:pPr>
            <a:endParaRPr lang="en-US" sz="1100" dirty="0">
              <a:solidFill>
                <a:schemeClr val="tx1"/>
              </a:solidFill>
              <a:latin typeface="+mn-lt"/>
            </a:endParaRPr>
          </a:p>
        </p:txBody>
      </p:sp>
      <p:sp>
        <p:nvSpPr>
          <p:cNvPr id="5" name="Content Placeholder 4">
            <a:extLst>
              <a:ext uri="{FF2B5EF4-FFF2-40B4-BE49-F238E27FC236}">
                <a16:creationId xmlns:a16="http://schemas.microsoft.com/office/drawing/2014/main" id="{DD1855E0-86D1-6DE9-C45C-FA4ACE62B978}"/>
              </a:ext>
            </a:extLst>
          </p:cNvPr>
          <p:cNvSpPr>
            <a:spLocks noGrp="1"/>
          </p:cNvSpPr>
          <p:nvPr>
            <p:ph idx="1"/>
          </p:nvPr>
        </p:nvSpPr>
        <p:spPr>
          <a:xfrm>
            <a:off x="6323300" y="5125323"/>
            <a:ext cx="2614670" cy="377547"/>
          </a:xfrm>
        </p:spPr>
        <p:txBody>
          <a:bodyPr/>
          <a:lstStyle/>
          <a:p>
            <a:pPr marL="0" indent="0">
              <a:buNone/>
            </a:pPr>
            <a:r>
              <a:rPr lang="en-US" sz="1050" dirty="0">
                <a:solidFill>
                  <a:srgbClr val="034EA1"/>
                </a:solidFill>
              </a:rPr>
              <a:t>  </a:t>
            </a:r>
            <a:r>
              <a:rPr lang="en-US" sz="1100" dirty="0">
                <a:solidFill>
                  <a:srgbClr val="034EA1"/>
                </a:solidFill>
              </a:rPr>
              <a:t>Budget: </a:t>
            </a:r>
          </a:p>
          <a:p>
            <a:r>
              <a:rPr lang="en-US" sz="1100" dirty="0">
                <a:solidFill>
                  <a:schemeClr val="tx1"/>
                </a:solidFill>
                <a:latin typeface="Arial Narrow" panose="020B0606020202030204" pitchFamily="34" charset="0"/>
              </a:rPr>
              <a:t>2026 - $120,000</a:t>
            </a:r>
          </a:p>
          <a:p>
            <a:r>
              <a:rPr lang="en-US" sz="1100" dirty="0">
                <a:solidFill>
                  <a:schemeClr val="tx1"/>
                </a:solidFill>
                <a:latin typeface="Arial Narrow" panose="020B0606020202030204" pitchFamily="34" charset="0"/>
              </a:rPr>
              <a:t>2027 - $80,000</a:t>
            </a:r>
          </a:p>
          <a:p>
            <a:r>
              <a:rPr lang="en-US" sz="1100" dirty="0">
                <a:solidFill>
                  <a:schemeClr val="tx1"/>
                </a:solidFill>
                <a:latin typeface="Arial Narrow" panose="020B0606020202030204" pitchFamily="34" charset="0"/>
              </a:rPr>
              <a:t>2028 - $80,000</a:t>
            </a:r>
          </a:p>
          <a:p>
            <a:r>
              <a:rPr lang="en-US" sz="1100" dirty="0">
                <a:solidFill>
                  <a:schemeClr val="tx1"/>
                </a:solidFill>
                <a:latin typeface="Arial Narrow" panose="020B0606020202030204" pitchFamily="34" charset="0"/>
              </a:rPr>
              <a:t>2029 - $80,000</a:t>
            </a:r>
          </a:p>
        </p:txBody>
      </p:sp>
      <p:graphicFrame>
        <p:nvGraphicFramePr>
          <p:cNvPr id="11" name="Group 780">
            <a:extLst>
              <a:ext uri="{FF2B5EF4-FFF2-40B4-BE49-F238E27FC236}">
                <a16:creationId xmlns:a16="http://schemas.microsoft.com/office/drawing/2014/main" id="{6C981C99-41FC-5EED-1BCB-98E079BAAF64}"/>
              </a:ext>
            </a:extLst>
          </p:cNvPr>
          <p:cNvGraphicFramePr>
            <a:graphicFrameLocks noGrp="1"/>
          </p:cNvGraphicFramePr>
          <p:nvPr>
            <p:extLst>
              <p:ext uri="{D42A27DB-BD31-4B8C-83A1-F6EECF244321}">
                <p14:modId xmlns:p14="http://schemas.microsoft.com/office/powerpoint/2010/main" val="3221812759"/>
              </p:ext>
            </p:extLst>
          </p:nvPr>
        </p:nvGraphicFramePr>
        <p:xfrm>
          <a:off x="154532" y="1463842"/>
          <a:ext cx="11932648" cy="1060505"/>
        </p:xfrm>
        <a:graphic>
          <a:graphicData uri="http://schemas.openxmlformats.org/drawingml/2006/table">
            <a:tbl>
              <a:tblPr/>
              <a:tblGrid>
                <a:gridCol w="2254588">
                  <a:extLst>
                    <a:ext uri="{9D8B030D-6E8A-4147-A177-3AD203B41FA5}">
                      <a16:colId xmlns:a16="http://schemas.microsoft.com/office/drawing/2014/main" val="20000"/>
                    </a:ext>
                  </a:extLst>
                </a:gridCol>
                <a:gridCol w="4001465">
                  <a:extLst>
                    <a:ext uri="{9D8B030D-6E8A-4147-A177-3AD203B41FA5}">
                      <a16:colId xmlns:a16="http://schemas.microsoft.com/office/drawing/2014/main" val="20001"/>
                    </a:ext>
                  </a:extLst>
                </a:gridCol>
                <a:gridCol w="2104930">
                  <a:extLst>
                    <a:ext uri="{9D8B030D-6E8A-4147-A177-3AD203B41FA5}">
                      <a16:colId xmlns:a16="http://schemas.microsoft.com/office/drawing/2014/main" val="20002"/>
                    </a:ext>
                  </a:extLst>
                </a:gridCol>
                <a:gridCol w="3571665">
                  <a:extLst>
                    <a:ext uri="{9D8B030D-6E8A-4147-A177-3AD203B41FA5}">
                      <a16:colId xmlns:a16="http://schemas.microsoft.com/office/drawing/2014/main" val="20003"/>
                    </a:ext>
                  </a:extLst>
                </a:gridCol>
              </a:tblGrid>
              <a:tr h="338068">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Team Leader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Munendra Tomar, TC Energy</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Project Completion Estimation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Continuous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TC Chair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Matt Fix, Marathon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TRL at Delivery</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lang="fr-FR" sz="800" dirty="0"/>
                        <a:t>6 - Prototype </a:t>
                      </a:r>
                      <a:r>
                        <a:rPr lang="fr-FR" sz="800" dirty="0" err="1"/>
                        <a:t>demonstration</a:t>
                      </a:r>
                      <a:r>
                        <a:rPr lang="fr-FR" sz="800" dirty="0"/>
                        <a:t> in relevant </a:t>
                      </a:r>
                      <a:r>
                        <a:rPr lang="fr-FR" sz="800" dirty="0" err="1"/>
                        <a:t>environment</a:t>
                      </a:r>
                      <a:endParaRPr kumimoji="0" lang="en-US" sz="800" b="0" i="0" u="none" strike="noStrike" kern="1200" cap="none" normalizeH="0" baseline="0" dirty="0">
                        <a:ln>
                          <a:noFill/>
                        </a:ln>
                        <a:solidFill>
                          <a:schemeClr val="tx1"/>
                        </a:solidFill>
                        <a:effectLst/>
                        <a:latin typeface="+mn-lt"/>
                        <a:ea typeface="+mn-ea"/>
                        <a:cs typeface="+mn-cs"/>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Member Beneficiaries</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800" b="0" i="0" u="none" strike="noStrike" kern="1200" cap="none" normalizeH="0" baseline="0" dirty="0">
                          <a:ln>
                            <a:noFill/>
                          </a:ln>
                          <a:solidFill>
                            <a:schemeClr val="tx1"/>
                          </a:solidFill>
                          <a:effectLst/>
                          <a:latin typeface="+mn-lt"/>
                          <a:ea typeface="+mn-ea"/>
                          <a:cs typeface="+mn-cs"/>
                        </a:rPr>
                        <a:t>Gas &amp; Liquid Pipeline Members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cap="none" normalizeH="0" baseline="0" dirty="0">
                          <a:ln>
                            <a:noFill/>
                          </a:ln>
                          <a:solidFill>
                            <a:schemeClr val="bg1"/>
                          </a:solidFill>
                          <a:effectLst/>
                          <a:latin typeface="+mn-lt"/>
                        </a:rPr>
                        <a:t>Pilot/Field trial needed? If yes, where &amp; target date</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No</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3" name="Text Box 773">
            <a:extLst>
              <a:ext uri="{FF2B5EF4-FFF2-40B4-BE49-F238E27FC236}">
                <a16:creationId xmlns:a16="http://schemas.microsoft.com/office/drawing/2014/main" id="{11358AAE-FC18-1BDB-C8F5-6E945616A9BD}"/>
              </a:ext>
            </a:extLst>
          </p:cNvPr>
          <p:cNvSpPr txBox="1">
            <a:spLocks noChangeArrowheads="1"/>
          </p:cNvSpPr>
          <p:nvPr/>
        </p:nvSpPr>
        <p:spPr bwMode="auto">
          <a:xfrm>
            <a:off x="6169639" y="2657422"/>
            <a:ext cx="4263594" cy="1785092"/>
          </a:xfrm>
          <a:prstGeom prst="rect">
            <a:avLst/>
          </a:prstGeom>
          <a:noFill/>
          <a:ln w="9525">
            <a:noFill/>
            <a:miter lim="800000"/>
            <a:headEnd/>
            <a:tailEnd/>
          </a:ln>
        </p:spPr>
        <p:txBody>
          <a:bodyPr wrap="square" lIns="91429" tIns="45714" rIns="91429" bIns="45714">
            <a:spAutoFit/>
          </a:bodyPr>
          <a:lstStyle/>
          <a:p>
            <a:pPr marL="171430" indent="-171430" defTabSz="914293" fontAlgn="auto">
              <a:spcBef>
                <a:spcPts val="0"/>
              </a:spcBef>
              <a:spcAft>
                <a:spcPts val="600"/>
              </a:spcAft>
              <a:buFont typeface="Wingdings" pitchFamily="2" charset="2"/>
              <a:buChar char="§"/>
            </a:pPr>
            <a:r>
              <a:rPr lang="en-US" sz="1100" b="1" dirty="0">
                <a:solidFill>
                  <a:schemeClr val="tx1"/>
                </a:solidFill>
                <a:latin typeface="+mn-lt"/>
                <a:ea typeface="Verdana" panose="020B0604030504040204" pitchFamily="34" charset="0"/>
                <a:cs typeface="Verdana" panose="020B0604030504040204" pitchFamily="34" charset="0"/>
              </a:rPr>
              <a:t>Strategic Driver Alignment: </a:t>
            </a:r>
            <a:r>
              <a:rPr lang="en-US" sz="1100" dirty="0">
                <a:solidFill>
                  <a:schemeClr val="tx1"/>
                </a:solidFill>
              </a:rPr>
              <a:t>Accurate and accessible material property data is critical to ensuring safe, reliable, and cost-effective pipeline operations. Current gaps in data availability hinder operators’ ability to demonstrate compliance, validate assumptions, and advance integrity management methods. By establishing a credible and sustainable material property database, this project aligns with PRCI’s strategic goals of advancing integrity management, fostering industry collaboration, and enabling data-driven decision-making. It provides operators with a resource that reduces uncertainty, supports regulatory requirements, and drives innovation in pipeline safety and reliability.</a:t>
            </a:r>
            <a:endParaRPr lang="en-US" sz="1100" b="1" dirty="0">
              <a:solidFill>
                <a:srgbClr val="0070C0"/>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796117462"/>
      </p:ext>
    </p:extLst>
  </p:cSld>
  <p:clrMapOvr>
    <a:masterClrMapping/>
  </p:clrMapOvr>
  <p:extLst>
    <p:ext uri="{6950BFC3-D8DA-4A85-94F7-54DA5524770B}">
      <p188:commentRel xmlns:p188="http://schemas.microsoft.com/office/powerpoint/2018/8/main" r:id="rId3"/>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FEA04-54BB-43F7-4EC1-346F0877EC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70FAEC3-88B7-437C-D07E-03166FC97B57}"/>
              </a:ext>
            </a:extLst>
          </p:cNvPr>
          <p:cNvSpPr>
            <a:spLocks noGrp="1"/>
          </p:cNvSpPr>
          <p:nvPr>
            <p:ph type="title"/>
          </p:nvPr>
        </p:nvSpPr>
        <p:spPr>
          <a:xfrm>
            <a:off x="1970716" y="639327"/>
            <a:ext cx="9857317" cy="874701"/>
          </a:xfrm>
        </p:spPr>
        <p:txBody>
          <a:bodyPr/>
          <a:lstStyle/>
          <a:p>
            <a:r>
              <a:rPr lang="en-US" sz="2500" dirty="0">
                <a:solidFill>
                  <a:srgbClr val="0050AA"/>
                </a:solidFill>
                <a:latin typeface="+mn-lt"/>
                <a:ea typeface="Verdana" panose="020B0604030504040204" pitchFamily="34" charset="0"/>
                <a:cs typeface="Verdana" panose="020B0604030504040204" pitchFamily="34" charset="0"/>
              </a:rPr>
              <a:t>Current Design, Materials &amp; Construction Research</a:t>
            </a:r>
            <a:br>
              <a:rPr lang="en-US" sz="1400" b="1" dirty="0">
                <a:solidFill>
                  <a:srgbClr val="0050AA"/>
                </a:solidFill>
                <a:latin typeface="+mn-lt"/>
                <a:ea typeface="Verdana" panose="020B0604030504040204" pitchFamily="34" charset="0"/>
                <a:cs typeface="Verdana" panose="020B0604030504040204" pitchFamily="34" charset="0"/>
              </a:rPr>
            </a:br>
            <a:endParaRPr lang="en-US" sz="1400" dirty="0"/>
          </a:p>
        </p:txBody>
      </p:sp>
      <p:sp>
        <p:nvSpPr>
          <p:cNvPr id="4" name="Content Placeholder 3">
            <a:extLst>
              <a:ext uri="{FF2B5EF4-FFF2-40B4-BE49-F238E27FC236}">
                <a16:creationId xmlns:a16="http://schemas.microsoft.com/office/drawing/2014/main" id="{AFDECE74-1CB1-12E3-BD36-417C759A6567}"/>
              </a:ext>
            </a:extLst>
          </p:cNvPr>
          <p:cNvSpPr>
            <a:spLocks noGrp="1"/>
          </p:cNvSpPr>
          <p:nvPr>
            <p:ph idx="1"/>
          </p:nvPr>
        </p:nvSpPr>
        <p:spPr/>
        <p:txBody>
          <a:bodyPr/>
          <a:lstStyle/>
          <a:p>
            <a:r>
              <a:rPr lang="en-US" dirty="0"/>
              <a:t>Recently Kicked Off Research</a:t>
            </a:r>
          </a:p>
          <a:p>
            <a:pPr lvl="1"/>
            <a:r>
              <a:rPr lang="en-US" dirty="0"/>
              <a:t>SIA-1-09 Integrity Management of Girth Welds Joining and/or Near Fittings</a:t>
            </a:r>
          </a:p>
          <a:p>
            <a:pPr lvl="2"/>
            <a:r>
              <a:rPr lang="en-US" dirty="0"/>
              <a:t>Timeline: Ending late 2026</a:t>
            </a:r>
          </a:p>
          <a:p>
            <a:pPr lvl="1"/>
            <a:r>
              <a:rPr lang="en-US" dirty="0"/>
              <a:t>MATR-3-16 Prevention of Corrosion under Steel Sleeves and Composite Repairs</a:t>
            </a:r>
          </a:p>
          <a:p>
            <a:pPr lvl="2"/>
            <a:r>
              <a:rPr lang="en-US" dirty="0"/>
              <a:t>Timeline: Ending mid-2026</a:t>
            </a:r>
          </a:p>
          <a:p>
            <a:r>
              <a:rPr lang="en-US" dirty="0"/>
              <a:t>Ongoing Research</a:t>
            </a:r>
          </a:p>
          <a:p>
            <a:pPr lvl="1"/>
            <a:r>
              <a:rPr lang="en-US" dirty="0"/>
              <a:t>SIA-1-08 Guidance on the Assessment and Mitigation of Girth Welds in Vintage Pipelines</a:t>
            </a:r>
          </a:p>
          <a:p>
            <a:pPr lvl="2"/>
            <a:r>
              <a:rPr lang="en-US" dirty="0"/>
              <a:t>Timeline: Ending mid-2026</a:t>
            </a:r>
          </a:p>
          <a:p>
            <a:pPr lvl="1"/>
            <a:r>
              <a:rPr lang="en-US" dirty="0"/>
              <a:t>API-2-2B PRCI Guidance Document for the Twenty-second Edition of API 1104</a:t>
            </a:r>
          </a:p>
          <a:p>
            <a:pPr lvl="2"/>
            <a:r>
              <a:rPr lang="en-US" dirty="0"/>
              <a:t>Timeline: Ending 2025</a:t>
            </a:r>
          </a:p>
        </p:txBody>
      </p:sp>
    </p:spTree>
    <p:extLst>
      <p:ext uri="{BB962C8B-B14F-4D97-AF65-F5344CB8AC3E}">
        <p14:creationId xmlns:p14="http://schemas.microsoft.com/office/powerpoint/2010/main" val="3179216775"/>
      </p:ext>
    </p:extLst>
  </p:cSld>
  <p:clrMapOvr>
    <a:masterClrMapping/>
  </p:clrMapOvr>
</p:sld>
</file>

<file path=ppt/theme/theme1.xml><?xml version="1.0" encoding="utf-8"?>
<a:theme xmlns:a="http://schemas.openxmlformats.org/drawingml/2006/main" name="eLoyalty PowerPoint Template">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Loyalty 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5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E736818570B0D44A4977AF06092F73A" ma:contentTypeVersion="22" ma:contentTypeDescription="Create a new document." ma:contentTypeScope="" ma:versionID="e567b42ac757c3f3a2bb17b4e8fef15f">
  <xsd:schema xmlns:xsd="http://www.w3.org/2001/XMLSchema" xmlns:xs="http://www.w3.org/2001/XMLSchema" xmlns:p="http://schemas.microsoft.com/office/2006/metadata/properties" xmlns:ns2="45fa2910-ee76-47ca-929f-6a79c3f6a4bd" xmlns:ns3="7db56267-6495-485a-a3bd-82cb36b81004" targetNamespace="http://schemas.microsoft.com/office/2006/metadata/properties" ma:root="true" ma:fieldsID="c8a4f2a50a2339f6a4483f5b13e19101" ns2:_="" ns3:_="">
    <xsd:import namespace="45fa2910-ee76-47ca-929f-6a79c3f6a4bd"/>
    <xsd:import namespace="7db56267-6495-485a-a3bd-82cb36b8100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Statu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element ref="ns2:Restriction" minOccurs="0"/>
                <xsd:element ref="ns2:Sort"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5fa2910-ee76-47ca-929f-6a79c3f6a4b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Status" ma:index="12" nillable="true" ma:displayName="Status" ma:format="Dropdown" ma:internalName="Status">
      <xsd:simpleType>
        <xsd:restriction base="dms:Choice">
          <xsd:enumeration value="Choice 1"/>
          <xsd:enumeration value="Choice 2"/>
          <xsd:enumeration value="Choice 3"/>
          <xsd:enumeration value="Option 4"/>
          <xsd:enumeration value="Option 5"/>
          <xsd:enumeration value="Choice 6"/>
        </xsd:restriction>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f208c548-889b-4a4f-bb93-9b7b4c7adadd"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1" nillable="true" ma:displayName="Location" ma:indexed="true" ma:internalName="MediaServiceLocation" ma:readOnly="true">
      <xsd:simpleType>
        <xsd:restriction base="dms:Text"/>
      </xsd:simpleType>
    </xsd:element>
    <xsd:element name="MediaServiceBillingMetadata" ma:index="22" nillable="true" ma:displayName="MediaServiceBillingMetadata" ma:hidden="true" ma:internalName="MediaServiceBillingMetadata" ma:readOnly="true">
      <xsd:simpleType>
        <xsd:restriction base="dms:Note"/>
      </xsd:simpleType>
    </xsd:element>
    <xsd:element name="Restriction" ma:index="23" nillable="true" ma:displayName="Restriction" ma:default="None" ma:description="Notes on restrictions to access this content" ma:format="Dropdown" ma:internalName="Restriction">
      <xsd:simpleType>
        <xsd:restriction base="dms:Text">
          <xsd:maxLength value="255"/>
        </xsd:restriction>
      </xsd:simpleType>
    </xsd:element>
    <xsd:element name="Sort" ma:index="24" nillable="true" ma:displayName="Sort" ma:format="Dropdown" ma:internalName="Sort" ma:percentage="FALSE">
      <xsd:simpleType>
        <xsd:restriction base="dms:Number"/>
      </xsd:simpleType>
    </xsd:element>
    <xsd:element name="Notes" ma:index="25"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db56267-6495-485a-a3bd-82cb36b81004"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5f1ba08a-9d7f-43ab-a470-f2aab3f3cfac}" ma:internalName="TaxCatchAll" ma:showField="CatchAllData" ma:web="7db56267-6495-485a-a3bd-82cb36b8100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7db56267-6495-485a-a3bd-82cb36b81004" xsi:nil="true"/>
    <lcf76f155ced4ddcb4097134ff3c332f xmlns="45fa2910-ee76-47ca-929f-6a79c3f6a4bd">
      <Terms xmlns="http://schemas.microsoft.com/office/infopath/2007/PartnerControls"/>
    </lcf76f155ced4ddcb4097134ff3c332f>
    <Sort xmlns="45fa2910-ee76-47ca-929f-6a79c3f6a4bd" xsi:nil="true"/>
    <Status xmlns="45fa2910-ee76-47ca-929f-6a79c3f6a4bd" xsi:nil="true"/>
    <Notes xmlns="45fa2910-ee76-47ca-929f-6a79c3f6a4bd" xsi:nil="true"/>
    <Restriction xmlns="45fa2910-ee76-47ca-929f-6a79c3f6a4bd">None</Restriction>
  </documentManagement>
</p:properties>
</file>

<file path=customXml/itemProps1.xml><?xml version="1.0" encoding="utf-8"?>
<ds:datastoreItem xmlns:ds="http://schemas.openxmlformats.org/officeDocument/2006/customXml" ds:itemID="{4B7DF8D2-EA00-4D2B-AE00-03845FB047D5}">
  <ds:schemaRefs>
    <ds:schemaRef ds:uri="http://schemas.microsoft.com/sharepoint/v3/contenttype/forms"/>
  </ds:schemaRefs>
</ds:datastoreItem>
</file>

<file path=customXml/itemProps2.xml><?xml version="1.0" encoding="utf-8"?>
<ds:datastoreItem xmlns:ds="http://schemas.openxmlformats.org/officeDocument/2006/customXml" ds:itemID="{866659E7-3F88-4E7B-BF03-ABD0AB6A1D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5fa2910-ee76-47ca-929f-6a79c3f6a4bd"/>
    <ds:schemaRef ds:uri="7db56267-6495-485a-a3bd-82cb36b8100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9DF5342-EF20-419E-AEEF-D58ED6DF33FB}">
  <ds:schemaRefs>
    <ds:schemaRef ds:uri="http://www.w3.org/XML/1998/namespace"/>
    <ds:schemaRef ds:uri="http://schemas.microsoft.com/office/2006/metadata/properties"/>
    <ds:schemaRef ds:uri="http://purl.org/dc/dcmitype/"/>
    <ds:schemaRef ds:uri="http://purl.org/dc/terms/"/>
    <ds:schemaRef ds:uri="45fa2910-ee76-47ca-929f-6a79c3f6a4bd"/>
    <ds:schemaRef ds:uri="http://purl.org/dc/elements/1.1/"/>
    <ds:schemaRef ds:uri="http://schemas.microsoft.com/office/infopath/2007/PartnerControls"/>
    <ds:schemaRef ds:uri="7db56267-6495-485a-a3bd-82cb36b81004"/>
    <ds:schemaRef ds:uri="http://schemas.microsoft.com/office/2006/documentManagement/type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
  <TotalTime>29027</TotalTime>
  <Words>2641</Words>
  <Application>Microsoft Office PowerPoint</Application>
  <PresentationFormat>Widescreen</PresentationFormat>
  <Paragraphs>133</Paragraphs>
  <Slides>6</Slides>
  <Notes>6</Notes>
  <HiddenSlides>0</HiddenSlides>
  <MMClips>0</MMClips>
  <ScaleCrop>false</ScaleCrop>
  <HeadingPairs>
    <vt:vector size="4" baseType="variant">
      <vt:variant>
        <vt:lpstr>Theme</vt:lpstr>
      </vt:variant>
      <vt:variant>
        <vt:i4>7</vt:i4>
      </vt:variant>
      <vt:variant>
        <vt:lpstr>Slide Titles</vt:lpstr>
      </vt:variant>
      <vt:variant>
        <vt:i4>6</vt:i4>
      </vt:variant>
    </vt:vector>
  </HeadingPairs>
  <TitlesOfParts>
    <vt:vector size="13" baseType="lpstr">
      <vt:lpstr>eLoyalty PowerPoint Template</vt:lpstr>
      <vt:lpstr>Custom Design</vt:lpstr>
      <vt:lpstr>1_eLoyalty PowerPoint Template</vt:lpstr>
      <vt:lpstr>2_eLoyalty PowerPoint Template</vt:lpstr>
      <vt:lpstr>3_eLoyalty PowerPoint Template</vt:lpstr>
      <vt:lpstr>4_eLoyalty PowerPoint Template</vt:lpstr>
      <vt:lpstr>5_eLoyalty PowerPoint Template</vt:lpstr>
      <vt:lpstr>New Idea Review </vt:lpstr>
      <vt:lpstr>TC Research Area Name: DMC: Geohazard Management Idea Name: Prior Strain Effects on the Strain Capacity of Pipelines Subjected to Geohazards (3863) Research Objective Alignment: Integrity </vt:lpstr>
      <vt:lpstr>TC Research Area Name: DMC: Geohazard Management Idea Name: Pipeline Strain Demand Estimation (3362) Research Objective Alignment: Integrity </vt:lpstr>
      <vt:lpstr>TC Research Area Name: DMC: Welding Idea Name: Mechanical Properties of Girth Welds from Different Welding Processes and Consumables (3254) Research Objective Alignment: Efficiency </vt:lpstr>
      <vt:lpstr>TC Research Area Name: DMC: Materials Idea Name: VTDC Material Property Database Management (3790) Research Objective Alignment: Integrity </vt:lpstr>
      <vt:lpstr>Current Design, Materials &amp; Construction Research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PRCI</dc:title>
  <dc:creator>Natalie Tessel</dc:creator>
  <cp:lastModifiedBy>Angie Mallahan</cp:lastModifiedBy>
  <cp:revision>714</cp:revision>
  <cp:lastPrinted>2016-08-03T16:03:03Z</cp:lastPrinted>
  <dcterms:created xsi:type="dcterms:W3CDTF">2002-04-19T15:23:57Z</dcterms:created>
  <dcterms:modified xsi:type="dcterms:W3CDTF">2025-09-30T19:07:49Z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0x010100AE736818570B0D44A4977AF06092F73A</vt:lpwstr>
  </property>
  <property fmtid="{D5CDD505-2E9C-101B-9397-08002B2CF9AE}" pid="3" name="MediaServiceImageTags">
    <vt:lpwstr/>
  </property>
</Properties>
</file>