
<file path=[Content_Types].xml><?xml version="1.0" encoding="utf-8"?>
<Types xmlns="http://schemas.openxmlformats.org/package/2006/content-types">
  <Default Extension="jpeg" ContentType="image/jpeg"/>
  <Default Extension="jpg" ContentType="image/jp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omments/modernComment_8A4_112C593C.xml" ContentType="application/vnd.ms-powerpoint.comment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omments/modernComment_103_CDF92BE0.xml" ContentType="application/vnd.ms-powerpoint.comments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7790" r:id="rId4"/>
    <p:sldMasterId id="2147487818" r:id="rId5"/>
  </p:sldMasterIdLst>
  <p:notesMasterIdLst>
    <p:notesMasterId r:id="rId55"/>
  </p:notesMasterIdLst>
  <p:handoutMasterIdLst>
    <p:handoutMasterId r:id="rId56"/>
  </p:handoutMasterIdLst>
  <p:sldIdLst>
    <p:sldId id="256" r:id="rId6"/>
    <p:sldId id="853" r:id="rId7"/>
    <p:sldId id="2199" r:id="rId8"/>
    <p:sldId id="859" r:id="rId9"/>
    <p:sldId id="895" r:id="rId10"/>
    <p:sldId id="2223" r:id="rId11"/>
    <p:sldId id="2220" r:id="rId12"/>
    <p:sldId id="2222" r:id="rId13"/>
    <p:sldId id="2214" r:id="rId14"/>
    <p:sldId id="2215" r:id="rId15"/>
    <p:sldId id="2216" r:id="rId16"/>
    <p:sldId id="2217" r:id="rId17"/>
    <p:sldId id="2218" r:id="rId18"/>
    <p:sldId id="2219" r:id="rId19"/>
    <p:sldId id="266" r:id="rId20"/>
    <p:sldId id="267" r:id="rId21"/>
    <p:sldId id="268" r:id="rId22"/>
    <p:sldId id="269" r:id="rId23"/>
    <p:sldId id="260" r:id="rId24"/>
    <p:sldId id="262" r:id="rId25"/>
    <p:sldId id="263" r:id="rId26"/>
    <p:sldId id="264" r:id="rId27"/>
    <p:sldId id="265" r:id="rId28"/>
    <p:sldId id="2224" r:id="rId29"/>
    <p:sldId id="2207" r:id="rId30"/>
    <p:sldId id="2225" r:id="rId31"/>
    <p:sldId id="2208" r:id="rId32"/>
    <p:sldId id="326" r:id="rId33"/>
    <p:sldId id="348" r:id="rId34"/>
    <p:sldId id="349" r:id="rId35"/>
    <p:sldId id="350" r:id="rId36"/>
    <p:sldId id="331" r:id="rId37"/>
    <p:sldId id="334" r:id="rId38"/>
    <p:sldId id="351" r:id="rId39"/>
    <p:sldId id="352" r:id="rId40"/>
    <p:sldId id="353" r:id="rId41"/>
    <p:sldId id="354" r:id="rId42"/>
    <p:sldId id="356" r:id="rId43"/>
    <p:sldId id="2226" r:id="rId44"/>
    <p:sldId id="2209" r:id="rId45"/>
    <p:sldId id="2213" r:id="rId46"/>
    <p:sldId id="2211" r:id="rId47"/>
    <p:sldId id="2212" r:id="rId48"/>
    <p:sldId id="2227" r:id="rId49"/>
    <p:sldId id="2205" r:id="rId50"/>
    <p:sldId id="2206" r:id="rId51"/>
    <p:sldId id="897" r:id="rId52"/>
    <p:sldId id="259" r:id="rId53"/>
    <p:sldId id="258" r:id="rId54"/>
  </p:sldIdLst>
  <p:sldSz cx="12192000" cy="6858000"/>
  <p:notesSz cx="9309100" cy="7023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1pPr>
    <a:lvl2pPr marL="457189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2pPr>
    <a:lvl3pPr marL="914377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3pPr>
    <a:lvl4pPr marL="1371566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4pPr>
    <a:lvl5pPr marL="1828754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5pPr>
    <a:lvl6pPr marL="2285943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6pPr>
    <a:lvl7pPr marL="2743131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7pPr>
    <a:lvl8pPr marL="3200320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8pPr>
    <a:lvl9pPr marL="3657509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1">
          <p15:clr>
            <a:srgbClr val="A4A3A4"/>
          </p15:clr>
        </p15:guide>
        <p15:guide id="2" pos="2212">
          <p15:clr>
            <a:srgbClr val="A4A3A4"/>
          </p15:clr>
        </p15:guide>
        <p15:guide id="3" orient="horz" pos="2211">
          <p15:clr>
            <a:srgbClr val="A4A3A4"/>
          </p15:clr>
        </p15:guide>
        <p15:guide id="4" pos="2932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945BE24-C41A-6619-BB65-EA6832FC6499}" name="Janie Norton" initials="JN" userId="S::jnorton@prci.org::671d20b5-7669-4134-b93f-7ed9bb4666d3" providerId="AD"/>
  <p188:author id="{E09D7E35-3349-F7C7-61C9-885F7F4B91D7}" name="Saurav Pathak" initials="SP" userId="S::SPathak@ca.bmt.org::c20302ea-839a-4615-bbab-383d68476646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e Tessel" initials="NT" lastIdx="5" clrIdx="0"/>
  <p:cmAuthor id="2" name="Gary Choquette" initials="GC" lastIdx="5" clrIdx="1"/>
  <p:cmAuthor id="3" name="Zoe Shall" initials="Z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203864"/>
    <a:srgbClr val="1F497D"/>
    <a:srgbClr val="FFFFFF"/>
    <a:srgbClr val="034EA2"/>
    <a:srgbClr val="034EA1"/>
    <a:srgbClr val="777777"/>
    <a:srgbClr val="00B3B5"/>
    <a:srgbClr val="EAEAEA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09388D-C971-4BE4-85E1-33D8354C0EE9}" v="3" dt="2025-09-24T17:35:11.215"/>
  </p1510:revLst>
</p1510:revInfo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6247" autoAdjust="0"/>
  </p:normalViewPr>
  <p:slideViewPr>
    <p:cSldViewPr snapToGrid="0">
      <p:cViewPr varScale="1">
        <p:scale>
          <a:sx n="67" d="100"/>
          <a:sy n="67" d="100"/>
        </p:scale>
        <p:origin x="84" y="10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931"/>
        <p:guide pos="2212"/>
        <p:guide orient="horz" pos="2211"/>
        <p:guide pos="29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notesMaster" Target="notesMasters/notesMaster1.xml"/><Relationship Id="rId63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tableStyles" Target="tableStyles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handoutMaster" Target="handoutMasters/handoutMaster1.xml"/><Relationship Id="rId64" Type="http://schemas.microsoft.com/office/2018/10/relationships/authors" Target="author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commentAuthors" Target="commentAuthor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ie Norton" userId="671d20b5-7669-4134-b93f-7ed9bb4666d3" providerId="ADAL" clId="{3609388D-C971-4BE4-85E1-33D8354C0EE9}"/>
    <pc:docChg chg="undo custSel modSld">
      <pc:chgData name="Janie Norton" userId="671d20b5-7669-4134-b93f-7ed9bb4666d3" providerId="ADAL" clId="{3609388D-C971-4BE4-85E1-33D8354C0EE9}" dt="2025-09-24T17:35:11.215" v="10" actId="478"/>
      <pc:docMkLst>
        <pc:docMk/>
      </pc:docMkLst>
      <pc:sldChg chg="addSp delSp modSp mod">
        <pc:chgData name="Janie Norton" userId="671d20b5-7669-4134-b93f-7ed9bb4666d3" providerId="ADAL" clId="{3609388D-C971-4BE4-85E1-33D8354C0EE9}" dt="2025-09-24T17:35:11.215" v="10" actId="478"/>
        <pc:sldMkLst>
          <pc:docMk/>
          <pc:sldMk cId="3455658976" sldId="259"/>
        </pc:sldMkLst>
        <pc:spChg chg="add del mod">
          <ac:chgData name="Janie Norton" userId="671d20b5-7669-4134-b93f-7ed9bb4666d3" providerId="ADAL" clId="{3609388D-C971-4BE4-85E1-33D8354C0EE9}" dt="2025-09-24T17:35:11.215" v="10" actId="478"/>
          <ac:spMkLst>
            <pc:docMk/>
            <pc:sldMk cId="3455658976" sldId="259"/>
            <ac:spMk id="3" creationId="{4B99F931-5D72-45F9-1691-ADA943355CC8}"/>
          </ac:spMkLst>
        </pc:spChg>
        <pc:picChg chg="del">
          <ac:chgData name="Janie Norton" userId="671d20b5-7669-4134-b93f-7ed9bb4666d3" providerId="ADAL" clId="{3609388D-C971-4BE4-85E1-33D8354C0EE9}" dt="2025-09-24T17:34:59.230" v="7" actId="478"/>
          <ac:picMkLst>
            <pc:docMk/>
            <pc:sldMk cId="3455658976" sldId="259"/>
            <ac:picMk id="2" creationId="{A90FE7B9-AD32-7D60-0B8F-CDD777047CDD}"/>
          </ac:picMkLst>
        </pc:picChg>
        <pc:picChg chg="add mod">
          <ac:chgData name="Janie Norton" userId="671d20b5-7669-4134-b93f-7ed9bb4666d3" providerId="ADAL" clId="{3609388D-C971-4BE4-85E1-33D8354C0EE9}" dt="2025-09-24T17:35:07.596" v="9" actId="1076"/>
          <ac:picMkLst>
            <pc:docMk/>
            <pc:sldMk cId="3455658976" sldId="259"/>
            <ac:picMk id="5" creationId="{D9B61967-D71F-D531-83EA-6AC3E5A35104}"/>
          </ac:picMkLst>
        </pc:picChg>
      </pc:sldChg>
      <pc:sldChg chg="addSp delSp modSp mod modClrScheme chgLayout">
        <pc:chgData name="Janie Norton" userId="671d20b5-7669-4134-b93f-7ed9bb4666d3" providerId="ADAL" clId="{3609388D-C971-4BE4-85E1-33D8354C0EE9}" dt="2025-09-24T17:34:10.311" v="6" actId="27614"/>
        <pc:sldMkLst>
          <pc:docMk/>
          <pc:sldMk cId="1413205341" sldId="859"/>
        </pc:sldMkLst>
        <pc:spChg chg="mod ord">
          <ac:chgData name="Janie Norton" userId="671d20b5-7669-4134-b93f-7ed9bb4666d3" providerId="ADAL" clId="{3609388D-C971-4BE4-85E1-33D8354C0EE9}" dt="2025-09-24T17:34:06.239" v="4" actId="26606"/>
          <ac:spMkLst>
            <pc:docMk/>
            <pc:sldMk cId="1413205341" sldId="859"/>
            <ac:spMk id="2" creationId="{590BB0B0-B2D2-47B9-8FC9-8D90E4DE21E3}"/>
          </ac:spMkLst>
        </pc:spChg>
        <pc:spChg chg="add del mod">
          <ac:chgData name="Janie Norton" userId="671d20b5-7669-4134-b93f-7ed9bb4666d3" providerId="ADAL" clId="{3609388D-C971-4BE4-85E1-33D8354C0EE9}" dt="2025-09-24T17:34:06.239" v="4" actId="26606"/>
          <ac:spMkLst>
            <pc:docMk/>
            <pc:sldMk cId="1413205341" sldId="859"/>
            <ac:spMk id="10" creationId="{676624CD-E66B-DFC6-3951-BC1E0F51A3E0}"/>
          </ac:spMkLst>
        </pc:spChg>
        <pc:picChg chg="del">
          <ac:chgData name="Janie Norton" userId="671d20b5-7669-4134-b93f-7ed9bb4666d3" providerId="ADAL" clId="{3609388D-C971-4BE4-85E1-33D8354C0EE9}" dt="2025-09-24T17:33:55.310" v="0" actId="478"/>
          <ac:picMkLst>
            <pc:docMk/>
            <pc:sldMk cId="1413205341" sldId="859"/>
            <ac:picMk id="4" creationId="{B4933DAB-370F-9D67-9CE2-80845E0CAFDE}"/>
          </ac:picMkLst>
        </pc:picChg>
        <pc:picChg chg="add mod">
          <ac:chgData name="Janie Norton" userId="671d20b5-7669-4134-b93f-7ed9bb4666d3" providerId="ADAL" clId="{3609388D-C971-4BE4-85E1-33D8354C0EE9}" dt="2025-09-24T17:34:10.311" v="6" actId="27614"/>
          <ac:picMkLst>
            <pc:docMk/>
            <pc:sldMk cId="1413205341" sldId="859"/>
            <ac:picMk id="5" creationId="{DC41B935-672C-C6B2-D11B-C8F659496F2E}"/>
          </ac:picMkLst>
        </pc:picChg>
      </pc:sldChg>
    </pc:docChg>
  </pc:docChgLst>
</pc:chgInfo>
</file>

<file path=ppt/comments/modernComment_8A4_112C593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F169BD22-2107-4518-BBAD-8129C1907332}" authorId="{E09D7E35-3349-F7C7-61C9-885F7F4B91D7}" created="2025-09-10T20:54:09.645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88119100" sldId="2212"/>
      <ac:spMk id="4" creationId="{B637AC6A-0BE1-099B-CB74-AD4E412342E9}"/>
      <ac:txMk cp="231" len="10">
        <ac:context len="269" hash="336196430"/>
      </ac:txMk>
    </ac:txMkLst>
    <p188:txBody>
      <a:bodyPr/>
      <a:lstStyle/>
      <a:p>
        <a:r>
          <a:rPr lang="en-CA"/>
          <a:t>Stuart, can you help me fill this in? I think this will go over to next year. </a:t>
        </a:r>
      </a:p>
    </p188:txBody>
  </p188:cm>
</p188:cmLst>
</file>

<file path=ppt/comments/modernComment_103_CDF92BE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5F72E32-13F0-428D-B1DF-939E3F2E7AB4}" authorId="{E945BE24-C41A-6619-BB65-EA6832FC6499}" created="2025-09-24T14:28:05.319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3455658976" sldId="259"/>
      <ac:picMk id="2" creationId="{A90FE7B9-AD32-7D60-0B8F-CDD777047CDD}"/>
    </ac:deMkLst>
    <p188:txBody>
      <a:bodyPr/>
      <a:lstStyle/>
      <a:p>
        <a:r>
          <a:rPr lang="en-US"/>
          <a:t>Do we need these “Next Steps” Slides?  That is covered under each project, this is just a duplicate.  All projects are underway, no new projects starting in 2026.</a:t>
        </a:r>
      </a:p>
    </p188:txBody>
  </p188:cm>
</p188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99CFE8-7065-4D7F-B56B-CD7BF98D96D4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DECC63-1725-40AB-BE55-62798BCDE41A}">
      <dgm:prSet/>
      <dgm:spPr/>
      <dgm:t>
        <a:bodyPr/>
        <a:lstStyle/>
        <a:p>
          <a:r>
            <a:rPr lang="en-US"/>
            <a:t>Project Status/Outcomes to Date</a:t>
          </a:r>
        </a:p>
      </dgm:t>
    </dgm:pt>
    <dgm:pt modelId="{90467129-A5CE-4BA7-87DC-EBCD7C9BEDF0}" type="parTrans" cxnId="{1095D41A-C5F0-4D5F-B545-D50B6BBBAECF}">
      <dgm:prSet/>
      <dgm:spPr/>
      <dgm:t>
        <a:bodyPr/>
        <a:lstStyle/>
        <a:p>
          <a:endParaRPr lang="en-US"/>
        </a:p>
      </dgm:t>
    </dgm:pt>
    <dgm:pt modelId="{C0AB2025-993B-4549-A0F4-835246B38B06}" type="sibTrans" cxnId="{1095D41A-C5F0-4D5F-B545-D50B6BBBAECF}">
      <dgm:prSet/>
      <dgm:spPr/>
      <dgm:t>
        <a:bodyPr/>
        <a:lstStyle/>
        <a:p>
          <a:endParaRPr lang="en-US"/>
        </a:p>
      </dgm:t>
    </dgm:pt>
    <dgm:pt modelId="{A202EECC-0743-44F8-999C-5F04D2009CE4}">
      <dgm:prSet/>
      <dgm:spPr/>
      <dgm:t>
        <a:bodyPr/>
        <a:lstStyle/>
        <a:p>
          <a:r>
            <a:rPr lang="en-US" dirty="0"/>
            <a:t>Task 1: Literature review of pipeline &amp; similar sector measures </a:t>
          </a:r>
          <a:r>
            <a:rPr lang="en-US" dirty="0">
              <a:solidFill>
                <a:srgbClr val="00B050"/>
              </a:solidFill>
            </a:rPr>
            <a:t>(Completed)</a:t>
          </a:r>
        </a:p>
      </dgm:t>
    </dgm:pt>
    <dgm:pt modelId="{C0B9E32F-E13D-43D6-B49A-CE225EB7AE2C}" type="parTrans" cxnId="{2430130B-D721-4565-91AF-108B9F28DAF4}">
      <dgm:prSet/>
      <dgm:spPr/>
      <dgm:t>
        <a:bodyPr/>
        <a:lstStyle/>
        <a:p>
          <a:endParaRPr lang="en-US"/>
        </a:p>
      </dgm:t>
    </dgm:pt>
    <dgm:pt modelId="{B9B81EF9-0666-4E47-8885-28B26DA9FEF0}" type="sibTrans" cxnId="{2430130B-D721-4565-91AF-108B9F28DAF4}">
      <dgm:prSet/>
      <dgm:spPr/>
      <dgm:t>
        <a:bodyPr/>
        <a:lstStyle/>
        <a:p>
          <a:endParaRPr lang="en-US"/>
        </a:p>
      </dgm:t>
    </dgm:pt>
    <dgm:pt modelId="{4A0B0CDE-5A95-4823-BA68-189132843C03}">
      <dgm:prSet/>
      <dgm:spPr/>
      <dgm:t>
        <a:bodyPr/>
        <a:lstStyle/>
        <a:p>
          <a:r>
            <a:rPr lang="en-US"/>
            <a:t>Next Steps</a:t>
          </a:r>
        </a:p>
      </dgm:t>
    </dgm:pt>
    <dgm:pt modelId="{7C2B7483-74F2-4857-BEEF-941F7B759984}" type="parTrans" cxnId="{2103B59D-361E-46C3-898E-6625108AD302}">
      <dgm:prSet/>
      <dgm:spPr/>
      <dgm:t>
        <a:bodyPr/>
        <a:lstStyle/>
        <a:p>
          <a:endParaRPr lang="en-US"/>
        </a:p>
      </dgm:t>
    </dgm:pt>
    <dgm:pt modelId="{23F35AD1-A1F0-4980-8C76-C5751A60B1C6}" type="sibTrans" cxnId="{2103B59D-361E-46C3-898E-6625108AD302}">
      <dgm:prSet/>
      <dgm:spPr/>
      <dgm:t>
        <a:bodyPr/>
        <a:lstStyle/>
        <a:p>
          <a:endParaRPr lang="en-US"/>
        </a:p>
      </dgm:t>
    </dgm:pt>
    <dgm:pt modelId="{42500458-0AC0-4CF3-910D-C5015D134D4A}">
      <dgm:prSet/>
      <dgm:spPr/>
      <dgm:t>
        <a:bodyPr/>
        <a:lstStyle/>
        <a:p>
          <a:r>
            <a:rPr lang="en-US" dirty="0"/>
            <a:t>Collecting final examples and report drafting</a:t>
          </a:r>
        </a:p>
      </dgm:t>
    </dgm:pt>
    <dgm:pt modelId="{E7B54E3F-5F0D-4A9E-8DE0-2009EAEEA2D0}" type="parTrans" cxnId="{496D1799-D6B7-4117-92F0-721F20D6F11C}">
      <dgm:prSet/>
      <dgm:spPr/>
      <dgm:t>
        <a:bodyPr/>
        <a:lstStyle/>
        <a:p>
          <a:endParaRPr lang="en-US"/>
        </a:p>
      </dgm:t>
    </dgm:pt>
    <dgm:pt modelId="{501CFD38-7443-443C-8368-1BE444EE2F5E}" type="sibTrans" cxnId="{496D1799-D6B7-4117-92F0-721F20D6F11C}">
      <dgm:prSet/>
      <dgm:spPr/>
      <dgm:t>
        <a:bodyPr/>
        <a:lstStyle/>
        <a:p>
          <a:endParaRPr lang="en-US"/>
        </a:p>
      </dgm:t>
    </dgm:pt>
    <dgm:pt modelId="{4996C02A-F33D-493C-AFED-EB65153BF540}">
      <dgm:prSet/>
      <dgm:spPr/>
      <dgm:t>
        <a:bodyPr/>
        <a:lstStyle/>
        <a:p>
          <a:r>
            <a:rPr lang="en-US" dirty="0"/>
            <a:t>Task 2: Evaluation/analysis. Grouped, drafted guidance table for mitigation selection criteria.  (</a:t>
          </a:r>
          <a:r>
            <a:rPr lang="en-US" dirty="0">
              <a:solidFill>
                <a:srgbClr val="00B050"/>
              </a:solidFill>
            </a:rPr>
            <a:t>Completed</a:t>
          </a:r>
          <a:r>
            <a:rPr lang="en-US" dirty="0"/>
            <a:t>)</a:t>
          </a:r>
        </a:p>
      </dgm:t>
    </dgm:pt>
    <dgm:pt modelId="{D6104E66-883B-4464-BD49-D2D884DF120E}" type="parTrans" cxnId="{1BAB7BB3-BC8C-4A04-83C7-F227739C2D69}">
      <dgm:prSet/>
      <dgm:spPr/>
      <dgm:t>
        <a:bodyPr/>
        <a:lstStyle/>
        <a:p>
          <a:endParaRPr lang="en-US"/>
        </a:p>
      </dgm:t>
    </dgm:pt>
    <dgm:pt modelId="{5046E21B-902C-4A56-8F42-DC78A5ED109E}" type="sibTrans" cxnId="{1BAB7BB3-BC8C-4A04-83C7-F227739C2D69}">
      <dgm:prSet/>
      <dgm:spPr/>
      <dgm:t>
        <a:bodyPr/>
        <a:lstStyle/>
        <a:p>
          <a:endParaRPr lang="en-US"/>
        </a:p>
      </dgm:t>
    </dgm:pt>
    <dgm:pt modelId="{A186CFDA-1FDD-4E87-AB3E-412DF754BD2E}">
      <dgm:prSet/>
      <dgm:spPr/>
      <dgm:t>
        <a:bodyPr/>
        <a:lstStyle/>
        <a:p>
          <a:r>
            <a:rPr lang="en-US" dirty="0"/>
            <a:t>Task 3: Case Studies. Operator examples were limited. Expanded to other sectors &amp; white papers. </a:t>
          </a:r>
          <a:r>
            <a:rPr lang="en-US" dirty="0">
              <a:solidFill>
                <a:schemeClr val="tx1"/>
              </a:solidFill>
            </a:rPr>
            <a:t>(</a:t>
          </a:r>
          <a:r>
            <a:rPr lang="en-US" dirty="0">
              <a:solidFill>
                <a:schemeClr val="accent5">
                  <a:lumMod val="75000"/>
                </a:schemeClr>
              </a:solidFill>
            </a:rPr>
            <a:t>85% Complete</a:t>
          </a:r>
          <a:r>
            <a:rPr lang="en-US" dirty="0">
              <a:solidFill>
                <a:schemeClr val="tx1"/>
              </a:solidFill>
            </a:rPr>
            <a:t>)</a:t>
          </a:r>
          <a:r>
            <a:rPr lang="en-US" dirty="0">
              <a:solidFill>
                <a:srgbClr val="00B050"/>
              </a:solidFill>
            </a:rPr>
            <a:t> </a:t>
          </a:r>
        </a:p>
      </dgm:t>
    </dgm:pt>
    <dgm:pt modelId="{81B99604-51D9-4EDA-BDA0-CF63E647BDB0}" type="parTrans" cxnId="{0617DAE9-2B43-4CA7-8AAD-38B9AA0664DC}">
      <dgm:prSet/>
      <dgm:spPr/>
      <dgm:t>
        <a:bodyPr/>
        <a:lstStyle/>
        <a:p>
          <a:endParaRPr lang="en-US"/>
        </a:p>
      </dgm:t>
    </dgm:pt>
    <dgm:pt modelId="{5DB826F5-B061-4115-B95A-F80D2F58FE07}" type="sibTrans" cxnId="{0617DAE9-2B43-4CA7-8AAD-38B9AA0664DC}">
      <dgm:prSet/>
      <dgm:spPr/>
      <dgm:t>
        <a:bodyPr/>
        <a:lstStyle/>
        <a:p>
          <a:endParaRPr lang="en-US"/>
        </a:p>
      </dgm:t>
    </dgm:pt>
    <dgm:pt modelId="{7195277B-CB1A-4B8B-9C0A-42936561BA95}">
      <dgm:prSet/>
      <dgm:spPr/>
      <dgm:t>
        <a:bodyPr/>
        <a:lstStyle/>
        <a:p>
          <a:r>
            <a:rPr lang="en-US" dirty="0"/>
            <a:t>Task 4: Draft </a:t>
          </a:r>
          <a:r>
            <a:rPr lang="en-US" dirty="0">
              <a:solidFill>
                <a:schemeClr val="tx1"/>
              </a:solidFill>
            </a:rPr>
            <a:t>Final Report started. (due December 2025)</a:t>
          </a:r>
        </a:p>
      </dgm:t>
    </dgm:pt>
    <dgm:pt modelId="{8DCCA8DC-8A04-48EA-AD2F-A21B403B36C6}" type="parTrans" cxnId="{361C6218-2061-4C4B-AEFD-C8954D2C4B92}">
      <dgm:prSet/>
      <dgm:spPr/>
      <dgm:t>
        <a:bodyPr/>
        <a:lstStyle/>
        <a:p>
          <a:endParaRPr lang="en-US"/>
        </a:p>
      </dgm:t>
    </dgm:pt>
    <dgm:pt modelId="{3A40F354-6B8D-41E4-B08E-B83F52A43E9C}" type="sibTrans" cxnId="{361C6218-2061-4C4B-AEFD-C8954D2C4B92}">
      <dgm:prSet/>
      <dgm:spPr/>
      <dgm:t>
        <a:bodyPr/>
        <a:lstStyle/>
        <a:p>
          <a:endParaRPr lang="en-US"/>
        </a:p>
      </dgm:t>
    </dgm:pt>
    <dgm:pt modelId="{3D88E453-8433-4C0D-B488-41AB56A43724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Final Report due April 2026.</a:t>
          </a:r>
        </a:p>
      </dgm:t>
    </dgm:pt>
    <dgm:pt modelId="{A695BA36-43A2-4811-813A-13E654F547E3}" type="parTrans" cxnId="{29C27100-B0BE-4A3F-B459-E3C5413A0F2C}">
      <dgm:prSet/>
      <dgm:spPr/>
      <dgm:t>
        <a:bodyPr/>
        <a:lstStyle/>
        <a:p>
          <a:endParaRPr lang="en-US"/>
        </a:p>
      </dgm:t>
    </dgm:pt>
    <dgm:pt modelId="{2570E412-6A23-428C-8CB4-89E4DB3C6BC6}" type="sibTrans" cxnId="{29C27100-B0BE-4A3F-B459-E3C5413A0F2C}">
      <dgm:prSet/>
      <dgm:spPr/>
      <dgm:t>
        <a:bodyPr/>
        <a:lstStyle/>
        <a:p>
          <a:endParaRPr lang="en-US"/>
        </a:p>
      </dgm:t>
    </dgm:pt>
    <dgm:pt modelId="{B468D47E-DA40-4553-BE71-EC881A7414D7}" type="pres">
      <dgm:prSet presAssocID="{8199CFE8-7065-4D7F-B56B-CD7BF98D96D4}" presName="linear" presStyleCnt="0">
        <dgm:presLayoutVars>
          <dgm:dir/>
          <dgm:animLvl val="lvl"/>
          <dgm:resizeHandles val="exact"/>
        </dgm:presLayoutVars>
      </dgm:prSet>
      <dgm:spPr/>
    </dgm:pt>
    <dgm:pt modelId="{EF114553-D0DE-4E41-B652-9CC340777C55}" type="pres">
      <dgm:prSet presAssocID="{F7DECC63-1725-40AB-BE55-62798BCDE41A}" presName="parentLin" presStyleCnt="0"/>
      <dgm:spPr/>
    </dgm:pt>
    <dgm:pt modelId="{0A7FADE9-1B10-4BE6-BA57-1F8306F5392F}" type="pres">
      <dgm:prSet presAssocID="{F7DECC63-1725-40AB-BE55-62798BCDE41A}" presName="parentLeftMargin" presStyleLbl="node1" presStyleIdx="0" presStyleCnt="2"/>
      <dgm:spPr/>
    </dgm:pt>
    <dgm:pt modelId="{05ACB845-EAE5-40A7-B62F-49A993FD67FE}" type="pres">
      <dgm:prSet presAssocID="{F7DECC63-1725-40AB-BE55-62798BCDE41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5F06EC1-E7CB-406B-9045-49E93B9B1CD3}" type="pres">
      <dgm:prSet presAssocID="{F7DECC63-1725-40AB-BE55-62798BCDE41A}" presName="negativeSpace" presStyleCnt="0"/>
      <dgm:spPr/>
    </dgm:pt>
    <dgm:pt modelId="{1BC6BBEB-ECAD-4836-8F4E-F4D145AE8D1D}" type="pres">
      <dgm:prSet presAssocID="{F7DECC63-1725-40AB-BE55-62798BCDE41A}" presName="childText" presStyleLbl="conFgAcc1" presStyleIdx="0" presStyleCnt="2">
        <dgm:presLayoutVars>
          <dgm:bulletEnabled val="1"/>
        </dgm:presLayoutVars>
      </dgm:prSet>
      <dgm:spPr/>
    </dgm:pt>
    <dgm:pt modelId="{537EF736-138E-43F6-B111-49D3F9FC1A85}" type="pres">
      <dgm:prSet presAssocID="{C0AB2025-993B-4549-A0F4-835246B38B06}" presName="spaceBetweenRectangles" presStyleCnt="0"/>
      <dgm:spPr/>
    </dgm:pt>
    <dgm:pt modelId="{9BA68875-E840-4A3C-B28A-0814811F887A}" type="pres">
      <dgm:prSet presAssocID="{4A0B0CDE-5A95-4823-BA68-189132843C03}" presName="parentLin" presStyleCnt="0"/>
      <dgm:spPr/>
    </dgm:pt>
    <dgm:pt modelId="{D3A23A64-27B8-4159-800C-486226EACD27}" type="pres">
      <dgm:prSet presAssocID="{4A0B0CDE-5A95-4823-BA68-189132843C03}" presName="parentLeftMargin" presStyleLbl="node1" presStyleIdx="0" presStyleCnt="2"/>
      <dgm:spPr/>
    </dgm:pt>
    <dgm:pt modelId="{D0BE2C6C-925E-47E9-9C2D-8CF59B5AE522}" type="pres">
      <dgm:prSet presAssocID="{4A0B0CDE-5A95-4823-BA68-189132843C0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36C7A5E-6087-45C5-ACA7-7F7F3E0D2AD5}" type="pres">
      <dgm:prSet presAssocID="{4A0B0CDE-5A95-4823-BA68-189132843C03}" presName="negativeSpace" presStyleCnt="0"/>
      <dgm:spPr/>
    </dgm:pt>
    <dgm:pt modelId="{D8135306-65DC-48A5-8FE8-4CCD26AD0D54}" type="pres">
      <dgm:prSet presAssocID="{4A0B0CDE-5A95-4823-BA68-189132843C03}" presName="childText" presStyleLbl="conFgAcc1" presStyleIdx="1" presStyleCnt="2" custLinFactNeighborX="-700">
        <dgm:presLayoutVars>
          <dgm:bulletEnabled val="1"/>
        </dgm:presLayoutVars>
      </dgm:prSet>
      <dgm:spPr/>
    </dgm:pt>
  </dgm:ptLst>
  <dgm:cxnLst>
    <dgm:cxn modelId="{29C27100-B0BE-4A3F-B459-E3C5413A0F2C}" srcId="{F7DECC63-1725-40AB-BE55-62798BCDE41A}" destId="{3D88E453-8433-4C0D-B488-41AB56A43724}" srcOrd="4" destOrd="0" parTransId="{A695BA36-43A2-4811-813A-13E654F547E3}" sibTransId="{2570E412-6A23-428C-8CB4-89E4DB3C6BC6}"/>
    <dgm:cxn modelId="{2430130B-D721-4565-91AF-108B9F28DAF4}" srcId="{F7DECC63-1725-40AB-BE55-62798BCDE41A}" destId="{A202EECC-0743-44F8-999C-5F04D2009CE4}" srcOrd="0" destOrd="0" parTransId="{C0B9E32F-E13D-43D6-B49A-CE225EB7AE2C}" sibTransId="{B9B81EF9-0666-4E47-8885-28B26DA9FEF0}"/>
    <dgm:cxn modelId="{4C20FB12-6981-4EFE-8A05-F4C8075203BB}" type="presOf" srcId="{42500458-0AC0-4CF3-910D-C5015D134D4A}" destId="{D8135306-65DC-48A5-8FE8-4CCD26AD0D54}" srcOrd="0" destOrd="0" presId="urn:microsoft.com/office/officeart/2005/8/layout/list1"/>
    <dgm:cxn modelId="{361C6218-2061-4C4B-AEFD-C8954D2C4B92}" srcId="{F7DECC63-1725-40AB-BE55-62798BCDE41A}" destId="{7195277B-CB1A-4B8B-9C0A-42936561BA95}" srcOrd="3" destOrd="0" parTransId="{8DCCA8DC-8A04-48EA-AD2F-A21B403B36C6}" sibTransId="{3A40F354-6B8D-41E4-B08E-B83F52A43E9C}"/>
    <dgm:cxn modelId="{1095D41A-C5F0-4D5F-B545-D50B6BBBAECF}" srcId="{8199CFE8-7065-4D7F-B56B-CD7BF98D96D4}" destId="{F7DECC63-1725-40AB-BE55-62798BCDE41A}" srcOrd="0" destOrd="0" parTransId="{90467129-A5CE-4BA7-87DC-EBCD7C9BEDF0}" sibTransId="{C0AB2025-993B-4549-A0F4-835246B38B06}"/>
    <dgm:cxn modelId="{1B142931-9D98-44B8-A357-D1CDB0C5AFA3}" type="presOf" srcId="{4A0B0CDE-5A95-4823-BA68-189132843C03}" destId="{D0BE2C6C-925E-47E9-9C2D-8CF59B5AE522}" srcOrd="1" destOrd="0" presId="urn:microsoft.com/office/officeart/2005/8/layout/list1"/>
    <dgm:cxn modelId="{092BB25C-FFCA-4F55-B55B-F1C22A97DF81}" type="presOf" srcId="{F7DECC63-1725-40AB-BE55-62798BCDE41A}" destId="{05ACB845-EAE5-40A7-B62F-49A993FD67FE}" srcOrd="1" destOrd="0" presId="urn:microsoft.com/office/officeart/2005/8/layout/list1"/>
    <dgm:cxn modelId="{18BE6B61-8749-4F15-BEFB-2EA037ED17FD}" type="presOf" srcId="{8199CFE8-7065-4D7F-B56B-CD7BF98D96D4}" destId="{B468D47E-DA40-4553-BE71-EC881A7414D7}" srcOrd="0" destOrd="0" presId="urn:microsoft.com/office/officeart/2005/8/layout/list1"/>
    <dgm:cxn modelId="{C9876B63-33F4-44CE-A42A-A653C02CB597}" type="presOf" srcId="{A202EECC-0743-44F8-999C-5F04D2009CE4}" destId="{1BC6BBEB-ECAD-4836-8F4E-F4D145AE8D1D}" srcOrd="0" destOrd="0" presId="urn:microsoft.com/office/officeart/2005/8/layout/list1"/>
    <dgm:cxn modelId="{7D28C870-0DC0-43C5-AD3D-5C3B4CAE4DB0}" type="presOf" srcId="{4996C02A-F33D-493C-AFED-EB65153BF540}" destId="{1BC6BBEB-ECAD-4836-8F4E-F4D145AE8D1D}" srcOrd="0" destOrd="1" presId="urn:microsoft.com/office/officeart/2005/8/layout/list1"/>
    <dgm:cxn modelId="{8F8E007F-1B9D-4CA8-934B-832A8588D8D1}" type="presOf" srcId="{7195277B-CB1A-4B8B-9C0A-42936561BA95}" destId="{1BC6BBEB-ECAD-4836-8F4E-F4D145AE8D1D}" srcOrd="0" destOrd="3" presId="urn:microsoft.com/office/officeart/2005/8/layout/list1"/>
    <dgm:cxn modelId="{496D1799-D6B7-4117-92F0-721F20D6F11C}" srcId="{4A0B0CDE-5A95-4823-BA68-189132843C03}" destId="{42500458-0AC0-4CF3-910D-C5015D134D4A}" srcOrd="0" destOrd="0" parTransId="{E7B54E3F-5F0D-4A9E-8DE0-2009EAEEA2D0}" sibTransId="{501CFD38-7443-443C-8368-1BE444EE2F5E}"/>
    <dgm:cxn modelId="{2103B59D-361E-46C3-898E-6625108AD302}" srcId="{8199CFE8-7065-4D7F-B56B-CD7BF98D96D4}" destId="{4A0B0CDE-5A95-4823-BA68-189132843C03}" srcOrd="1" destOrd="0" parTransId="{7C2B7483-74F2-4857-BEEF-941F7B759984}" sibTransId="{23F35AD1-A1F0-4980-8C76-C5751A60B1C6}"/>
    <dgm:cxn modelId="{37D9B7A2-A78C-4B99-8EFC-3312B8351C54}" type="presOf" srcId="{F7DECC63-1725-40AB-BE55-62798BCDE41A}" destId="{0A7FADE9-1B10-4BE6-BA57-1F8306F5392F}" srcOrd="0" destOrd="0" presId="urn:microsoft.com/office/officeart/2005/8/layout/list1"/>
    <dgm:cxn modelId="{C34C92AB-9E19-4EEA-A11A-4E3354375AAE}" type="presOf" srcId="{3D88E453-8433-4C0D-B488-41AB56A43724}" destId="{1BC6BBEB-ECAD-4836-8F4E-F4D145AE8D1D}" srcOrd="0" destOrd="4" presId="urn:microsoft.com/office/officeart/2005/8/layout/list1"/>
    <dgm:cxn modelId="{1BAB7BB3-BC8C-4A04-83C7-F227739C2D69}" srcId="{F7DECC63-1725-40AB-BE55-62798BCDE41A}" destId="{4996C02A-F33D-493C-AFED-EB65153BF540}" srcOrd="1" destOrd="0" parTransId="{D6104E66-883B-4464-BD49-D2D884DF120E}" sibTransId="{5046E21B-902C-4A56-8F42-DC78A5ED109E}"/>
    <dgm:cxn modelId="{38C68FC1-20F3-4766-98CC-16C7CA5EFB37}" type="presOf" srcId="{A186CFDA-1FDD-4E87-AB3E-412DF754BD2E}" destId="{1BC6BBEB-ECAD-4836-8F4E-F4D145AE8D1D}" srcOrd="0" destOrd="2" presId="urn:microsoft.com/office/officeart/2005/8/layout/list1"/>
    <dgm:cxn modelId="{D831B8CA-1F78-466D-927C-04EAD62B240E}" type="presOf" srcId="{4A0B0CDE-5A95-4823-BA68-189132843C03}" destId="{D3A23A64-27B8-4159-800C-486226EACD27}" srcOrd="0" destOrd="0" presId="urn:microsoft.com/office/officeart/2005/8/layout/list1"/>
    <dgm:cxn modelId="{0617DAE9-2B43-4CA7-8AAD-38B9AA0664DC}" srcId="{F7DECC63-1725-40AB-BE55-62798BCDE41A}" destId="{A186CFDA-1FDD-4E87-AB3E-412DF754BD2E}" srcOrd="2" destOrd="0" parTransId="{81B99604-51D9-4EDA-BDA0-CF63E647BDB0}" sibTransId="{5DB826F5-B061-4115-B95A-F80D2F58FE07}"/>
    <dgm:cxn modelId="{CE135626-1D16-40E2-B286-FD9B400D4473}" type="presParOf" srcId="{B468D47E-DA40-4553-BE71-EC881A7414D7}" destId="{EF114553-D0DE-4E41-B652-9CC340777C55}" srcOrd="0" destOrd="0" presId="urn:microsoft.com/office/officeart/2005/8/layout/list1"/>
    <dgm:cxn modelId="{AAE4B972-8548-4492-A90F-5CA147E76542}" type="presParOf" srcId="{EF114553-D0DE-4E41-B652-9CC340777C55}" destId="{0A7FADE9-1B10-4BE6-BA57-1F8306F5392F}" srcOrd="0" destOrd="0" presId="urn:microsoft.com/office/officeart/2005/8/layout/list1"/>
    <dgm:cxn modelId="{DF4A3E79-79E6-44CB-BB9F-B2944E65898A}" type="presParOf" srcId="{EF114553-D0DE-4E41-B652-9CC340777C55}" destId="{05ACB845-EAE5-40A7-B62F-49A993FD67FE}" srcOrd="1" destOrd="0" presId="urn:microsoft.com/office/officeart/2005/8/layout/list1"/>
    <dgm:cxn modelId="{A158A21C-9454-49E0-A61E-82BB14A617CC}" type="presParOf" srcId="{B468D47E-DA40-4553-BE71-EC881A7414D7}" destId="{45F06EC1-E7CB-406B-9045-49E93B9B1CD3}" srcOrd="1" destOrd="0" presId="urn:microsoft.com/office/officeart/2005/8/layout/list1"/>
    <dgm:cxn modelId="{26F95426-8C38-4729-8740-D6A3D308138C}" type="presParOf" srcId="{B468D47E-DA40-4553-BE71-EC881A7414D7}" destId="{1BC6BBEB-ECAD-4836-8F4E-F4D145AE8D1D}" srcOrd="2" destOrd="0" presId="urn:microsoft.com/office/officeart/2005/8/layout/list1"/>
    <dgm:cxn modelId="{21AD22C5-4CB5-4EB4-87B2-DE80DF12C8BE}" type="presParOf" srcId="{B468D47E-DA40-4553-BE71-EC881A7414D7}" destId="{537EF736-138E-43F6-B111-49D3F9FC1A85}" srcOrd="3" destOrd="0" presId="urn:microsoft.com/office/officeart/2005/8/layout/list1"/>
    <dgm:cxn modelId="{EB6BC6AB-D2B7-47AB-85DE-D007DC04DCC1}" type="presParOf" srcId="{B468D47E-DA40-4553-BE71-EC881A7414D7}" destId="{9BA68875-E840-4A3C-B28A-0814811F887A}" srcOrd="4" destOrd="0" presId="urn:microsoft.com/office/officeart/2005/8/layout/list1"/>
    <dgm:cxn modelId="{2E3824DA-FFB6-4C0C-89EE-1EA96684216C}" type="presParOf" srcId="{9BA68875-E840-4A3C-B28A-0814811F887A}" destId="{D3A23A64-27B8-4159-800C-486226EACD27}" srcOrd="0" destOrd="0" presId="urn:microsoft.com/office/officeart/2005/8/layout/list1"/>
    <dgm:cxn modelId="{EC802F6A-4C60-4E22-8B0F-E6D2658D8FE9}" type="presParOf" srcId="{9BA68875-E840-4A3C-B28A-0814811F887A}" destId="{D0BE2C6C-925E-47E9-9C2D-8CF59B5AE522}" srcOrd="1" destOrd="0" presId="urn:microsoft.com/office/officeart/2005/8/layout/list1"/>
    <dgm:cxn modelId="{6DB5AC80-E82A-4474-BD7A-DF34E3CEE7EA}" type="presParOf" srcId="{B468D47E-DA40-4553-BE71-EC881A7414D7}" destId="{436C7A5E-6087-45C5-ACA7-7F7F3E0D2AD5}" srcOrd="5" destOrd="0" presId="urn:microsoft.com/office/officeart/2005/8/layout/list1"/>
    <dgm:cxn modelId="{51E72CC7-C19D-43D2-9563-C8E5B2A02AFA}" type="presParOf" srcId="{B468D47E-DA40-4553-BE71-EC881A7414D7}" destId="{D8135306-65DC-48A5-8FE8-4CCD26AD0D5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99CFE8-7065-4D7F-B56B-CD7BF98D96D4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DECC63-1725-40AB-BE55-62798BCDE41A}">
      <dgm:prSet/>
      <dgm:spPr/>
      <dgm:t>
        <a:bodyPr/>
        <a:lstStyle/>
        <a:p>
          <a:r>
            <a:rPr lang="en-US"/>
            <a:t>Project Status/Outcomes to Date</a:t>
          </a:r>
        </a:p>
      </dgm:t>
    </dgm:pt>
    <dgm:pt modelId="{90467129-A5CE-4BA7-87DC-EBCD7C9BEDF0}" type="parTrans" cxnId="{1095D41A-C5F0-4D5F-B545-D50B6BBBAECF}">
      <dgm:prSet/>
      <dgm:spPr/>
      <dgm:t>
        <a:bodyPr/>
        <a:lstStyle/>
        <a:p>
          <a:endParaRPr lang="en-US"/>
        </a:p>
      </dgm:t>
    </dgm:pt>
    <dgm:pt modelId="{C0AB2025-993B-4549-A0F4-835246B38B06}" type="sibTrans" cxnId="{1095D41A-C5F0-4D5F-B545-D50B6BBBAECF}">
      <dgm:prSet/>
      <dgm:spPr/>
      <dgm:t>
        <a:bodyPr/>
        <a:lstStyle/>
        <a:p>
          <a:endParaRPr lang="en-US"/>
        </a:p>
      </dgm:t>
    </dgm:pt>
    <dgm:pt modelId="{A202EECC-0743-44F8-999C-5F04D2009CE4}">
      <dgm:prSet/>
      <dgm:spPr/>
      <dgm:t>
        <a:bodyPr/>
        <a:lstStyle/>
        <a:p>
          <a:r>
            <a:rPr lang="en-US" dirty="0"/>
            <a:t>Deliverable 1: Literature review and industry survey on the current state of scour monitoring technologies. </a:t>
          </a:r>
          <a:r>
            <a:rPr lang="en-US" dirty="0">
              <a:solidFill>
                <a:srgbClr val="00B050"/>
              </a:solidFill>
            </a:rPr>
            <a:t>(Completed)</a:t>
          </a:r>
        </a:p>
      </dgm:t>
    </dgm:pt>
    <dgm:pt modelId="{C0B9E32F-E13D-43D6-B49A-CE225EB7AE2C}" type="parTrans" cxnId="{2430130B-D721-4565-91AF-108B9F28DAF4}">
      <dgm:prSet/>
      <dgm:spPr/>
      <dgm:t>
        <a:bodyPr/>
        <a:lstStyle/>
        <a:p>
          <a:endParaRPr lang="en-US"/>
        </a:p>
      </dgm:t>
    </dgm:pt>
    <dgm:pt modelId="{B9B81EF9-0666-4E47-8885-28B26DA9FEF0}" type="sibTrans" cxnId="{2430130B-D721-4565-91AF-108B9F28DAF4}">
      <dgm:prSet/>
      <dgm:spPr/>
      <dgm:t>
        <a:bodyPr/>
        <a:lstStyle/>
        <a:p>
          <a:endParaRPr lang="en-US"/>
        </a:p>
      </dgm:t>
    </dgm:pt>
    <dgm:pt modelId="{4A0B0CDE-5A95-4823-BA68-189132843C03}">
      <dgm:prSet/>
      <dgm:spPr/>
      <dgm:t>
        <a:bodyPr/>
        <a:lstStyle/>
        <a:p>
          <a:r>
            <a:rPr lang="en-US"/>
            <a:t>Next Steps</a:t>
          </a:r>
        </a:p>
      </dgm:t>
    </dgm:pt>
    <dgm:pt modelId="{7C2B7483-74F2-4857-BEEF-941F7B759984}" type="parTrans" cxnId="{2103B59D-361E-46C3-898E-6625108AD302}">
      <dgm:prSet/>
      <dgm:spPr/>
      <dgm:t>
        <a:bodyPr/>
        <a:lstStyle/>
        <a:p>
          <a:endParaRPr lang="en-US"/>
        </a:p>
      </dgm:t>
    </dgm:pt>
    <dgm:pt modelId="{23F35AD1-A1F0-4980-8C76-C5751A60B1C6}" type="sibTrans" cxnId="{2103B59D-361E-46C3-898E-6625108AD302}">
      <dgm:prSet/>
      <dgm:spPr/>
      <dgm:t>
        <a:bodyPr/>
        <a:lstStyle/>
        <a:p>
          <a:endParaRPr lang="en-US"/>
        </a:p>
      </dgm:t>
    </dgm:pt>
    <dgm:pt modelId="{42500458-0AC0-4CF3-910D-C5015D134D4A}">
      <dgm:prSet/>
      <dgm:spPr/>
      <dgm:t>
        <a:bodyPr/>
        <a:lstStyle/>
        <a:p>
          <a:r>
            <a:rPr lang="en-US" dirty="0"/>
            <a:t>Proceed with GHZ-03-04 (Field Testing)</a:t>
          </a:r>
        </a:p>
      </dgm:t>
    </dgm:pt>
    <dgm:pt modelId="{E7B54E3F-5F0D-4A9E-8DE0-2009EAEEA2D0}" type="parTrans" cxnId="{496D1799-D6B7-4117-92F0-721F20D6F11C}">
      <dgm:prSet/>
      <dgm:spPr/>
      <dgm:t>
        <a:bodyPr/>
        <a:lstStyle/>
        <a:p>
          <a:endParaRPr lang="en-US"/>
        </a:p>
      </dgm:t>
    </dgm:pt>
    <dgm:pt modelId="{501CFD38-7443-443C-8368-1BE444EE2F5E}" type="sibTrans" cxnId="{496D1799-D6B7-4117-92F0-721F20D6F11C}">
      <dgm:prSet/>
      <dgm:spPr/>
      <dgm:t>
        <a:bodyPr/>
        <a:lstStyle/>
        <a:p>
          <a:endParaRPr lang="en-US"/>
        </a:p>
      </dgm:t>
    </dgm:pt>
    <dgm:pt modelId="{4996C02A-F33D-493C-AFED-EB65153BF540}">
      <dgm:prSet/>
      <dgm:spPr/>
      <dgm:t>
        <a:bodyPr/>
        <a:lstStyle/>
        <a:p>
          <a:r>
            <a:rPr lang="en-US" dirty="0"/>
            <a:t>Deliverable 2: Gap analysis. (</a:t>
          </a:r>
          <a:r>
            <a:rPr lang="en-US" dirty="0">
              <a:solidFill>
                <a:srgbClr val="00B050"/>
              </a:solidFill>
            </a:rPr>
            <a:t>Completed</a:t>
          </a:r>
          <a:r>
            <a:rPr lang="en-US" dirty="0"/>
            <a:t> and Combined with Deliverable 1)</a:t>
          </a:r>
        </a:p>
      </dgm:t>
    </dgm:pt>
    <dgm:pt modelId="{D6104E66-883B-4464-BD49-D2D884DF120E}" type="parTrans" cxnId="{1BAB7BB3-BC8C-4A04-83C7-F227739C2D69}">
      <dgm:prSet/>
      <dgm:spPr/>
      <dgm:t>
        <a:bodyPr/>
        <a:lstStyle/>
        <a:p>
          <a:endParaRPr lang="en-US"/>
        </a:p>
      </dgm:t>
    </dgm:pt>
    <dgm:pt modelId="{5046E21B-902C-4A56-8F42-DC78A5ED109E}" type="sibTrans" cxnId="{1BAB7BB3-BC8C-4A04-83C7-F227739C2D69}">
      <dgm:prSet/>
      <dgm:spPr/>
      <dgm:t>
        <a:bodyPr/>
        <a:lstStyle/>
        <a:p>
          <a:endParaRPr lang="en-US"/>
        </a:p>
      </dgm:t>
    </dgm:pt>
    <dgm:pt modelId="{A186CFDA-1FDD-4E87-AB3E-412DF754BD2E}">
      <dgm:prSet/>
      <dgm:spPr/>
      <dgm:t>
        <a:bodyPr/>
        <a:lstStyle/>
        <a:p>
          <a:r>
            <a:rPr lang="en-US" dirty="0"/>
            <a:t>Deliverable 3: Recommended technologies and vendors (as applicable) for field trials in the 2025-2027 timeframe. </a:t>
          </a:r>
          <a:r>
            <a:rPr lang="en-US" dirty="0">
              <a:solidFill>
                <a:srgbClr val="00B050"/>
              </a:solidFill>
            </a:rPr>
            <a:t>(Completed) </a:t>
          </a:r>
        </a:p>
      </dgm:t>
    </dgm:pt>
    <dgm:pt modelId="{81B99604-51D9-4EDA-BDA0-CF63E647BDB0}" type="parTrans" cxnId="{0617DAE9-2B43-4CA7-8AAD-38B9AA0664DC}">
      <dgm:prSet/>
      <dgm:spPr/>
      <dgm:t>
        <a:bodyPr/>
        <a:lstStyle/>
        <a:p>
          <a:endParaRPr lang="en-US"/>
        </a:p>
      </dgm:t>
    </dgm:pt>
    <dgm:pt modelId="{5DB826F5-B061-4115-B95A-F80D2F58FE07}" type="sibTrans" cxnId="{0617DAE9-2B43-4CA7-8AAD-38B9AA0664DC}">
      <dgm:prSet/>
      <dgm:spPr/>
      <dgm:t>
        <a:bodyPr/>
        <a:lstStyle/>
        <a:p>
          <a:endParaRPr lang="en-US"/>
        </a:p>
      </dgm:t>
    </dgm:pt>
    <dgm:pt modelId="{7195277B-CB1A-4B8B-9C0A-42936561BA95}">
      <dgm:prSet/>
      <dgm:spPr/>
      <dgm:t>
        <a:bodyPr/>
        <a:lstStyle/>
        <a:p>
          <a:r>
            <a:rPr lang="en-US" dirty="0"/>
            <a:t>Deliverable 4: Recommended scope, performance metrics to evaluate the success of the technologies, permitting requirements, and a schedule for the field trials. </a:t>
          </a:r>
          <a:r>
            <a:rPr lang="en-US" dirty="0">
              <a:solidFill>
                <a:srgbClr val="00B050"/>
              </a:solidFill>
            </a:rPr>
            <a:t>(Completed)</a:t>
          </a:r>
        </a:p>
      </dgm:t>
    </dgm:pt>
    <dgm:pt modelId="{8DCCA8DC-8A04-48EA-AD2F-A21B403B36C6}" type="parTrans" cxnId="{361C6218-2061-4C4B-AEFD-C8954D2C4B92}">
      <dgm:prSet/>
      <dgm:spPr/>
      <dgm:t>
        <a:bodyPr/>
        <a:lstStyle/>
        <a:p>
          <a:endParaRPr lang="en-US"/>
        </a:p>
      </dgm:t>
    </dgm:pt>
    <dgm:pt modelId="{3A40F354-6B8D-41E4-B08E-B83F52A43E9C}" type="sibTrans" cxnId="{361C6218-2061-4C4B-AEFD-C8954D2C4B92}">
      <dgm:prSet/>
      <dgm:spPr/>
      <dgm:t>
        <a:bodyPr/>
        <a:lstStyle/>
        <a:p>
          <a:endParaRPr lang="en-US"/>
        </a:p>
      </dgm:t>
    </dgm:pt>
    <dgm:pt modelId="{3D88E453-8433-4C0D-B488-41AB56A43724}">
      <dgm:prSet/>
      <dgm:spPr/>
      <dgm:t>
        <a:bodyPr/>
        <a:lstStyle/>
        <a:p>
          <a:r>
            <a:rPr lang="en-US" dirty="0"/>
            <a:t>Deliverable 5: A final report and presentation summarizing the above </a:t>
          </a:r>
          <a:r>
            <a:rPr lang="en-US" dirty="0">
              <a:solidFill>
                <a:srgbClr val="00B050"/>
              </a:solidFill>
            </a:rPr>
            <a:t>(Completed)</a:t>
          </a:r>
        </a:p>
      </dgm:t>
    </dgm:pt>
    <dgm:pt modelId="{A695BA36-43A2-4811-813A-13E654F547E3}" type="parTrans" cxnId="{29C27100-B0BE-4A3F-B459-E3C5413A0F2C}">
      <dgm:prSet/>
      <dgm:spPr/>
      <dgm:t>
        <a:bodyPr/>
        <a:lstStyle/>
        <a:p>
          <a:endParaRPr lang="en-US"/>
        </a:p>
      </dgm:t>
    </dgm:pt>
    <dgm:pt modelId="{2570E412-6A23-428C-8CB4-89E4DB3C6BC6}" type="sibTrans" cxnId="{29C27100-B0BE-4A3F-B459-E3C5413A0F2C}">
      <dgm:prSet/>
      <dgm:spPr/>
      <dgm:t>
        <a:bodyPr/>
        <a:lstStyle/>
        <a:p>
          <a:endParaRPr lang="en-US"/>
        </a:p>
      </dgm:t>
    </dgm:pt>
    <dgm:pt modelId="{C91EFECF-A619-47A7-B807-2AEDC7506527}">
      <dgm:prSet/>
      <dgm:spPr/>
      <dgm:t>
        <a:bodyPr/>
        <a:lstStyle/>
        <a:p>
          <a:r>
            <a:rPr lang="en-US" dirty="0"/>
            <a:t>Webinar held on 7/22/25</a:t>
          </a:r>
        </a:p>
      </dgm:t>
    </dgm:pt>
    <dgm:pt modelId="{6ACEF198-0B8A-436C-847E-FF0270C34914}" type="parTrans" cxnId="{D16B20AF-DAE9-476C-9144-D5E1AF51689E}">
      <dgm:prSet/>
      <dgm:spPr/>
      <dgm:t>
        <a:bodyPr/>
        <a:lstStyle/>
        <a:p>
          <a:endParaRPr lang="en-US"/>
        </a:p>
      </dgm:t>
    </dgm:pt>
    <dgm:pt modelId="{BD006D86-55B2-439D-91C9-A436064CD9A4}" type="sibTrans" cxnId="{D16B20AF-DAE9-476C-9144-D5E1AF51689E}">
      <dgm:prSet/>
      <dgm:spPr/>
      <dgm:t>
        <a:bodyPr/>
        <a:lstStyle/>
        <a:p>
          <a:endParaRPr lang="en-US"/>
        </a:p>
      </dgm:t>
    </dgm:pt>
    <dgm:pt modelId="{B468D47E-DA40-4553-BE71-EC881A7414D7}" type="pres">
      <dgm:prSet presAssocID="{8199CFE8-7065-4D7F-B56B-CD7BF98D96D4}" presName="linear" presStyleCnt="0">
        <dgm:presLayoutVars>
          <dgm:dir/>
          <dgm:animLvl val="lvl"/>
          <dgm:resizeHandles val="exact"/>
        </dgm:presLayoutVars>
      </dgm:prSet>
      <dgm:spPr/>
    </dgm:pt>
    <dgm:pt modelId="{EF114553-D0DE-4E41-B652-9CC340777C55}" type="pres">
      <dgm:prSet presAssocID="{F7DECC63-1725-40AB-BE55-62798BCDE41A}" presName="parentLin" presStyleCnt="0"/>
      <dgm:spPr/>
    </dgm:pt>
    <dgm:pt modelId="{0A7FADE9-1B10-4BE6-BA57-1F8306F5392F}" type="pres">
      <dgm:prSet presAssocID="{F7DECC63-1725-40AB-BE55-62798BCDE41A}" presName="parentLeftMargin" presStyleLbl="node1" presStyleIdx="0" presStyleCnt="2"/>
      <dgm:spPr/>
    </dgm:pt>
    <dgm:pt modelId="{05ACB845-EAE5-40A7-B62F-49A993FD67FE}" type="pres">
      <dgm:prSet presAssocID="{F7DECC63-1725-40AB-BE55-62798BCDE41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5F06EC1-E7CB-406B-9045-49E93B9B1CD3}" type="pres">
      <dgm:prSet presAssocID="{F7DECC63-1725-40AB-BE55-62798BCDE41A}" presName="negativeSpace" presStyleCnt="0"/>
      <dgm:spPr/>
    </dgm:pt>
    <dgm:pt modelId="{1BC6BBEB-ECAD-4836-8F4E-F4D145AE8D1D}" type="pres">
      <dgm:prSet presAssocID="{F7DECC63-1725-40AB-BE55-62798BCDE41A}" presName="childText" presStyleLbl="conFgAcc1" presStyleIdx="0" presStyleCnt="2">
        <dgm:presLayoutVars>
          <dgm:bulletEnabled val="1"/>
        </dgm:presLayoutVars>
      </dgm:prSet>
      <dgm:spPr/>
    </dgm:pt>
    <dgm:pt modelId="{537EF736-138E-43F6-B111-49D3F9FC1A85}" type="pres">
      <dgm:prSet presAssocID="{C0AB2025-993B-4549-A0F4-835246B38B06}" presName="spaceBetweenRectangles" presStyleCnt="0"/>
      <dgm:spPr/>
    </dgm:pt>
    <dgm:pt modelId="{9BA68875-E840-4A3C-B28A-0814811F887A}" type="pres">
      <dgm:prSet presAssocID="{4A0B0CDE-5A95-4823-BA68-189132843C03}" presName="parentLin" presStyleCnt="0"/>
      <dgm:spPr/>
    </dgm:pt>
    <dgm:pt modelId="{D3A23A64-27B8-4159-800C-486226EACD27}" type="pres">
      <dgm:prSet presAssocID="{4A0B0CDE-5A95-4823-BA68-189132843C03}" presName="parentLeftMargin" presStyleLbl="node1" presStyleIdx="0" presStyleCnt="2"/>
      <dgm:spPr/>
    </dgm:pt>
    <dgm:pt modelId="{D0BE2C6C-925E-47E9-9C2D-8CF59B5AE522}" type="pres">
      <dgm:prSet presAssocID="{4A0B0CDE-5A95-4823-BA68-189132843C0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36C7A5E-6087-45C5-ACA7-7F7F3E0D2AD5}" type="pres">
      <dgm:prSet presAssocID="{4A0B0CDE-5A95-4823-BA68-189132843C03}" presName="negativeSpace" presStyleCnt="0"/>
      <dgm:spPr/>
    </dgm:pt>
    <dgm:pt modelId="{D8135306-65DC-48A5-8FE8-4CCD26AD0D54}" type="pres">
      <dgm:prSet presAssocID="{4A0B0CDE-5A95-4823-BA68-189132843C03}" presName="childText" presStyleLbl="conFgAcc1" presStyleIdx="1" presStyleCnt="2" custLinFactNeighborX="-700">
        <dgm:presLayoutVars>
          <dgm:bulletEnabled val="1"/>
        </dgm:presLayoutVars>
      </dgm:prSet>
      <dgm:spPr/>
    </dgm:pt>
  </dgm:ptLst>
  <dgm:cxnLst>
    <dgm:cxn modelId="{29C27100-B0BE-4A3F-B459-E3C5413A0F2C}" srcId="{F7DECC63-1725-40AB-BE55-62798BCDE41A}" destId="{3D88E453-8433-4C0D-B488-41AB56A43724}" srcOrd="4" destOrd="0" parTransId="{A695BA36-43A2-4811-813A-13E654F547E3}" sibTransId="{2570E412-6A23-428C-8CB4-89E4DB3C6BC6}"/>
    <dgm:cxn modelId="{2430130B-D721-4565-91AF-108B9F28DAF4}" srcId="{F7DECC63-1725-40AB-BE55-62798BCDE41A}" destId="{A202EECC-0743-44F8-999C-5F04D2009CE4}" srcOrd="0" destOrd="0" parTransId="{C0B9E32F-E13D-43D6-B49A-CE225EB7AE2C}" sibTransId="{B9B81EF9-0666-4E47-8885-28B26DA9FEF0}"/>
    <dgm:cxn modelId="{4C20FB12-6981-4EFE-8A05-F4C8075203BB}" type="presOf" srcId="{42500458-0AC0-4CF3-910D-C5015D134D4A}" destId="{D8135306-65DC-48A5-8FE8-4CCD26AD0D54}" srcOrd="0" destOrd="0" presId="urn:microsoft.com/office/officeart/2005/8/layout/list1"/>
    <dgm:cxn modelId="{361C6218-2061-4C4B-AEFD-C8954D2C4B92}" srcId="{F7DECC63-1725-40AB-BE55-62798BCDE41A}" destId="{7195277B-CB1A-4B8B-9C0A-42936561BA95}" srcOrd="3" destOrd="0" parTransId="{8DCCA8DC-8A04-48EA-AD2F-A21B403B36C6}" sibTransId="{3A40F354-6B8D-41E4-B08E-B83F52A43E9C}"/>
    <dgm:cxn modelId="{1095D41A-C5F0-4D5F-B545-D50B6BBBAECF}" srcId="{8199CFE8-7065-4D7F-B56B-CD7BF98D96D4}" destId="{F7DECC63-1725-40AB-BE55-62798BCDE41A}" srcOrd="0" destOrd="0" parTransId="{90467129-A5CE-4BA7-87DC-EBCD7C9BEDF0}" sibTransId="{C0AB2025-993B-4549-A0F4-835246B38B06}"/>
    <dgm:cxn modelId="{1B142931-9D98-44B8-A357-D1CDB0C5AFA3}" type="presOf" srcId="{4A0B0CDE-5A95-4823-BA68-189132843C03}" destId="{D0BE2C6C-925E-47E9-9C2D-8CF59B5AE522}" srcOrd="1" destOrd="0" presId="urn:microsoft.com/office/officeart/2005/8/layout/list1"/>
    <dgm:cxn modelId="{69480E39-3492-43C4-891F-92EFC658B0A3}" type="presOf" srcId="{C91EFECF-A619-47A7-B807-2AEDC7506527}" destId="{1BC6BBEB-ECAD-4836-8F4E-F4D145AE8D1D}" srcOrd="0" destOrd="5" presId="urn:microsoft.com/office/officeart/2005/8/layout/list1"/>
    <dgm:cxn modelId="{092BB25C-FFCA-4F55-B55B-F1C22A97DF81}" type="presOf" srcId="{F7DECC63-1725-40AB-BE55-62798BCDE41A}" destId="{05ACB845-EAE5-40A7-B62F-49A993FD67FE}" srcOrd="1" destOrd="0" presId="urn:microsoft.com/office/officeart/2005/8/layout/list1"/>
    <dgm:cxn modelId="{18BE6B61-8749-4F15-BEFB-2EA037ED17FD}" type="presOf" srcId="{8199CFE8-7065-4D7F-B56B-CD7BF98D96D4}" destId="{B468D47E-DA40-4553-BE71-EC881A7414D7}" srcOrd="0" destOrd="0" presId="urn:microsoft.com/office/officeart/2005/8/layout/list1"/>
    <dgm:cxn modelId="{C9876B63-33F4-44CE-A42A-A653C02CB597}" type="presOf" srcId="{A202EECC-0743-44F8-999C-5F04D2009CE4}" destId="{1BC6BBEB-ECAD-4836-8F4E-F4D145AE8D1D}" srcOrd="0" destOrd="0" presId="urn:microsoft.com/office/officeart/2005/8/layout/list1"/>
    <dgm:cxn modelId="{7D28C870-0DC0-43C5-AD3D-5C3B4CAE4DB0}" type="presOf" srcId="{4996C02A-F33D-493C-AFED-EB65153BF540}" destId="{1BC6BBEB-ECAD-4836-8F4E-F4D145AE8D1D}" srcOrd="0" destOrd="1" presId="urn:microsoft.com/office/officeart/2005/8/layout/list1"/>
    <dgm:cxn modelId="{8F8E007F-1B9D-4CA8-934B-832A8588D8D1}" type="presOf" srcId="{7195277B-CB1A-4B8B-9C0A-42936561BA95}" destId="{1BC6BBEB-ECAD-4836-8F4E-F4D145AE8D1D}" srcOrd="0" destOrd="3" presId="urn:microsoft.com/office/officeart/2005/8/layout/list1"/>
    <dgm:cxn modelId="{496D1799-D6B7-4117-92F0-721F20D6F11C}" srcId="{4A0B0CDE-5A95-4823-BA68-189132843C03}" destId="{42500458-0AC0-4CF3-910D-C5015D134D4A}" srcOrd="0" destOrd="0" parTransId="{E7B54E3F-5F0D-4A9E-8DE0-2009EAEEA2D0}" sibTransId="{501CFD38-7443-443C-8368-1BE444EE2F5E}"/>
    <dgm:cxn modelId="{2103B59D-361E-46C3-898E-6625108AD302}" srcId="{8199CFE8-7065-4D7F-B56B-CD7BF98D96D4}" destId="{4A0B0CDE-5A95-4823-BA68-189132843C03}" srcOrd="1" destOrd="0" parTransId="{7C2B7483-74F2-4857-BEEF-941F7B759984}" sibTransId="{23F35AD1-A1F0-4980-8C76-C5751A60B1C6}"/>
    <dgm:cxn modelId="{37D9B7A2-A78C-4B99-8EFC-3312B8351C54}" type="presOf" srcId="{F7DECC63-1725-40AB-BE55-62798BCDE41A}" destId="{0A7FADE9-1B10-4BE6-BA57-1F8306F5392F}" srcOrd="0" destOrd="0" presId="urn:microsoft.com/office/officeart/2005/8/layout/list1"/>
    <dgm:cxn modelId="{C34C92AB-9E19-4EEA-A11A-4E3354375AAE}" type="presOf" srcId="{3D88E453-8433-4C0D-B488-41AB56A43724}" destId="{1BC6BBEB-ECAD-4836-8F4E-F4D145AE8D1D}" srcOrd="0" destOrd="4" presId="urn:microsoft.com/office/officeart/2005/8/layout/list1"/>
    <dgm:cxn modelId="{D16B20AF-DAE9-476C-9144-D5E1AF51689E}" srcId="{F7DECC63-1725-40AB-BE55-62798BCDE41A}" destId="{C91EFECF-A619-47A7-B807-2AEDC7506527}" srcOrd="5" destOrd="0" parTransId="{6ACEF198-0B8A-436C-847E-FF0270C34914}" sibTransId="{BD006D86-55B2-439D-91C9-A436064CD9A4}"/>
    <dgm:cxn modelId="{1BAB7BB3-BC8C-4A04-83C7-F227739C2D69}" srcId="{F7DECC63-1725-40AB-BE55-62798BCDE41A}" destId="{4996C02A-F33D-493C-AFED-EB65153BF540}" srcOrd="1" destOrd="0" parTransId="{D6104E66-883B-4464-BD49-D2D884DF120E}" sibTransId="{5046E21B-902C-4A56-8F42-DC78A5ED109E}"/>
    <dgm:cxn modelId="{38C68FC1-20F3-4766-98CC-16C7CA5EFB37}" type="presOf" srcId="{A186CFDA-1FDD-4E87-AB3E-412DF754BD2E}" destId="{1BC6BBEB-ECAD-4836-8F4E-F4D145AE8D1D}" srcOrd="0" destOrd="2" presId="urn:microsoft.com/office/officeart/2005/8/layout/list1"/>
    <dgm:cxn modelId="{D831B8CA-1F78-466D-927C-04EAD62B240E}" type="presOf" srcId="{4A0B0CDE-5A95-4823-BA68-189132843C03}" destId="{D3A23A64-27B8-4159-800C-486226EACD27}" srcOrd="0" destOrd="0" presId="urn:microsoft.com/office/officeart/2005/8/layout/list1"/>
    <dgm:cxn modelId="{0617DAE9-2B43-4CA7-8AAD-38B9AA0664DC}" srcId="{F7DECC63-1725-40AB-BE55-62798BCDE41A}" destId="{A186CFDA-1FDD-4E87-AB3E-412DF754BD2E}" srcOrd="2" destOrd="0" parTransId="{81B99604-51D9-4EDA-BDA0-CF63E647BDB0}" sibTransId="{5DB826F5-B061-4115-B95A-F80D2F58FE07}"/>
    <dgm:cxn modelId="{CE135626-1D16-40E2-B286-FD9B400D4473}" type="presParOf" srcId="{B468D47E-DA40-4553-BE71-EC881A7414D7}" destId="{EF114553-D0DE-4E41-B652-9CC340777C55}" srcOrd="0" destOrd="0" presId="urn:microsoft.com/office/officeart/2005/8/layout/list1"/>
    <dgm:cxn modelId="{AAE4B972-8548-4492-A90F-5CA147E76542}" type="presParOf" srcId="{EF114553-D0DE-4E41-B652-9CC340777C55}" destId="{0A7FADE9-1B10-4BE6-BA57-1F8306F5392F}" srcOrd="0" destOrd="0" presId="urn:microsoft.com/office/officeart/2005/8/layout/list1"/>
    <dgm:cxn modelId="{DF4A3E79-79E6-44CB-BB9F-B2944E65898A}" type="presParOf" srcId="{EF114553-D0DE-4E41-B652-9CC340777C55}" destId="{05ACB845-EAE5-40A7-B62F-49A993FD67FE}" srcOrd="1" destOrd="0" presId="urn:microsoft.com/office/officeart/2005/8/layout/list1"/>
    <dgm:cxn modelId="{A158A21C-9454-49E0-A61E-82BB14A617CC}" type="presParOf" srcId="{B468D47E-DA40-4553-BE71-EC881A7414D7}" destId="{45F06EC1-E7CB-406B-9045-49E93B9B1CD3}" srcOrd="1" destOrd="0" presId="urn:microsoft.com/office/officeart/2005/8/layout/list1"/>
    <dgm:cxn modelId="{26F95426-8C38-4729-8740-D6A3D308138C}" type="presParOf" srcId="{B468D47E-DA40-4553-BE71-EC881A7414D7}" destId="{1BC6BBEB-ECAD-4836-8F4E-F4D145AE8D1D}" srcOrd="2" destOrd="0" presId="urn:microsoft.com/office/officeart/2005/8/layout/list1"/>
    <dgm:cxn modelId="{21AD22C5-4CB5-4EB4-87B2-DE80DF12C8BE}" type="presParOf" srcId="{B468D47E-DA40-4553-BE71-EC881A7414D7}" destId="{537EF736-138E-43F6-B111-49D3F9FC1A85}" srcOrd="3" destOrd="0" presId="urn:microsoft.com/office/officeart/2005/8/layout/list1"/>
    <dgm:cxn modelId="{EB6BC6AB-D2B7-47AB-85DE-D007DC04DCC1}" type="presParOf" srcId="{B468D47E-DA40-4553-BE71-EC881A7414D7}" destId="{9BA68875-E840-4A3C-B28A-0814811F887A}" srcOrd="4" destOrd="0" presId="urn:microsoft.com/office/officeart/2005/8/layout/list1"/>
    <dgm:cxn modelId="{2E3824DA-FFB6-4C0C-89EE-1EA96684216C}" type="presParOf" srcId="{9BA68875-E840-4A3C-B28A-0814811F887A}" destId="{D3A23A64-27B8-4159-800C-486226EACD27}" srcOrd="0" destOrd="0" presId="urn:microsoft.com/office/officeart/2005/8/layout/list1"/>
    <dgm:cxn modelId="{EC802F6A-4C60-4E22-8B0F-E6D2658D8FE9}" type="presParOf" srcId="{9BA68875-E840-4A3C-B28A-0814811F887A}" destId="{D0BE2C6C-925E-47E9-9C2D-8CF59B5AE522}" srcOrd="1" destOrd="0" presId="urn:microsoft.com/office/officeart/2005/8/layout/list1"/>
    <dgm:cxn modelId="{6DB5AC80-E82A-4474-BD7A-DF34E3CEE7EA}" type="presParOf" srcId="{B468D47E-DA40-4553-BE71-EC881A7414D7}" destId="{436C7A5E-6087-45C5-ACA7-7F7F3E0D2AD5}" srcOrd="5" destOrd="0" presId="urn:microsoft.com/office/officeart/2005/8/layout/list1"/>
    <dgm:cxn modelId="{51E72CC7-C19D-43D2-9563-C8E5B2A02AFA}" type="presParOf" srcId="{B468D47E-DA40-4553-BE71-EC881A7414D7}" destId="{D8135306-65DC-48A5-8FE8-4CCD26AD0D5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99CFE8-7065-4D7F-B56B-CD7BF98D96D4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DECC63-1725-40AB-BE55-62798BCDE41A}">
      <dgm:prSet/>
      <dgm:spPr/>
      <dgm:t>
        <a:bodyPr/>
        <a:lstStyle/>
        <a:p>
          <a:r>
            <a:rPr lang="en-US" dirty="0"/>
            <a:t>Outcomes to Date</a:t>
          </a:r>
        </a:p>
      </dgm:t>
    </dgm:pt>
    <dgm:pt modelId="{90467129-A5CE-4BA7-87DC-EBCD7C9BEDF0}" type="parTrans" cxnId="{1095D41A-C5F0-4D5F-B545-D50B6BBBAECF}">
      <dgm:prSet/>
      <dgm:spPr/>
      <dgm:t>
        <a:bodyPr/>
        <a:lstStyle/>
        <a:p>
          <a:endParaRPr lang="en-US"/>
        </a:p>
      </dgm:t>
    </dgm:pt>
    <dgm:pt modelId="{C0AB2025-993B-4549-A0F4-835246B38B06}" type="sibTrans" cxnId="{1095D41A-C5F0-4D5F-B545-D50B6BBBAECF}">
      <dgm:prSet/>
      <dgm:spPr/>
      <dgm:t>
        <a:bodyPr/>
        <a:lstStyle/>
        <a:p>
          <a:endParaRPr lang="en-US"/>
        </a:p>
      </dgm:t>
    </dgm:pt>
    <dgm:pt modelId="{A202EECC-0743-44F8-999C-5F04D2009CE4}">
      <dgm:prSet custT="1"/>
      <dgm:spPr/>
      <dgm:t>
        <a:bodyPr/>
        <a:lstStyle/>
        <a:p>
          <a:r>
            <a:rPr lang="en-US" sz="2000" b="1" dirty="0"/>
            <a:t>Task 2 and 3 has been initiated </a:t>
          </a:r>
        </a:p>
      </dgm:t>
    </dgm:pt>
    <dgm:pt modelId="{C0B9E32F-E13D-43D6-B49A-CE225EB7AE2C}" type="parTrans" cxnId="{2430130B-D721-4565-91AF-108B9F28DAF4}">
      <dgm:prSet/>
      <dgm:spPr/>
      <dgm:t>
        <a:bodyPr/>
        <a:lstStyle/>
        <a:p>
          <a:endParaRPr lang="en-US"/>
        </a:p>
      </dgm:t>
    </dgm:pt>
    <dgm:pt modelId="{B9B81EF9-0666-4E47-8885-28B26DA9FEF0}" type="sibTrans" cxnId="{2430130B-D721-4565-91AF-108B9F28DAF4}">
      <dgm:prSet/>
      <dgm:spPr/>
      <dgm:t>
        <a:bodyPr/>
        <a:lstStyle/>
        <a:p>
          <a:endParaRPr lang="en-US"/>
        </a:p>
      </dgm:t>
    </dgm:pt>
    <dgm:pt modelId="{1A207210-BAE7-420D-B4CE-D47CF65C0D22}">
      <dgm:prSet/>
      <dgm:spPr/>
      <dgm:t>
        <a:bodyPr/>
        <a:lstStyle/>
        <a:p>
          <a:endParaRPr lang="en-US" sz="1600" dirty="0"/>
        </a:p>
      </dgm:t>
    </dgm:pt>
    <dgm:pt modelId="{3638D423-2BAF-44FD-8CF7-2AFCE80CBE30}" type="parTrans" cxnId="{42CA85C4-3CA0-4989-8B10-BE23BBA14048}">
      <dgm:prSet/>
      <dgm:spPr/>
      <dgm:t>
        <a:bodyPr/>
        <a:lstStyle/>
        <a:p>
          <a:endParaRPr lang="en-US"/>
        </a:p>
      </dgm:t>
    </dgm:pt>
    <dgm:pt modelId="{BAE2CE8C-9E5F-4571-A7F9-CAF127921E94}" type="sibTrans" cxnId="{42CA85C4-3CA0-4989-8B10-BE23BBA14048}">
      <dgm:prSet/>
      <dgm:spPr/>
      <dgm:t>
        <a:bodyPr/>
        <a:lstStyle/>
        <a:p>
          <a:endParaRPr lang="en-US"/>
        </a:p>
      </dgm:t>
    </dgm:pt>
    <dgm:pt modelId="{7AAB7CDA-9DF0-4DE9-961C-DB1265764C74}">
      <dgm:prSet custT="1"/>
      <dgm:spPr/>
      <dgm:t>
        <a:bodyPr/>
        <a:lstStyle/>
        <a:p>
          <a:r>
            <a:rPr lang="en-US" sz="2000" b="1" dirty="0"/>
            <a:t>Literature review is ongoing for Task 2: Identification of circumferential cracks </a:t>
          </a:r>
        </a:p>
      </dgm:t>
    </dgm:pt>
    <dgm:pt modelId="{A9170996-AD43-4123-B950-4921FA4C6827}" type="sibTrans" cxnId="{6BD09B15-B13C-4E37-8C74-C641358C6FD2}">
      <dgm:prSet/>
      <dgm:spPr/>
      <dgm:t>
        <a:bodyPr/>
        <a:lstStyle/>
        <a:p>
          <a:endParaRPr lang="en-US"/>
        </a:p>
      </dgm:t>
    </dgm:pt>
    <dgm:pt modelId="{3A4AD3BD-AA2B-4AD8-866C-8D60A465E8BF}" type="parTrans" cxnId="{6BD09B15-B13C-4E37-8C74-C641358C6FD2}">
      <dgm:prSet/>
      <dgm:spPr/>
      <dgm:t>
        <a:bodyPr/>
        <a:lstStyle/>
        <a:p>
          <a:endParaRPr lang="en-US"/>
        </a:p>
      </dgm:t>
    </dgm:pt>
    <dgm:pt modelId="{BBAEB075-9B4F-4C61-9A1C-D4CCBE4B4DA7}">
      <dgm:prSet custT="1"/>
      <dgm:spPr/>
      <dgm:t>
        <a:bodyPr/>
        <a:lstStyle/>
        <a:p>
          <a:r>
            <a:rPr lang="en-US" sz="2000" b="1" dirty="0"/>
            <a:t>Numerical analysis is ongoing (Task 3). </a:t>
          </a:r>
        </a:p>
      </dgm:t>
    </dgm:pt>
    <dgm:pt modelId="{90C788D1-2774-4A6C-B1FF-E164B6D596A0}" type="sibTrans" cxnId="{4B3ABE93-8AF7-43B3-BBB0-EEAFF48E77D7}">
      <dgm:prSet/>
      <dgm:spPr/>
      <dgm:t>
        <a:bodyPr/>
        <a:lstStyle/>
        <a:p>
          <a:endParaRPr lang="en-US"/>
        </a:p>
      </dgm:t>
    </dgm:pt>
    <dgm:pt modelId="{E1AAED12-B1C2-4B98-81BC-ED66A13421A2}" type="parTrans" cxnId="{4B3ABE93-8AF7-43B3-BBB0-EEAFF48E77D7}">
      <dgm:prSet/>
      <dgm:spPr/>
      <dgm:t>
        <a:bodyPr/>
        <a:lstStyle/>
        <a:p>
          <a:endParaRPr lang="en-US"/>
        </a:p>
      </dgm:t>
    </dgm:pt>
    <dgm:pt modelId="{9D1D5C8D-549F-4F4F-978C-D2E78D7C1909}">
      <dgm:prSet custT="1"/>
      <dgm:spPr/>
      <dgm:t>
        <a:bodyPr/>
        <a:lstStyle/>
        <a:p>
          <a:r>
            <a:rPr lang="en-US" sz="1800" dirty="0"/>
            <a:t>The effects of concrete river weights on VIV of an exposed pipe in a river crossing is incorporated by</a:t>
          </a:r>
          <a:r>
            <a:rPr lang="en-US" sz="1600" dirty="0"/>
            <a:t>:</a:t>
          </a:r>
        </a:p>
      </dgm:t>
    </dgm:pt>
    <dgm:pt modelId="{47504131-820F-440E-9BC5-8B083DF55966}" type="sibTrans" cxnId="{100C1512-9F73-4555-9ED8-2FCAFB43C26E}">
      <dgm:prSet/>
      <dgm:spPr/>
      <dgm:t>
        <a:bodyPr/>
        <a:lstStyle/>
        <a:p>
          <a:endParaRPr lang="en-US"/>
        </a:p>
      </dgm:t>
    </dgm:pt>
    <dgm:pt modelId="{64B0F2CE-C5E1-4345-935A-0A9ECEA7D4A7}" type="parTrans" cxnId="{100C1512-9F73-4555-9ED8-2FCAFB43C26E}">
      <dgm:prSet/>
      <dgm:spPr/>
      <dgm:t>
        <a:bodyPr/>
        <a:lstStyle/>
        <a:p>
          <a:endParaRPr lang="en-US"/>
        </a:p>
      </dgm:t>
    </dgm:pt>
    <dgm:pt modelId="{BBDAC15D-B5A1-4C32-B61C-AAB1D0C4AD9F}">
      <dgm:prSet custT="1"/>
      <dgm:spPr/>
      <dgm:t>
        <a:bodyPr/>
        <a:lstStyle/>
        <a:p>
          <a:r>
            <a:rPr lang="en-US" sz="1400" dirty="0"/>
            <a:t>Conducting a detailed Fluid Structure Interaction Analysis (Combining CFD and FEA) </a:t>
          </a:r>
        </a:p>
      </dgm:t>
    </dgm:pt>
    <dgm:pt modelId="{F43A711E-785C-4311-AC70-E193531E4DC8}" type="sibTrans" cxnId="{528EC0FD-3EA3-4411-B7C8-ABE3E3E931F2}">
      <dgm:prSet/>
      <dgm:spPr/>
      <dgm:t>
        <a:bodyPr/>
        <a:lstStyle/>
        <a:p>
          <a:endParaRPr lang="en-US"/>
        </a:p>
      </dgm:t>
    </dgm:pt>
    <dgm:pt modelId="{6A1E0BF8-B66D-4FBB-8A1B-8AE492EFEDF1}" type="parTrans" cxnId="{528EC0FD-3EA3-4411-B7C8-ABE3E3E931F2}">
      <dgm:prSet/>
      <dgm:spPr/>
      <dgm:t>
        <a:bodyPr/>
        <a:lstStyle/>
        <a:p>
          <a:endParaRPr lang="en-US"/>
        </a:p>
      </dgm:t>
    </dgm:pt>
    <dgm:pt modelId="{C55BBA35-058C-4C0E-857C-F1C4C12FE3F6}">
      <dgm:prSet custT="1"/>
      <dgm:spPr/>
      <dgm:t>
        <a:bodyPr/>
        <a:lstStyle/>
        <a:p>
          <a:r>
            <a:rPr lang="en-US" sz="1400" dirty="0"/>
            <a:t>A numerical experiment has been designed to conduct a parametric study</a:t>
          </a:r>
        </a:p>
      </dgm:t>
    </dgm:pt>
    <dgm:pt modelId="{CF0CF527-C681-494E-A37C-CCCC8CEF0F49}" type="sibTrans" cxnId="{68E2865C-2B90-4D2F-A190-F1D3F1057495}">
      <dgm:prSet/>
      <dgm:spPr/>
      <dgm:t>
        <a:bodyPr/>
        <a:lstStyle/>
        <a:p>
          <a:endParaRPr lang="en-US"/>
        </a:p>
      </dgm:t>
    </dgm:pt>
    <dgm:pt modelId="{FFEF0A51-D0EF-4484-8A9A-0578180DC7D3}" type="parTrans" cxnId="{68E2865C-2B90-4D2F-A190-F1D3F1057495}">
      <dgm:prSet/>
      <dgm:spPr/>
      <dgm:t>
        <a:bodyPr/>
        <a:lstStyle/>
        <a:p>
          <a:endParaRPr lang="en-US"/>
        </a:p>
      </dgm:t>
    </dgm:pt>
    <dgm:pt modelId="{F215E37C-91CA-4A5E-B40F-1763B15F4B62}">
      <dgm:prSet custT="1"/>
      <dgm:spPr/>
      <dgm:t>
        <a:bodyPr/>
        <a:lstStyle/>
        <a:p>
          <a:r>
            <a:rPr lang="en-US" sz="1200" dirty="0"/>
            <a:t>Introduction of non-dimensional parameters (as shown in the table) to characterize the physical dimensions and characteristics of concrete and pipe </a:t>
          </a:r>
        </a:p>
      </dgm:t>
    </dgm:pt>
    <dgm:pt modelId="{640BD80B-D142-42E4-B2DC-BC26F81DD1B0}" type="sibTrans" cxnId="{AFC50DE1-65B9-46B5-B4DF-92A87371508D}">
      <dgm:prSet/>
      <dgm:spPr/>
      <dgm:t>
        <a:bodyPr/>
        <a:lstStyle/>
        <a:p>
          <a:endParaRPr lang="en-US"/>
        </a:p>
      </dgm:t>
    </dgm:pt>
    <dgm:pt modelId="{B6E4D3FA-17DF-4ED8-906A-7F06C0AE987B}" type="parTrans" cxnId="{AFC50DE1-65B9-46B5-B4DF-92A87371508D}">
      <dgm:prSet/>
      <dgm:spPr/>
      <dgm:t>
        <a:bodyPr/>
        <a:lstStyle/>
        <a:p>
          <a:endParaRPr lang="en-US"/>
        </a:p>
      </dgm:t>
    </dgm:pt>
    <dgm:pt modelId="{D61CEC64-A470-4D4B-B7CC-719D82A8609A}">
      <dgm:prSet custT="1"/>
      <dgm:spPr/>
      <dgm:t>
        <a:bodyPr/>
        <a:lstStyle/>
        <a:p>
          <a:r>
            <a:rPr lang="en-US" sz="1200" dirty="0"/>
            <a:t>Updating (with a correction factor) the existing response model of DNV-RP-F105 based on the findings of parametric study </a:t>
          </a:r>
        </a:p>
      </dgm:t>
    </dgm:pt>
    <dgm:pt modelId="{C2EB4772-E90A-49AD-8C50-8335C3D32615}" type="sibTrans" cxnId="{E7772088-6C13-4C2C-9F96-FB0123A3FC17}">
      <dgm:prSet/>
      <dgm:spPr/>
      <dgm:t>
        <a:bodyPr/>
        <a:lstStyle/>
        <a:p>
          <a:endParaRPr lang="en-US"/>
        </a:p>
      </dgm:t>
    </dgm:pt>
    <dgm:pt modelId="{DFFE1E20-940F-4011-BB80-FBDA6A617828}" type="parTrans" cxnId="{E7772088-6C13-4C2C-9F96-FB0123A3FC17}">
      <dgm:prSet/>
      <dgm:spPr/>
      <dgm:t>
        <a:bodyPr/>
        <a:lstStyle/>
        <a:p>
          <a:endParaRPr lang="en-US"/>
        </a:p>
      </dgm:t>
    </dgm:pt>
    <dgm:pt modelId="{B468D47E-DA40-4553-BE71-EC881A7414D7}" type="pres">
      <dgm:prSet presAssocID="{8199CFE8-7065-4D7F-B56B-CD7BF98D96D4}" presName="linear" presStyleCnt="0">
        <dgm:presLayoutVars>
          <dgm:dir/>
          <dgm:animLvl val="lvl"/>
          <dgm:resizeHandles val="exact"/>
        </dgm:presLayoutVars>
      </dgm:prSet>
      <dgm:spPr/>
    </dgm:pt>
    <dgm:pt modelId="{EF114553-D0DE-4E41-B652-9CC340777C55}" type="pres">
      <dgm:prSet presAssocID="{F7DECC63-1725-40AB-BE55-62798BCDE41A}" presName="parentLin" presStyleCnt="0"/>
      <dgm:spPr/>
    </dgm:pt>
    <dgm:pt modelId="{0A7FADE9-1B10-4BE6-BA57-1F8306F5392F}" type="pres">
      <dgm:prSet presAssocID="{F7DECC63-1725-40AB-BE55-62798BCDE41A}" presName="parentLeftMargin" presStyleLbl="node1" presStyleIdx="0" presStyleCnt="1"/>
      <dgm:spPr/>
    </dgm:pt>
    <dgm:pt modelId="{05ACB845-EAE5-40A7-B62F-49A993FD67FE}" type="pres">
      <dgm:prSet presAssocID="{F7DECC63-1725-40AB-BE55-62798BCDE41A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5F06EC1-E7CB-406B-9045-49E93B9B1CD3}" type="pres">
      <dgm:prSet presAssocID="{F7DECC63-1725-40AB-BE55-62798BCDE41A}" presName="negativeSpace" presStyleCnt="0"/>
      <dgm:spPr/>
    </dgm:pt>
    <dgm:pt modelId="{1BC6BBEB-ECAD-4836-8F4E-F4D145AE8D1D}" type="pres">
      <dgm:prSet presAssocID="{F7DECC63-1725-40AB-BE55-62798BCDE41A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2430130B-D721-4565-91AF-108B9F28DAF4}" srcId="{F7DECC63-1725-40AB-BE55-62798BCDE41A}" destId="{A202EECC-0743-44F8-999C-5F04D2009CE4}" srcOrd="0" destOrd="0" parTransId="{C0B9E32F-E13D-43D6-B49A-CE225EB7AE2C}" sibTransId="{B9B81EF9-0666-4E47-8885-28B26DA9FEF0}"/>
    <dgm:cxn modelId="{100C1512-9F73-4555-9ED8-2FCAFB43C26E}" srcId="{BBAEB075-9B4F-4C61-9A1C-D4CCBE4B4DA7}" destId="{9D1D5C8D-549F-4F4F-978C-D2E78D7C1909}" srcOrd="0" destOrd="0" parTransId="{64B0F2CE-C5E1-4345-935A-0A9ECEA7D4A7}" sibTransId="{47504131-820F-440E-9BC5-8B083DF55966}"/>
    <dgm:cxn modelId="{9B87B012-6789-43EE-ADF5-37D4DA7A50B0}" type="presOf" srcId="{1A207210-BAE7-420D-B4CE-D47CF65C0D22}" destId="{1BC6BBEB-ECAD-4836-8F4E-F4D145AE8D1D}" srcOrd="0" destOrd="8" presId="urn:microsoft.com/office/officeart/2005/8/layout/list1"/>
    <dgm:cxn modelId="{6BD09B15-B13C-4E37-8C74-C641358C6FD2}" srcId="{F7DECC63-1725-40AB-BE55-62798BCDE41A}" destId="{7AAB7CDA-9DF0-4DE9-961C-DB1265764C74}" srcOrd="1" destOrd="0" parTransId="{3A4AD3BD-AA2B-4AD8-866C-8D60A465E8BF}" sibTransId="{A9170996-AD43-4123-B950-4921FA4C6827}"/>
    <dgm:cxn modelId="{1095D41A-C5F0-4D5F-B545-D50B6BBBAECF}" srcId="{8199CFE8-7065-4D7F-B56B-CD7BF98D96D4}" destId="{F7DECC63-1725-40AB-BE55-62798BCDE41A}" srcOrd="0" destOrd="0" parTransId="{90467129-A5CE-4BA7-87DC-EBCD7C9BEDF0}" sibTransId="{C0AB2025-993B-4549-A0F4-835246B38B06}"/>
    <dgm:cxn modelId="{4B5A052E-9352-4879-A3B2-3DCD1D6C2657}" type="presOf" srcId="{BBDAC15D-B5A1-4C32-B61C-AAB1D0C4AD9F}" destId="{1BC6BBEB-ECAD-4836-8F4E-F4D145AE8D1D}" srcOrd="0" destOrd="4" presId="urn:microsoft.com/office/officeart/2005/8/layout/list1"/>
    <dgm:cxn modelId="{68E2865C-2B90-4D2F-A190-F1D3F1057495}" srcId="{BBDAC15D-B5A1-4C32-B61C-AAB1D0C4AD9F}" destId="{C55BBA35-058C-4C0E-857C-F1C4C12FE3F6}" srcOrd="0" destOrd="0" parTransId="{FFEF0A51-D0EF-4484-8A9A-0578180DC7D3}" sibTransId="{CF0CF527-C681-494E-A37C-CCCC8CEF0F49}"/>
    <dgm:cxn modelId="{092BB25C-FFCA-4F55-B55B-F1C22A97DF81}" type="presOf" srcId="{F7DECC63-1725-40AB-BE55-62798BCDE41A}" destId="{05ACB845-EAE5-40A7-B62F-49A993FD67FE}" srcOrd="1" destOrd="0" presId="urn:microsoft.com/office/officeart/2005/8/layout/list1"/>
    <dgm:cxn modelId="{18BE6B61-8749-4F15-BEFB-2EA037ED17FD}" type="presOf" srcId="{8199CFE8-7065-4D7F-B56B-CD7BF98D96D4}" destId="{B468D47E-DA40-4553-BE71-EC881A7414D7}" srcOrd="0" destOrd="0" presId="urn:microsoft.com/office/officeart/2005/8/layout/list1"/>
    <dgm:cxn modelId="{C9876B63-33F4-44CE-A42A-A653C02CB597}" type="presOf" srcId="{A202EECC-0743-44F8-999C-5F04D2009CE4}" destId="{1BC6BBEB-ECAD-4836-8F4E-F4D145AE8D1D}" srcOrd="0" destOrd="0" presId="urn:microsoft.com/office/officeart/2005/8/layout/list1"/>
    <dgm:cxn modelId="{888EF073-FA99-4261-B9C4-C109E7A5C296}" type="presOf" srcId="{9D1D5C8D-549F-4F4F-978C-D2E78D7C1909}" destId="{1BC6BBEB-ECAD-4836-8F4E-F4D145AE8D1D}" srcOrd="0" destOrd="3" presId="urn:microsoft.com/office/officeart/2005/8/layout/list1"/>
    <dgm:cxn modelId="{E7772088-6C13-4C2C-9F96-FB0123A3FC17}" srcId="{C55BBA35-058C-4C0E-857C-F1C4C12FE3F6}" destId="{D61CEC64-A470-4D4B-B7CC-719D82A8609A}" srcOrd="1" destOrd="0" parTransId="{DFFE1E20-940F-4011-BB80-FBDA6A617828}" sibTransId="{C2EB4772-E90A-49AD-8C50-8335C3D32615}"/>
    <dgm:cxn modelId="{4B3ABE93-8AF7-43B3-BBB0-EEAFF48E77D7}" srcId="{F7DECC63-1725-40AB-BE55-62798BCDE41A}" destId="{BBAEB075-9B4F-4C61-9A1C-D4CCBE4B4DA7}" srcOrd="2" destOrd="0" parTransId="{E1AAED12-B1C2-4B98-81BC-ED66A13421A2}" sibTransId="{90C788D1-2774-4A6C-B1FF-E164B6D596A0}"/>
    <dgm:cxn modelId="{622A449F-3722-441A-95FE-322CADDC2940}" type="presOf" srcId="{D61CEC64-A470-4D4B-B7CC-719D82A8609A}" destId="{1BC6BBEB-ECAD-4836-8F4E-F4D145AE8D1D}" srcOrd="0" destOrd="7" presId="urn:microsoft.com/office/officeart/2005/8/layout/list1"/>
    <dgm:cxn modelId="{37D9B7A2-A78C-4B99-8EFC-3312B8351C54}" type="presOf" srcId="{F7DECC63-1725-40AB-BE55-62798BCDE41A}" destId="{0A7FADE9-1B10-4BE6-BA57-1F8306F5392F}" srcOrd="0" destOrd="0" presId="urn:microsoft.com/office/officeart/2005/8/layout/list1"/>
    <dgm:cxn modelId="{E3443AA6-E798-4DD4-B0F8-118A808477D0}" type="presOf" srcId="{F215E37C-91CA-4A5E-B40F-1763B15F4B62}" destId="{1BC6BBEB-ECAD-4836-8F4E-F4D145AE8D1D}" srcOrd="0" destOrd="6" presId="urn:microsoft.com/office/officeart/2005/8/layout/list1"/>
    <dgm:cxn modelId="{CEC0F7BE-A2E6-47CB-886B-C1150D12A3E9}" type="presOf" srcId="{BBAEB075-9B4F-4C61-9A1C-D4CCBE4B4DA7}" destId="{1BC6BBEB-ECAD-4836-8F4E-F4D145AE8D1D}" srcOrd="0" destOrd="2" presId="urn:microsoft.com/office/officeart/2005/8/layout/list1"/>
    <dgm:cxn modelId="{42CA85C4-3CA0-4989-8B10-BE23BBA14048}" srcId="{F7DECC63-1725-40AB-BE55-62798BCDE41A}" destId="{1A207210-BAE7-420D-B4CE-D47CF65C0D22}" srcOrd="3" destOrd="0" parTransId="{3638D423-2BAF-44FD-8CF7-2AFCE80CBE30}" sibTransId="{BAE2CE8C-9E5F-4571-A7F9-CAF127921E94}"/>
    <dgm:cxn modelId="{AFC50DE1-65B9-46B5-B4DF-92A87371508D}" srcId="{C55BBA35-058C-4C0E-857C-F1C4C12FE3F6}" destId="{F215E37C-91CA-4A5E-B40F-1763B15F4B62}" srcOrd="0" destOrd="0" parTransId="{B6E4D3FA-17DF-4ED8-906A-7F06C0AE987B}" sibTransId="{640BD80B-D142-42E4-B2DC-BC26F81DD1B0}"/>
    <dgm:cxn modelId="{244D20E3-13F6-4F6F-9D4B-6B62004C19CF}" type="presOf" srcId="{7AAB7CDA-9DF0-4DE9-961C-DB1265764C74}" destId="{1BC6BBEB-ECAD-4836-8F4E-F4D145AE8D1D}" srcOrd="0" destOrd="1" presId="urn:microsoft.com/office/officeart/2005/8/layout/list1"/>
    <dgm:cxn modelId="{55CD95E8-18CD-4C37-A204-9E6B852BF5B2}" type="presOf" srcId="{C55BBA35-058C-4C0E-857C-F1C4C12FE3F6}" destId="{1BC6BBEB-ECAD-4836-8F4E-F4D145AE8D1D}" srcOrd="0" destOrd="5" presId="urn:microsoft.com/office/officeart/2005/8/layout/list1"/>
    <dgm:cxn modelId="{528EC0FD-3EA3-4411-B7C8-ABE3E3E931F2}" srcId="{9D1D5C8D-549F-4F4F-978C-D2E78D7C1909}" destId="{BBDAC15D-B5A1-4C32-B61C-AAB1D0C4AD9F}" srcOrd="0" destOrd="0" parTransId="{6A1E0BF8-B66D-4FBB-8A1B-8AE492EFEDF1}" sibTransId="{F43A711E-785C-4311-AC70-E193531E4DC8}"/>
    <dgm:cxn modelId="{CE135626-1D16-40E2-B286-FD9B400D4473}" type="presParOf" srcId="{B468D47E-DA40-4553-BE71-EC881A7414D7}" destId="{EF114553-D0DE-4E41-B652-9CC340777C55}" srcOrd="0" destOrd="0" presId="urn:microsoft.com/office/officeart/2005/8/layout/list1"/>
    <dgm:cxn modelId="{AAE4B972-8548-4492-A90F-5CA147E76542}" type="presParOf" srcId="{EF114553-D0DE-4E41-B652-9CC340777C55}" destId="{0A7FADE9-1B10-4BE6-BA57-1F8306F5392F}" srcOrd="0" destOrd="0" presId="urn:microsoft.com/office/officeart/2005/8/layout/list1"/>
    <dgm:cxn modelId="{DF4A3E79-79E6-44CB-BB9F-B2944E65898A}" type="presParOf" srcId="{EF114553-D0DE-4E41-B652-9CC340777C55}" destId="{05ACB845-EAE5-40A7-B62F-49A993FD67FE}" srcOrd="1" destOrd="0" presId="urn:microsoft.com/office/officeart/2005/8/layout/list1"/>
    <dgm:cxn modelId="{A158A21C-9454-49E0-A61E-82BB14A617CC}" type="presParOf" srcId="{B468D47E-DA40-4553-BE71-EC881A7414D7}" destId="{45F06EC1-E7CB-406B-9045-49E93B9B1CD3}" srcOrd="1" destOrd="0" presId="urn:microsoft.com/office/officeart/2005/8/layout/list1"/>
    <dgm:cxn modelId="{26F95426-8C38-4729-8740-D6A3D308138C}" type="presParOf" srcId="{B468D47E-DA40-4553-BE71-EC881A7414D7}" destId="{1BC6BBEB-ECAD-4836-8F4E-F4D145AE8D1D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99CFE8-7065-4D7F-B56B-CD7BF98D96D4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DECC63-1725-40AB-BE55-62798BCDE41A}">
      <dgm:prSet/>
      <dgm:spPr/>
      <dgm:t>
        <a:bodyPr/>
        <a:lstStyle/>
        <a:p>
          <a:r>
            <a:rPr lang="en-US" dirty="0"/>
            <a:t>Outcomes to Date</a:t>
          </a:r>
        </a:p>
      </dgm:t>
    </dgm:pt>
    <dgm:pt modelId="{90467129-A5CE-4BA7-87DC-EBCD7C9BEDF0}" type="parTrans" cxnId="{1095D41A-C5F0-4D5F-B545-D50B6BBBAECF}">
      <dgm:prSet/>
      <dgm:spPr/>
      <dgm:t>
        <a:bodyPr/>
        <a:lstStyle/>
        <a:p>
          <a:endParaRPr lang="en-US"/>
        </a:p>
      </dgm:t>
    </dgm:pt>
    <dgm:pt modelId="{C0AB2025-993B-4549-A0F4-835246B38B06}" type="sibTrans" cxnId="{1095D41A-C5F0-4D5F-B545-D50B6BBBAECF}">
      <dgm:prSet/>
      <dgm:spPr/>
      <dgm:t>
        <a:bodyPr/>
        <a:lstStyle/>
        <a:p>
          <a:endParaRPr lang="en-US"/>
        </a:p>
      </dgm:t>
    </dgm:pt>
    <dgm:pt modelId="{A202EECC-0743-44F8-999C-5F04D2009CE4}">
      <dgm:prSet custT="1"/>
      <dgm:spPr/>
      <dgm:t>
        <a:bodyPr/>
        <a:lstStyle/>
        <a:p>
          <a:r>
            <a:rPr lang="en-US" sz="2400" b="1" dirty="0"/>
            <a:t>Following are the updates so far on Task 3</a:t>
          </a:r>
        </a:p>
      </dgm:t>
    </dgm:pt>
    <dgm:pt modelId="{C0B9E32F-E13D-43D6-B49A-CE225EB7AE2C}" type="parTrans" cxnId="{2430130B-D721-4565-91AF-108B9F28DAF4}">
      <dgm:prSet/>
      <dgm:spPr/>
      <dgm:t>
        <a:bodyPr/>
        <a:lstStyle/>
        <a:p>
          <a:endParaRPr lang="en-US"/>
        </a:p>
      </dgm:t>
    </dgm:pt>
    <dgm:pt modelId="{B9B81EF9-0666-4E47-8885-28B26DA9FEF0}" type="sibTrans" cxnId="{2430130B-D721-4565-91AF-108B9F28DAF4}">
      <dgm:prSet/>
      <dgm:spPr/>
      <dgm:t>
        <a:bodyPr/>
        <a:lstStyle/>
        <a:p>
          <a:endParaRPr lang="en-US"/>
        </a:p>
      </dgm:t>
    </dgm:pt>
    <dgm:pt modelId="{1A207210-BAE7-420D-B4CE-D47CF65C0D22}">
      <dgm:prSet/>
      <dgm:spPr/>
      <dgm:t>
        <a:bodyPr/>
        <a:lstStyle/>
        <a:p>
          <a:endParaRPr lang="en-US" sz="1600" dirty="0"/>
        </a:p>
      </dgm:t>
    </dgm:pt>
    <dgm:pt modelId="{3638D423-2BAF-44FD-8CF7-2AFCE80CBE30}" type="parTrans" cxnId="{42CA85C4-3CA0-4989-8B10-BE23BBA14048}">
      <dgm:prSet/>
      <dgm:spPr/>
      <dgm:t>
        <a:bodyPr/>
        <a:lstStyle/>
        <a:p>
          <a:endParaRPr lang="en-US"/>
        </a:p>
      </dgm:t>
    </dgm:pt>
    <dgm:pt modelId="{BAE2CE8C-9E5F-4571-A7F9-CAF127921E94}" type="sibTrans" cxnId="{42CA85C4-3CA0-4989-8B10-BE23BBA14048}">
      <dgm:prSet/>
      <dgm:spPr/>
      <dgm:t>
        <a:bodyPr/>
        <a:lstStyle/>
        <a:p>
          <a:endParaRPr lang="en-US"/>
        </a:p>
      </dgm:t>
    </dgm:pt>
    <dgm:pt modelId="{AAA3B2A6-4C3F-400F-84D5-AAF69590D53B}">
      <dgm:prSet custT="1"/>
      <dgm:spPr/>
      <dgm:t>
        <a:bodyPr/>
        <a:lstStyle/>
        <a:p>
          <a:r>
            <a:rPr lang="en-US" sz="1800" dirty="0"/>
            <a:t>Conducted preliminary studies that includes </a:t>
          </a:r>
        </a:p>
      </dgm:t>
    </dgm:pt>
    <dgm:pt modelId="{4D5E7CCF-1A96-4573-8E23-9D7D8C515685}" type="parTrans" cxnId="{61670867-14A0-4923-AC31-DF932083C137}">
      <dgm:prSet/>
      <dgm:spPr/>
      <dgm:t>
        <a:bodyPr/>
        <a:lstStyle/>
        <a:p>
          <a:endParaRPr lang="en-US"/>
        </a:p>
      </dgm:t>
    </dgm:pt>
    <dgm:pt modelId="{8A72B8B6-E81E-44BB-9221-08CFB1EE70D2}" type="sibTrans" cxnId="{61670867-14A0-4923-AC31-DF932083C137}">
      <dgm:prSet/>
      <dgm:spPr/>
      <dgm:t>
        <a:bodyPr/>
        <a:lstStyle/>
        <a:p>
          <a:endParaRPr lang="en-US"/>
        </a:p>
      </dgm:t>
    </dgm:pt>
    <dgm:pt modelId="{785BEC1A-1287-4E1A-9865-A764CA7E3A84}">
      <dgm:prSet custT="1"/>
      <dgm:spPr/>
      <dgm:t>
        <a:bodyPr/>
        <a:lstStyle/>
        <a:p>
          <a:r>
            <a:rPr lang="en-US" sz="1800" dirty="0"/>
            <a:t>Grid Convergence Study </a:t>
          </a:r>
        </a:p>
      </dgm:t>
    </dgm:pt>
    <dgm:pt modelId="{F4812709-F696-478E-9C21-36F28DEE0B1A}" type="parTrans" cxnId="{25A98024-6F02-48EF-BEDB-164AA6FA58C7}">
      <dgm:prSet/>
      <dgm:spPr/>
      <dgm:t>
        <a:bodyPr/>
        <a:lstStyle/>
        <a:p>
          <a:endParaRPr lang="en-US"/>
        </a:p>
      </dgm:t>
    </dgm:pt>
    <dgm:pt modelId="{EF9DBCB2-41F0-47B6-BFA4-B96ABB55CFCF}" type="sibTrans" cxnId="{25A98024-6F02-48EF-BEDB-164AA6FA58C7}">
      <dgm:prSet/>
      <dgm:spPr/>
      <dgm:t>
        <a:bodyPr/>
        <a:lstStyle/>
        <a:p>
          <a:endParaRPr lang="en-US"/>
        </a:p>
      </dgm:t>
    </dgm:pt>
    <dgm:pt modelId="{54EADDF1-1EF0-4B1C-89C1-2E5BBD0273E4}">
      <dgm:prSet custT="1"/>
      <dgm:spPr/>
      <dgm:t>
        <a:bodyPr/>
        <a:lstStyle/>
        <a:p>
          <a:r>
            <a:rPr lang="en-US" sz="1800" dirty="0"/>
            <a:t>Temporal Convergence Study </a:t>
          </a:r>
        </a:p>
      </dgm:t>
    </dgm:pt>
    <dgm:pt modelId="{E75879CA-20E1-4432-BA4E-89C3CC529786}" type="parTrans" cxnId="{19C7EDB4-E092-409E-B865-FC4796986AA5}">
      <dgm:prSet/>
      <dgm:spPr/>
      <dgm:t>
        <a:bodyPr/>
        <a:lstStyle/>
        <a:p>
          <a:endParaRPr lang="en-US"/>
        </a:p>
      </dgm:t>
    </dgm:pt>
    <dgm:pt modelId="{33410DE2-682B-4E59-A51E-EC4C0F7B6E9F}" type="sibTrans" cxnId="{19C7EDB4-E092-409E-B865-FC4796986AA5}">
      <dgm:prSet/>
      <dgm:spPr/>
      <dgm:t>
        <a:bodyPr/>
        <a:lstStyle/>
        <a:p>
          <a:endParaRPr lang="en-US"/>
        </a:p>
      </dgm:t>
    </dgm:pt>
    <dgm:pt modelId="{44EF0321-5E9C-46DC-B55A-408999BF56A9}">
      <dgm:prSet custT="1"/>
      <dgm:spPr/>
      <dgm:t>
        <a:bodyPr/>
        <a:lstStyle/>
        <a:p>
          <a:r>
            <a:rPr lang="en-US" sz="1800" dirty="0"/>
            <a:t>Pre-processing of first set of parameters (9 cases) </a:t>
          </a:r>
        </a:p>
      </dgm:t>
    </dgm:pt>
    <dgm:pt modelId="{95950493-1A1C-480A-9007-CEF69D98198C}" type="parTrans" cxnId="{83945695-0FDA-4B57-91E2-0C9DA86580D1}">
      <dgm:prSet/>
      <dgm:spPr/>
      <dgm:t>
        <a:bodyPr/>
        <a:lstStyle/>
        <a:p>
          <a:endParaRPr lang="en-US"/>
        </a:p>
      </dgm:t>
    </dgm:pt>
    <dgm:pt modelId="{B7C6FE0D-B23F-4143-A13E-FE0406F1660B}" type="sibTrans" cxnId="{83945695-0FDA-4B57-91E2-0C9DA86580D1}">
      <dgm:prSet/>
      <dgm:spPr/>
      <dgm:t>
        <a:bodyPr/>
        <a:lstStyle/>
        <a:p>
          <a:endParaRPr lang="en-US"/>
        </a:p>
      </dgm:t>
    </dgm:pt>
    <dgm:pt modelId="{619FBADF-0346-4588-988B-E08A60151F10}">
      <dgm:prSet custT="1"/>
      <dgm:spPr/>
      <dgm:t>
        <a:bodyPr/>
        <a:lstStyle/>
        <a:p>
          <a:r>
            <a:rPr lang="en-US" sz="1800" dirty="0"/>
            <a:t>CAD and Mesh generation </a:t>
          </a:r>
        </a:p>
      </dgm:t>
    </dgm:pt>
    <dgm:pt modelId="{C1BCA074-5F4A-4D68-863B-F57A1C29E8DA}" type="parTrans" cxnId="{316983F2-E2DA-41F8-9DD8-68E43A38EDCC}">
      <dgm:prSet/>
      <dgm:spPr/>
      <dgm:t>
        <a:bodyPr/>
        <a:lstStyle/>
        <a:p>
          <a:endParaRPr lang="en-US"/>
        </a:p>
      </dgm:t>
    </dgm:pt>
    <dgm:pt modelId="{D3486169-344B-40B4-934E-17F013B19E87}" type="sibTrans" cxnId="{316983F2-E2DA-41F8-9DD8-68E43A38EDCC}">
      <dgm:prSet/>
      <dgm:spPr/>
      <dgm:t>
        <a:bodyPr/>
        <a:lstStyle/>
        <a:p>
          <a:endParaRPr lang="en-US"/>
        </a:p>
      </dgm:t>
    </dgm:pt>
    <dgm:pt modelId="{73BE188B-37BC-408E-9459-9B30A51F6585}">
      <dgm:prSet custT="1"/>
      <dgm:spPr/>
      <dgm:t>
        <a:bodyPr/>
        <a:lstStyle/>
        <a:p>
          <a:r>
            <a:rPr lang="en-US" sz="1800" dirty="0"/>
            <a:t>Initialization of FSI cases with transient CFD analysis on a stationary pipe with concrete coatings </a:t>
          </a:r>
        </a:p>
      </dgm:t>
    </dgm:pt>
    <dgm:pt modelId="{E1A7A0ED-00EA-4CC4-9F18-62D7F6C9C8A3}" type="parTrans" cxnId="{01CF42BA-04DB-4C75-B7C8-FA526F1E10D4}">
      <dgm:prSet/>
      <dgm:spPr/>
      <dgm:t>
        <a:bodyPr/>
        <a:lstStyle/>
        <a:p>
          <a:endParaRPr lang="en-US"/>
        </a:p>
      </dgm:t>
    </dgm:pt>
    <dgm:pt modelId="{FE0560B1-BA48-49A5-BD1D-4D17E28ABC3B}" type="sibTrans" cxnId="{01CF42BA-04DB-4C75-B7C8-FA526F1E10D4}">
      <dgm:prSet/>
      <dgm:spPr/>
      <dgm:t>
        <a:bodyPr/>
        <a:lstStyle/>
        <a:p>
          <a:endParaRPr lang="en-US"/>
        </a:p>
      </dgm:t>
    </dgm:pt>
    <dgm:pt modelId="{499C07F9-C191-435B-9C61-C791D1A0EE2B}">
      <dgm:prSet custT="1"/>
      <dgm:spPr/>
      <dgm:t>
        <a:bodyPr/>
        <a:lstStyle/>
        <a:p>
          <a:r>
            <a:rPr lang="en-US" sz="1800" dirty="0"/>
            <a:t>FSI analysis of these cases are currently in progress (4 cases out of 36 cases are completed so far). </a:t>
          </a:r>
        </a:p>
      </dgm:t>
    </dgm:pt>
    <dgm:pt modelId="{7C818CB1-E213-46C6-AE0D-866EB3BD6025}" type="parTrans" cxnId="{1C0D59B3-C3A9-4608-8A32-4C7FF020AD35}">
      <dgm:prSet/>
      <dgm:spPr/>
      <dgm:t>
        <a:bodyPr/>
        <a:lstStyle/>
        <a:p>
          <a:endParaRPr lang="en-US"/>
        </a:p>
      </dgm:t>
    </dgm:pt>
    <dgm:pt modelId="{7AF8245F-B786-4DD5-BC6B-25EFB51C9C96}" type="sibTrans" cxnId="{1C0D59B3-C3A9-4608-8A32-4C7FF020AD35}">
      <dgm:prSet/>
      <dgm:spPr/>
      <dgm:t>
        <a:bodyPr/>
        <a:lstStyle/>
        <a:p>
          <a:endParaRPr lang="en-US"/>
        </a:p>
      </dgm:t>
    </dgm:pt>
    <dgm:pt modelId="{B468D47E-DA40-4553-BE71-EC881A7414D7}" type="pres">
      <dgm:prSet presAssocID="{8199CFE8-7065-4D7F-B56B-CD7BF98D96D4}" presName="linear" presStyleCnt="0">
        <dgm:presLayoutVars>
          <dgm:dir/>
          <dgm:animLvl val="lvl"/>
          <dgm:resizeHandles val="exact"/>
        </dgm:presLayoutVars>
      </dgm:prSet>
      <dgm:spPr/>
    </dgm:pt>
    <dgm:pt modelId="{EF114553-D0DE-4E41-B652-9CC340777C55}" type="pres">
      <dgm:prSet presAssocID="{F7DECC63-1725-40AB-BE55-62798BCDE41A}" presName="parentLin" presStyleCnt="0"/>
      <dgm:spPr/>
    </dgm:pt>
    <dgm:pt modelId="{0A7FADE9-1B10-4BE6-BA57-1F8306F5392F}" type="pres">
      <dgm:prSet presAssocID="{F7DECC63-1725-40AB-BE55-62798BCDE41A}" presName="parentLeftMargin" presStyleLbl="node1" presStyleIdx="0" presStyleCnt="1"/>
      <dgm:spPr/>
    </dgm:pt>
    <dgm:pt modelId="{05ACB845-EAE5-40A7-B62F-49A993FD67FE}" type="pres">
      <dgm:prSet presAssocID="{F7DECC63-1725-40AB-BE55-62798BCDE41A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5F06EC1-E7CB-406B-9045-49E93B9B1CD3}" type="pres">
      <dgm:prSet presAssocID="{F7DECC63-1725-40AB-BE55-62798BCDE41A}" presName="negativeSpace" presStyleCnt="0"/>
      <dgm:spPr/>
    </dgm:pt>
    <dgm:pt modelId="{1BC6BBEB-ECAD-4836-8F4E-F4D145AE8D1D}" type="pres">
      <dgm:prSet presAssocID="{F7DECC63-1725-40AB-BE55-62798BCDE41A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2430130B-D721-4565-91AF-108B9F28DAF4}" srcId="{F7DECC63-1725-40AB-BE55-62798BCDE41A}" destId="{A202EECC-0743-44F8-999C-5F04D2009CE4}" srcOrd="0" destOrd="0" parTransId="{C0B9E32F-E13D-43D6-B49A-CE225EB7AE2C}" sibTransId="{B9B81EF9-0666-4E47-8885-28B26DA9FEF0}"/>
    <dgm:cxn modelId="{9B87B012-6789-43EE-ADF5-37D4DA7A50B0}" type="presOf" srcId="{1A207210-BAE7-420D-B4CE-D47CF65C0D22}" destId="{1BC6BBEB-ECAD-4836-8F4E-F4D145AE8D1D}" srcOrd="0" destOrd="8" presId="urn:microsoft.com/office/officeart/2005/8/layout/list1"/>
    <dgm:cxn modelId="{BB82D712-37DD-4C1A-8C89-C7DBBE93BFF3}" type="presOf" srcId="{619FBADF-0346-4588-988B-E08A60151F10}" destId="{1BC6BBEB-ECAD-4836-8F4E-F4D145AE8D1D}" srcOrd="0" destOrd="5" presId="urn:microsoft.com/office/officeart/2005/8/layout/list1"/>
    <dgm:cxn modelId="{1095D41A-C5F0-4D5F-B545-D50B6BBBAECF}" srcId="{8199CFE8-7065-4D7F-B56B-CD7BF98D96D4}" destId="{F7DECC63-1725-40AB-BE55-62798BCDE41A}" srcOrd="0" destOrd="0" parTransId="{90467129-A5CE-4BA7-87DC-EBCD7C9BEDF0}" sibTransId="{C0AB2025-993B-4549-A0F4-835246B38B06}"/>
    <dgm:cxn modelId="{25A98024-6F02-48EF-BEDB-164AA6FA58C7}" srcId="{AAA3B2A6-4C3F-400F-84D5-AAF69590D53B}" destId="{785BEC1A-1287-4E1A-9865-A764CA7E3A84}" srcOrd="0" destOrd="0" parTransId="{F4812709-F696-478E-9C21-36F28DEE0B1A}" sibTransId="{EF9DBCB2-41F0-47B6-BFA4-B96ABB55CFCF}"/>
    <dgm:cxn modelId="{092BB25C-FFCA-4F55-B55B-F1C22A97DF81}" type="presOf" srcId="{F7DECC63-1725-40AB-BE55-62798BCDE41A}" destId="{05ACB845-EAE5-40A7-B62F-49A993FD67FE}" srcOrd="1" destOrd="0" presId="urn:microsoft.com/office/officeart/2005/8/layout/list1"/>
    <dgm:cxn modelId="{18BE6B61-8749-4F15-BEFB-2EA037ED17FD}" type="presOf" srcId="{8199CFE8-7065-4D7F-B56B-CD7BF98D96D4}" destId="{B468D47E-DA40-4553-BE71-EC881A7414D7}" srcOrd="0" destOrd="0" presId="urn:microsoft.com/office/officeart/2005/8/layout/list1"/>
    <dgm:cxn modelId="{C9876B63-33F4-44CE-A42A-A653C02CB597}" type="presOf" srcId="{A202EECC-0743-44F8-999C-5F04D2009CE4}" destId="{1BC6BBEB-ECAD-4836-8F4E-F4D145AE8D1D}" srcOrd="0" destOrd="0" presId="urn:microsoft.com/office/officeart/2005/8/layout/list1"/>
    <dgm:cxn modelId="{61670867-14A0-4923-AC31-DF932083C137}" srcId="{A202EECC-0743-44F8-999C-5F04D2009CE4}" destId="{AAA3B2A6-4C3F-400F-84D5-AAF69590D53B}" srcOrd="0" destOrd="0" parTransId="{4D5E7CCF-1A96-4573-8E23-9D7D8C515685}" sibTransId="{8A72B8B6-E81E-44BB-9221-08CFB1EE70D2}"/>
    <dgm:cxn modelId="{F3C8354F-434E-4857-A177-37638A42E2AF}" type="presOf" srcId="{54EADDF1-1EF0-4B1C-89C1-2E5BBD0273E4}" destId="{1BC6BBEB-ECAD-4836-8F4E-F4D145AE8D1D}" srcOrd="0" destOrd="3" presId="urn:microsoft.com/office/officeart/2005/8/layout/list1"/>
    <dgm:cxn modelId="{831B9153-E90D-4E59-A357-36F269FB35BD}" type="presOf" srcId="{AAA3B2A6-4C3F-400F-84D5-AAF69590D53B}" destId="{1BC6BBEB-ECAD-4836-8F4E-F4D145AE8D1D}" srcOrd="0" destOrd="1" presId="urn:microsoft.com/office/officeart/2005/8/layout/list1"/>
    <dgm:cxn modelId="{543A9075-9905-4FF4-84E5-B5B552076DA7}" type="presOf" srcId="{499C07F9-C191-435B-9C61-C791D1A0EE2B}" destId="{1BC6BBEB-ECAD-4836-8F4E-F4D145AE8D1D}" srcOrd="0" destOrd="7" presId="urn:microsoft.com/office/officeart/2005/8/layout/list1"/>
    <dgm:cxn modelId="{83945695-0FDA-4B57-91E2-0C9DA86580D1}" srcId="{A202EECC-0743-44F8-999C-5F04D2009CE4}" destId="{44EF0321-5E9C-46DC-B55A-408999BF56A9}" srcOrd="1" destOrd="0" parTransId="{95950493-1A1C-480A-9007-CEF69D98198C}" sibTransId="{B7C6FE0D-B23F-4143-A13E-FE0406F1660B}"/>
    <dgm:cxn modelId="{09F1F59F-30AF-4B99-9180-7A11F6BF73EB}" type="presOf" srcId="{785BEC1A-1287-4E1A-9865-A764CA7E3A84}" destId="{1BC6BBEB-ECAD-4836-8F4E-F4D145AE8D1D}" srcOrd="0" destOrd="2" presId="urn:microsoft.com/office/officeart/2005/8/layout/list1"/>
    <dgm:cxn modelId="{37D9B7A2-A78C-4B99-8EFC-3312B8351C54}" type="presOf" srcId="{F7DECC63-1725-40AB-BE55-62798BCDE41A}" destId="{0A7FADE9-1B10-4BE6-BA57-1F8306F5392F}" srcOrd="0" destOrd="0" presId="urn:microsoft.com/office/officeart/2005/8/layout/list1"/>
    <dgm:cxn modelId="{1C0D59B3-C3A9-4608-8A32-4C7FF020AD35}" srcId="{44EF0321-5E9C-46DC-B55A-408999BF56A9}" destId="{499C07F9-C191-435B-9C61-C791D1A0EE2B}" srcOrd="2" destOrd="0" parTransId="{7C818CB1-E213-46C6-AE0D-866EB3BD6025}" sibTransId="{7AF8245F-B786-4DD5-BC6B-25EFB51C9C96}"/>
    <dgm:cxn modelId="{19C7EDB4-E092-409E-B865-FC4796986AA5}" srcId="{AAA3B2A6-4C3F-400F-84D5-AAF69590D53B}" destId="{54EADDF1-1EF0-4B1C-89C1-2E5BBD0273E4}" srcOrd="1" destOrd="0" parTransId="{E75879CA-20E1-4432-BA4E-89C3CC529786}" sibTransId="{33410DE2-682B-4E59-A51E-EC4C0F7B6E9F}"/>
    <dgm:cxn modelId="{01CF42BA-04DB-4C75-B7C8-FA526F1E10D4}" srcId="{44EF0321-5E9C-46DC-B55A-408999BF56A9}" destId="{73BE188B-37BC-408E-9459-9B30A51F6585}" srcOrd="1" destOrd="0" parTransId="{E1A7A0ED-00EA-4CC4-9F18-62D7F6C9C8A3}" sibTransId="{FE0560B1-BA48-49A5-BD1D-4D17E28ABC3B}"/>
    <dgm:cxn modelId="{42CA85C4-3CA0-4989-8B10-BE23BBA14048}" srcId="{F7DECC63-1725-40AB-BE55-62798BCDE41A}" destId="{1A207210-BAE7-420D-B4CE-D47CF65C0D22}" srcOrd="1" destOrd="0" parTransId="{3638D423-2BAF-44FD-8CF7-2AFCE80CBE30}" sibTransId="{BAE2CE8C-9E5F-4571-A7F9-CAF127921E94}"/>
    <dgm:cxn modelId="{39D074C7-832F-4F2B-9297-090A495DEEF0}" type="presOf" srcId="{73BE188B-37BC-408E-9459-9B30A51F6585}" destId="{1BC6BBEB-ECAD-4836-8F4E-F4D145AE8D1D}" srcOrd="0" destOrd="6" presId="urn:microsoft.com/office/officeart/2005/8/layout/list1"/>
    <dgm:cxn modelId="{941767ED-A895-4FC1-844A-94A036CC4B0C}" type="presOf" srcId="{44EF0321-5E9C-46DC-B55A-408999BF56A9}" destId="{1BC6BBEB-ECAD-4836-8F4E-F4D145AE8D1D}" srcOrd="0" destOrd="4" presId="urn:microsoft.com/office/officeart/2005/8/layout/list1"/>
    <dgm:cxn modelId="{316983F2-E2DA-41F8-9DD8-68E43A38EDCC}" srcId="{44EF0321-5E9C-46DC-B55A-408999BF56A9}" destId="{619FBADF-0346-4588-988B-E08A60151F10}" srcOrd="0" destOrd="0" parTransId="{C1BCA074-5F4A-4D68-863B-F57A1C29E8DA}" sibTransId="{D3486169-344B-40B4-934E-17F013B19E87}"/>
    <dgm:cxn modelId="{CE135626-1D16-40E2-B286-FD9B400D4473}" type="presParOf" srcId="{B468D47E-DA40-4553-BE71-EC881A7414D7}" destId="{EF114553-D0DE-4E41-B652-9CC340777C55}" srcOrd="0" destOrd="0" presId="urn:microsoft.com/office/officeart/2005/8/layout/list1"/>
    <dgm:cxn modelId="{AAE4B972-8548-4492-A90F-5CA147E76542}" type="presParOf" srcId="{EF114553-D0DE-4E41-B652-9CC340777C55}" destId="{0A7FADE9-1B10-4BE6-BA57-1F8306F5392F}" srcOrd="0" destOrd="0" presId="urn:microsoft.com/office/officeart/2005/8/layout/list1"/>
    <dgm:cxn modelId="{DF4A3E79-79E6-44CB-BB9F-B2944E65898A}" type="presParOf" srcId="{EF114553-D0DE-4E41-B652-9CC340777C55}" destId="{05ACB845-EAE5-40A7-B62F-49A993FD67FE}" srcOrd="1" destOrd="0" presId="urn:microsoft.com/office/officeart/2005/8/layout/list1"/>
    <dgm:cxn modelId="{A158A21C-9454-49E0-A61E-82BB14A617CC}" type="presParOf" srcId="{B468D47E-DA40-4553-BE71-EC881A7414D7}" destId="{45F06EC1-E7CB-406B-9045-49E93B9B1CD3}" srcOrd="1" destOrd="0" presId="urn:microsoft.com/office/officeart/2005/8/layout/list1"/>
    <dgm:cxn modelId="{26F95426-8C38-4729-8740-D6A3D308138C}" type="presParOf" srcId="{B468D47E-DA40-4553-BE71-EC881A7414D7}" destId="{1BC6BBEB-ECAD-4836-8F4E-F4D145AE8D1D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99CFE8-7065-4D7F-B56B-CD7BF98D96D4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02EECC-0743-44F8-999C-5F04D2009CE4}">
      <dgm:prSet custT="1"/>
      <dgm:spPr/>
      <dgm:t>
        <a:bodyPr/>
        <a:lstStyle/>
        <a:p>
          <a:r>
            <a:rPr lang="en-US" sz="2400" dirty="0"/>
            <a:t>Continue the pre-processing of remaining set of parametric study cases</a:t>
          </a:r>
        </a:p>
      </dgm:t>
    </dgm:pt>
    <dgm:pt modelId="{C0B9E32F-E13D-43D6-B49A-CE225EB7AE2C}" type="parTrans" cxnId="{2430130B-D721-4565-91AF-108B9F28DAF4}">
      <dgm:prSet/>
      <dgm:spPr/>
      <dgm:t>
        <a:bodyPr/>
        <a:lstStyle/>
        <a:p>
          <a:endParaRPr lang="en-US"/>
        </a:p>
      </dgm:t>
    </dgm:pt>
    <dgm:pt modelId="{B9B81EF9-0666-4E47-8885-28B26DA9FEF0}" type="sibTrans" cxnId="{2430130B-D721-4565-91AF-108B9F28DAF4}">
      <dgm:prSet/>
      <dgm:spPr/>
      <dgm:t>
        <a:bodyPr/>
        <a:lstStyle/>
        <a:p>
          <a:endParaRPr lang="en-US"/>
        </a:p>
      </dgm:t>
    </dgm:pt>
    <dgm:pt modelId="{F7DECC63-1725-40AB-BE55-62798BCDE41A}">
      <dgm:prSet/>
      <dgm:spPr/>
      <dgm:t>
        <a:bodyPr/>
        <a:lstStyle/>
        <a:p>
          <a:r>
            <a:rPr lang="en-US" dirty="0"/>
            <a:t>Next Steps</a:t>
          </a:r>
        </a:p>
      </dgm:t>
    </dgm:pt>
    <dgm:pt modelId="{C0AB2025-993B-4549-A0F4-835246B38B06}" type="sibTrans" cxnId="{1095D41A-C5F0-4D5F-B545-D50B6BBBAECF}">
      <dgm:prSet/>
      <dgm:spPr/>
      <dgm:t>
        <a:bodyPr/>
        <a:lstStyle/>
        <a:p>
          <a:endParaRPr lang="en-US"/>
        </a:p>
      </dgm:t>
    </dgm:pt>
    <dgm:pt modelId="{90467129-A5CE-4BA7-87DC-EBCD7C9BEDF0}" type="parTrans" cxnId="{1095D41A-C5F0-4D5F-B545-D50B6BBBAECF}">
      <dgm:prSet/>
      <dgm:spPr/>
      <dgm:t>
        <a:bodyPr/>
        <a:lstStyle/>
        <a:p>
          <a:endParaRPr lang="en-US"/>
        </a:p>
      </dgm:t>
    </dgm:pt>
    <dgm:pt modelId="{B41E0AAA-5D8A-4019-8E8A-A7D5EF0D2050}">
      <dgm:prSet custT="1"/>
      <dgm:spPr/>
      <dgm:t>
        <a:bodyPr/>
        <a:lstStyle/>
        <a:p>
          <a:r>
            <a:rPr lang="en-US" sz="2000" dirty="0"/>
            <a:t>While Running the FSI analysis cases simultaneously </a:t>
          </a:r>
        </a:p>
      </dgm:t>
    </dgm:pt>
    <dgm:pt modelId="{6C737E0E-59FB-46EB-8AF1-C3A731194BEC}" type="parTrans" cxnId="{C123CD3B-31BA-4C68-A9CE-0C489DE079DD}">
      <dgm:prSet/>
      <dgm:spPr/>
      <dgm:t>
        <a:bodyPr/>
        <a:lstStyle/>
        <a:p>
          <a:endParaRPr lang="en-US"/>
        </a:p>
      </dgm:t>
    </dgm:pt>
    <dgm:pt modelId="{B8C39510-EB1C-43C0-A457-90C955F0D788}" type="sibTrans" cxnId="{C123CD3B-31BA-4C68-A9CE-0C489DE079DD}">
      <dgm:prSet/>
      <dgm:spPr/>
      <dgm:t>
        <a:bodyPr/>
        <a:lstStyle/>
        <a:p>
          <a:endParaRPr lang="en-US"/>
        </a:p>
      </dgm:t>
    </dgm:pt>
    <dgm:pt modelId="{5FE9C7DC-DBA5-454F-8099-67C7813D431A}">
      <dgm:prSet custT="1"/>
      <dgm:spPr/>
      <dgm:t>
        <a:bodyPr/>
        <a:lstStyle/>
        <a:p>
          <a:r>
            <a:rPr lang="en-US" sz="2400" dirty="0"/>
            <a:t>Post-processing of the results for first set of analysis case</a:t>
          </a:r>
        </a:p>
      </dgm:t>
    </dgm:pt>
    <dgm:pt modelId="{5A9579F2-C483-4BEF-83E6-E8A37C426D9B}" type="parTrans" cxnId="{0D557A0F-C25A-452F-936A-9F6630871D4A}">
      <dgm:prSet/>
      <dgm:spPr/>
      <dgm:t>
        <a:bodyPr/>
        <a:lstStyle/>
        <a:p>
          <a:endParaRPr lang="en-US"/>
        </a:p>
      </dgm:t>
    </dgm:pt>
    <dgm:pt modelId="{75C66B28-0663-413A-8482-B4F0D3DF8365}" type="sibTrans" cxnId="{0D557A0F-C25A-452F-936A-9F6630871D4A}">
      <dgm:prSet/>
      <dgm:spPr/>
      <dgm:t>
        <a:bodyPr/>
        <a:lstStyle/>
        <a:p>
          <a:endParaRPr lang="en-US"/>
        </a:p>
      </dgm:t>
    </dgm:pt>
    <dgm:pt modelId="{003DFA71-7D65-4917-93FB-A2CC6DDE9CD4}">
      <dgm:prSet custT="1"/>
      <dgm:spPr/>
      <dgm:t>
        <a:bodyPr/>
        <a:lstStyle/>
        <a:p>
          <a:r>
            <a:rPr lang="en-US" sz="2400" dirty="0"/>
            <a:t>Continue to make progress on remaining tasks</a:t>
          </a:r>
        </a:p>
      </dgm:t>
    </dgm:pt>
    <dgm:pt modelId="{801A717D-1711-48EE-A509-EB45B7B78F6C}" type="parTrans" cxnId="{69BA129D-7C27-41D1-87BC-E4BC7AD4C875}">
      <dgm:prSet/>
      <dgm:spPr/>
      <dgm:t>
        <a:bodyPr/>
        <a:lstStyle/>
        <a:p>
          <a:endParaRPr lang="en-US"/>
        </a:p>
      </dgm:t>
    </dgm:pt>
    <dgm:pt modelId="{83B5DB27-B3AE-4907-9E55-AFA52E42E3E5}" type="sibTrans" cxnId="{69BA129D-7C27-41D1-87BC-E4BC7AD4C875}">
      <dgm:prSet/>
      <dgm:spPr/>
      <dgm:t>
        <a:bodyPr/>
        <a:lstStyle/>
        <a:p>
          <a:endParaRPr lang="en-US"/>
        </a:p>
      </dgm:t>
    </dgm:pt>
    <dgm:pt modelId="{667A8C6F-5671-4453-9A4A-FC6D937C16B5}">
      <dgm:prSet custT="1"/>
      <dgm:spPr/>
      <dgm:t>
        <a:bodyPr/>
        <a:lstStyle/>
        <a:p>
          <a:r>
            <a:rPr lang="en-US" sz="2400" dirty="0"/>
            <a:t>Expected completion time: August 2026</a:t>
          </a:r>
          <a:endParaRPr lang="en-CA" sz="2400" dirty="0"/>
        </a:p>
      </dgm:t>
    </dgm:pt>
    <dgm:pt modelId="{DB8C5180-DE06-4C2F-B207-B1EB9374A52D}" type="parTrans" cxnId="{B9CE793F-BAF0-4FD9-8FF6-44286035D78A}">
      <dgm:prSet/>
      <dgm:spPr/>
      <dgm:t>
        <a:bodyPr/>
        <a:lstStyle/>
        <a:p>
          <a:endParaRPr lang="en-US"/>
        </a:p>
      </dgm:t>
    </dgm:pt>
    <dgm:pt modelId="{63E96A1C-B6B2-492D-84A0-7C286B3E32A7}" type="sibTrans" cxnId="{B9CE793F-BAF0-4FD9-8FF6-44286035D78A}">
      <dgm:prSet/>
      <dgm:spPr/>
      <dgm:t>
        <a:bodyPr/>
        <a:lstStyle/>
        <a:p>
          <a:endParaRPr lang="en-US"/>
        </a:p>
      </dgm:t>
    </dgm:pt>
    <dgm:pt modelId="{B468D47E-DA40-4553-BE71-EC881A7414D7}" type="pres">
      <dgm:prSet presAssocID="{8199CFE8-7065-4D7F-B56B-CD7BF98D96D4}" presName="linear" presStyleCnt="0">
        <dgm:presLayoutVars>
          <dgm:dir/>
          <dgm:animLvl val="lvl"/>
          <dgm:resizeHandles val="exact"/>
        </dgm:presLayoutVars>
      </dgm:prSet>
      <dgm:spPr/>
    </dgm:pt>
    <dgm:pt modelId="{EF114553-D0DE-4E41-B652-9CC340777C55}" type="pres">
      <dgm:prSet presAssocID="{F7DECC63-1725-40AB-BE55-62798BCDE41A}" presName="parentLin" presStyleCnt="0"/>
      <dgm:spPr/>
    </dgm:pt>
    <dgm:pt modelId="{0A7FADE9-1B10-4BE6-BA57-1F8306F5392F}" type="pres">
      <dgm:prSet presAssocID="{F7DECC63-1725-40AB-BE55-62798BCDE41A}" presName="parentLeftMargin" presStyleLbl="node1" presStyleIdx="0" presStyleCnt="1"/>
      <dgm:spPr/>
    </dgm:pt>
    <dgm:pt modelId="{05ACB845-EAE5-40A7-B62F-49A993FD67FE}" type="pres">
      <dgm:prSet presAssocID="{F7DECC63-1725-40AB-BE55-62798BCDE41A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5F06EC1-E7CB-406B-9045-49E93B9B1CD3}" type="pres">
      <dgm:prSet presAssocID="{F7DECC63-1725-40AB-BE55-62798BCDE41A}" presName="negativeSpace" presStyleCnt="0"/>
      <dgm:spPr/>
    </dgm:pt>
    <dgm:pt modelId="{1BC6BBEB-ECAD-4836-8F4E-F4D145AE8D1D}" type="pres">
      <dgm:prSet presAssocID="{F7DECC63-1725-40AB-BE55-62798BCDE41A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2233F307-1018-4779-92DC-522AC955EFB9}" type="presOf" srcId="{B41E0AAA-5D8A-4019-8E8A-A7D5EF0D2050}" destId="{1BC6BBEB-ECAD-4836-8F4E-F4D145AE8D1D}" srcOrd="0" destOrd="1" presId="urn:microsoft.com/office/officeart/2005/8/layout/list1"/>
    <dgm:cxn modelId="{2430130B-D721-4565-91AF-108B9F28DAF4}" srcId="{F7DECC63-1725-40AB-BE55-62798BCDE41A}" destId="{A202EECC-0743-44F8-999C-5F04D2009CE4}" srcOrd="0" destOrd="0" parTransId="{C0B9E32F-E13D-43D6-B49A-CE225EB7AE2C}" sibTransId="{B9B81EF9-0666-4E47-8885-28B26DA9FEF0}"/>
    <dgm:cxn modelId="{0D557A0F-C25A-452F-936A-9F6630871D4A}" srcId="{F7DECC63-1725-40AB-BE55-62798BCDE41A}" destId="{5FE9C7DC-DBA5-454F-8099-67C7813D431A}" srcOrd="1" destOrd="0" parTransId="{5A9579F2-C483-4BEF-83E6-E8A37C426D9B}" sibTransId="{75C66B28-0663-413A-8482-B4F0D3DF8365}"/>
    <dgm:cxn modelId="{1095D41A-C5F0-4D5F-B545-D50B6BBBAECF}" srcId="{8199CFE8-7065-4D7F-B56B-CD7BF98D96D4}" destId="{F7DECC63-1725-40AB-BE55-62798BCDE41A}" srcOrd="0" destOrd="0" parTransId="{90467129-A5CE-4BA7-87DC-EBCD7C9BEDF0}" sibTransId="{C0AB2025-993B-4549-A0F4-835246B38B06}"/>
    <dgm:cxn modelId="{CC165836-94F9-4534-AD82-9588F6EAB010}" type="presOf" srcId="{667A8C6F-5671-4453-9A4A-FC6D937C16B5}" destId="{1BC6BBEB-ECAD-4836-8F4E-F4D145AE8D1D}" srcOrd="0" destOrd="4" presId="urn:microsoft.com/office/officeart/2005/8/layout/list1"/>
    <dgm:cxn modelId="{C123CD3B-31BA-4C68-A9CE-0C489DE079DD}" srcId="{A202EECC-0743-44F8-999C-5F04D2009CE4}" destId="{B41E0AAA-5D8A-4019-8E8A-A7D5EF0D2050}" srcOrd="0" destOrd="0" parTransId="{6C737E0E-59FB-46EB-8AF1-C3A731194BEC}" sibTransId="{B8C39510-EB1C-43C0-A457-90C955F0D788}"/>
    <dgm:cxn modelId="{B9CE793F-BAF0-4FD9-8FF6-44286035D78A}" srcId="{F7DECC63-1725-40AB-BE55-62798BCDE41A}" destId="{667A8C6F-5671-4453-9A4A-FC6D937C16B5}" srcOrd="3" destOrd="0" parTransId="{DB8C5180-DE06-4C2F-B207-B1EB9374A52D}" sibTransId="{63E96A1C-B6B2-492D-84A0-7C286B3E32A7}"/>
    <dgm:cxn modelId="{092BB25C-FFCA-4F55-B55B-F1C22A97DF81}" type="presOf" srcId="{F7DECC63-1725-40AB-BE55-62798BCDE41A}" destId="{05ACB845-EAE5-40A7-B62F-49A993FD67FE}" srcOrd="1" destOrd="0" presId="urn:microsoft.com/office/officeart/2005/8/layout/list1"/>
    <dgm:cxn modelId="{18BE6B61-8749-4F15-BEFB-2EA037ED17FD}" type="presOf" srcId="{8199CFE8-7065-4D7F-B56B-CD7BF98D96D4}" destId="{B468D47E-DA40-4553-BE71-EC881A7414D7}" srcOrd="0" destOrd="0" presId="urn:microsoft.com/office/officeart/2005/8/layout/list1"/>
    <dgm:cxn modelId="{C9876B63-33F4-44CE-A42A-A653C02CB597}" type="presOf" srcId="{A202EECC-0743-44F8-999C-5F04D2009CE4}" destId="{1BC6BBEB-ECAD-4836-8F4E-F4D145AE8D1D}" srcOrd="0" destOrd="0" presId="urn:microsoft.com/office/officeart/2005/8/layout/list1"/>
    <dgm:cxn modelId="{4DF3AB63-5D12-4115-8A61-7BFCFE6A16BB}" type="presOf" srcId="{5FE9C7DC-DBA5-454F-8099-67C7813D431A}" destId="{1BC6BBEB-ECAD-4836-8F4E-F4D145AE8D1D}" srcOrd="0" destOrd="2" presId="urn:microsoft.com/office/officeart/2005/8/layout/list1"/>
    <dgm:cxn modelId="{69BA129D-7C27-41D1-87BC-E4BC7AD4C875}" srcId="{F7DECC63-1725-40AB-BE55-62798BCDE41A}" destId="{003DFA71-7D65-4917-93FB-A2CC6DDE9CD4}" srcOrd="2" destOrd="0" parTransId="{801A717D-1711-48EE-A509-EB45B7B78F6C}" sibTransId="{83B5DB27-B3AE-4907-9E55-AFA52E42E3E5}"/>
    <dgm:cxn modelId="{37D9B7A2-A78C-4B99-8EFC-3312B8351C54}" type="presOf" srcId="{F7DECC63-1725-40AB-BE55-62798BCDE41A}" destId="{0A7FADE9-1B10-4BE6-BA57-1F8306F5392F}" srcOrd="0" destOrd="0" presId="urn:microsoft.com/office/officeart/2005/8/layout/list1"/>
    <dgm:cxn modelId="{4EE5A8F5-3AAB-4214-974A-AAC042F22FB2}" type="presOf" srcId="{003DFA71-7D65-4917-93FB-A2CC6DDE9CD4}" destId="{1BC6BBEB-ECAD-4836-8F4E-F4D145AE8D1D}" srcOrd="0" destOrd="3" presId="urn:microsoft.com/office/officeart/2005/8/layout/list1"/>
    <dgm:cxn modelId="{CE135626-1D16-40E2-B286-FD9B400D4473}" type="presParOf" srcId="{B468D47E-DA40-4553-BE71-EC881A7414D7}" destId="{EF114553-D0DE-4E41-B652-9CC340777C55}" srcOrd="0" destOrd="0" presId="urn:microsoft.com/office/officeart/2005/8/layout/list1"/>
    <dgm:cxn modelId="{AAE4B972-8548-4492-A90F-5CA147E76542}" type="presParOf" srcId="{EF114553-D0DE-4E41-B652-9CC340777C55}" destId="{0A7FADE9-1B10-4BE6-BA57-1F8306F5392F}" srcOrd="0" destOrd="0" presId="urn:microsoft.com/office/officeart/2005/8/layout/list1"/>
    <dgm:cxn modelId="{DF4A3E79-79E6-44CB-BB9F-B2944E65898A}" type="presParOf" srcId="{EF114553-D0DE-4E41-B652-9CC340777C55}" destId="{05ACB845-EAE5-40A7-B62F-49A993FD67FE}" srcOrd="1" destOrd="0" presId="urn:microsoft.com/office/officeart/2005/8/layout/list1"/>
    <dgm:cxn modelId="{A158A21C-9454-49E0-A61E-82BB14A617CC}" type="presParOf" srcId="{B468D47E-DA40-4553-BE71-EC881A7414D7}" destId="{45F06EC1-E7CB-406B-9045-49E93B9B1CD3}" srcOrd="1" destOrd="0" presId="urn:microsoft.com/office/officeart/2005/8/layout/list1"/>
    <dgm:cxn modelId="{26F95426-8C38-4729-8740-D6A3D308138C}" type="presParOf" srcId="{B468D47E-DA40-4553-BE71-EC881A7414D7}" destId="{1BC6BBEB-ECAD-4836-8F4E-F4D145AE8D1D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199CFE8-7065-4D7F-B56B-CD7BF98D96D4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7DECC63-1725-40AB-BE55-62798BCDE41A}">
      <dgm:prSet/>
      <dgm:spPr/>
      <dgm:t>
        <a:bodyPr/>
        <a:lstStyle/>
        <a:p>
          <a:r>
            <a:rPr lang="en-US"/>
            <a:t>Project Status/Outcomes to Date</a:t>
          </a:r>
        </a:p>
      </dgm:t>
    </dgm:pt>
    <dgm:pt modelId="{90467129-A5CE-4BA7-87DC-EBCD7C9BEDF0}" type="parTrans" cxnId="{1095D41A-C5F0-4D5F-B545-D50B6BBBAECF}">
      <dgm:prSet/>
      <dgm:spPr/>
      <dgm:t>
        <a:bodyPr/>
        <a:lstStyle/>
        <a:p>
          <a:endParaRPr lang="en-US"/>
        </a:p>
      </dgm:t>
    </dgm:pt>
    <dgm:pt modelId="{C0AB2025-993B-4549-A0F4-835246B38B06}" type="sibTrans" cxnId="{1095D41A-C5F0-4D5F-B545-D50B6BBBAECF}">
      <dgm:prSet/>
      <dgm:spPr/>
      <dgm:t>
        <a:bodyPr/>
        <a:lstStyle/>
        <a:p>
          <a:endParaRPr lang="en-US"/>
        </a:p>
      </dgm:t>
    </dgm:pt>
    <dgm:pt modelId="{A202EECC-0743-44F8-999C-5F04D2009CE4}">
      <dgm:prSet/>
      <dgm:spPr/>
      <dgm:t>
        <a:bodyPr/>
        <a:lstStyle/>
        <a:p>
          <a:r>
            <a:rPr lang="en-US"/>
            <a:t>Bids for primary contractor received 09/15/2025</a:t>
          </a:r>
        </a:p>
      </dgm:t>
    </dgm:pt>
    <dgm:pt modelId="{C0B9E32F-E13D-43D6-B49A-CE225EB7AE2C}" type="parTrans" cxnId="{2430130B-D721-4565-91AF-108B9F28DAF4}">
      <dgm:prSet/>
      <dgm:spPr/>
      <dgm:t>
        <a:bodyPr/>
        <a:lstStyle/>
        <a:p>
          <a:endParaRPr lang="en-US"/>
        </a:p>
      </dgm:t>
    </dgm:pt>
    <dgm:pt modelId="{B9B81EF9-0666-4E47-8885-28B26DA9FEF0}" type="sibTrans" cxnId="{2430130B-D721-4565-91AF-108B9F28DAF4}">
      <dgm:prSet/>
      <dgm:spPr/>
      <dgm:t>
        <a:bodyPr/>
        <a:lstStyle/>
        <a:p>
          <a:endParaRPr lang="en-US"/>
        </a:p>
      </dgm:t>
    </dgm:pt>
    <dgm:pt modelId="{EAF88BCE-5347-402E-BC4B-C154F4DC04AB}">
      <dgm:prSet/>
      <dgm:spPr/>
      <dgm:t>
        <a:bodyPr/>
        <a:lstStyle/>
        <a:p>
          <a:r>
            <a:rPr lang="en-US" dirty="0">
              <a:highlight>
                <a:srgbClr val="FFFF00"/>
              </a:highlight>
            </a:rPr>
            <a:t>Primary contractor has been selected and is being onboarded.</a:t>
          </a:r>
        </a:p>
      </dgm:t>
    </dgm:pt>
    <dgm:pt modelId="{13A0BD80-4EA1-4E7F-AF1D-EA74E1FB23FE}" type="parTrans" cxnId="{4444C143-2001-44A3-9112-59A84EE7D095}">
      <dgm:prSet/>
      <dgm:spPr/>
      <dgm:t>
        <a:bodyPr/>
        <a:lstStyle/>
        <a:p>
          <a:endParaRPr lang="en-US"/>
        </a:p>
      </dgm:t>
    </dgm:pt>
    <dgm:pt modelId="{BD1EC6BD-D36E-4FDE-940E-53C5543FCBBB}" type="sibTrans" cxnId="{4444C143-2001-44A3-9112-59A84EE7D095}">
      <dgm:prSet/>
      <dgm:spPr/>
      <dgm:t>
        <a:bodyPr/>
        <a:lstStyle/>
        <a:p>
          <a:endParaRPr lang="en-US"/>
        </a:p>
      </dgm:t>
    </dgm:pt>
    <dgm:pt modelId="{4A0B0CDE-5A95-4823-BA68-189132843C03}">
      <dgm:prSet/>
      <dgm:spPr/>
      <dgm:t>
        <a:bodyPr/>
        <a:lstStyle/>
        <a:p>
          <a:r>
            <a:rPr lang="en-US"/>
            <a:t>Next Steps</a:t>
          </a:r>
        </a:p>
      </dgm:t>
    </dgm:pt>
    <dgm:pt modelId="{7C2B7483-74F2-4857-BEEF-941F7B759984}" type="parTrans" cxnId="{2103B59D-361E-46C3-898E-6625108AD302}">
      <dgm:prSet/>
      <dgm:spPr/>
      <dgm:t>
        <a:bodyPr/>
        <a:lstStyle/>
        <a:p>
          <a:endParaRPr lang="en-US"/>
        </a:p>
      </dgm:t>
    </dgm:pt>
    <dgm:pt modelId="{23F35AD1-A1F0-4980-8C76-C5751A60B1C6}" type="sibTrans" cxnId="{2103B59D-361E-46C3-898E-6625108AD302}">
      <dgm:prSet/>
      <dgm:spPr/>
      <dgm:t>
        <a:bodyPr/>
        <a:lstStyle/>
        <a:p>
          <a:endParaRPr lang="en-US"/>
        </a:p>
      </dgm:t>
    </dgm:pt>
    <dgm:pt modelId="{42500458-0AC0-4CF3-910D-C5015D134D4A}">
      <dgm:prSet/>
      <dgm:spPr/>
      <dgm:t>
        <a:bodyPr/>
        <a:lstStyle/>
        <a:p>
          <a:r>
            <a:rPr lang="en-US"/>
            <a:t>Complete onboarding of primary contractor.</a:t>
          </a:r>
        </a:p>
      </dgm:t>
    </dgm:pt>
    <dgm:pt modelId="{E7B54E3F-5F0D-4A9E-8DE0-2009EAEEA2D0}" type="parTrans" cxnId="{496D1799-D6B7-4117-92F0-721F20D6F11C}">
      <dgm:prSet/>
      <dgm:spPr/>
      <dgm:t>
        <a:bodyPr/>
        <a:lstStyle/>
        <a:p>
          <a:endParaRPr lang="en-US"/>
        </a:p>
      </dgm:t>
    </dgm:pt>
    <dgm:pt modelId="{501CFD38-7443-443C-8368-1BE444EE2F5E}" type="sibTrans" cxnId="{496D1799-D6B7-4117-92F0-721F20D6F11C}">
      <dgm:prSet/>
      <dgm:spPr/>
      <dgm:t>
        <a:bodyPr/>
        <a:lstStyle/>
        <a:p>
          <a:endParaRPr lang="en-US"/>
        </a:p>
      </dgm:t>
    </dgm:pt>
    <dgm:pt modelId="{FD96F7ED-2004-4652-AE18-AF0554A847C3}">
      <dgm:prSet/>
      <dgm:spPr/>
      <dgm:t>
        <a:bodyPr/>
        <a:lstStyle/>
        <a:p>
          <a:r>
            <a:rPr lang="en-US"/>
            <a:t>Begin natural resource/environmental permitting efforts at field sites.</a:t>
          </a:r>
        </a:p>
      </dgm:t>
    </dgm:pt>
    <dgm:pt modelId="{DA40E4A5-CD45-4C93-AA3C-B6A5CC006C9B}" type="parTrans" cxnId="{EB98572D-2E59-4995-8170-BB482BBFEAD3}">
      <dgm:prSet/>
      <dgm:spPr/>
      <dgm:t>
        <a:bodyPr/>
        <a:lstStyle/>
        <a:p>
          <a:endParaRPr lang="en-US"/>
        </a:p>
      </dgm:t>
    </dgm:pt>
    <dgm:pt modelId="{21C0D441-564F-46A7-BFE5-AB7C5EF75F2B}" type="sibTrans" cxnId="{EB98572D-2E59-4995-8170-BB482BBFEAD3}">
      <dgm:prSet/>
      <dgm:spPr/>
      <dgm:t>
        <a:bodyPr/>
        <a:lstStyle/>
        <a:p>
          <a:endParaRPr lang="en-US"/>
        </a:p>
      </dgm:t>
    </dgm:pt>
    <dgm:pt modelId="{A446EEB4-1ED3-424C-95C1-84026D47A400}">
      <dgm:prSet/>
      <dgm:spPr/>
      <dgm:t>
        <a:bodyPr/>
        <a:lstStyle/>
        <a:p>
          <a:r>
            <a:rPr lang="en-US"/>
            <a:t>5 primary sites and 3 backup sites</a:t>
          </a:r>
        </a:p>
      </dgm:t>
    </dgm:pt>
    <dgm:pt modelId="{1AF6C06C-122B-44C1-B2BA-2A7B1A2BFC9C}" type="parTrans" cxnId="{87A8F7D4-725E-4AC2-BDC1-E1228BF61F87}">
      <dgm:prSet/>
      <dgm:spPr/>
      <dgm:t>
        <a:bodyPr/>
        <a:lstStyle/>
        <a:p>
          <a:endParaRPr lang="en-US"/>
        </a:p>
      </dgm:t>
    </dgm:pt>
    <dgm:pt modelId="{95F1F304-DF09-45F0-AF91-35C79FD58BFA}" type="sibTrans" cxnId="{87A8F7D4-725E-4AC2-BDC1-E1228BF61F87}">
      <dgm:prSet/>
      <dgm:spPr/>
      <dgm:t>
        <a:bodyPr/>
        <a:lstStyle/>
        <a:p>
          <a:endParaRPr lang="en-US"/>
        </a:p>
      </dgm:t>
    </dgm:pt>
    <dgm:pt modelId="{A4F0603E-1D97-4CAA-A8A9-E4C8D5B740DF}">
      <dgm:prSet/>
      <dgm:spPr/>
      <dgm:t>
        <a:bodyPr/>
        <a:lstStyle/>
        <a:p>
          <a:r>
            <a:rPr lang="en-US"/>
            <a:t>Work with Operators to coordinate installation and deployment of technologies at each primary site. </a:t>
          </a:r>
        </a:p>
      </dgm:t>
    </dgm:pt>
    <dgm:pt modelId="{85262EE1-76FC-4B8A-A0D2-4CAC4BB49775}" type="parTrans" cxnId="{E9819A45-103E-4CE0-A75D-86644A6E7B22}">
      <dgm:prSet/>
      <dgm:spPr/>
      <dgm:t>
        <a:bodyPr/>
        <a:lstStyle/>
        <a:p>
          <a:endParaRPr lang="en-US"/>
        </a:p>
      </dgm:t>
    </dgm:pt>
    <dgm:pt modelId="{D9BCE601-E2FE-4236-84EA-B892326EA397}" type="sibTrans" cxnId="{E9819A45-103E-4CE0-A75D-86644A6E7B22}">
      <dgm:prSet/>
      <dgm:spPr/>
      <dgm:t>
        <a:bodyPr/>
        <a:lstStyle/>
        <a:p>
          <a:endParaRPr lang="en-US"/>
        </a:p>
      </dgm:t>
    </dgm:pt>
    <dgm:pt modelId="{7DAAFF3D-5FE7-45E7-A8BE-B9EA097B3AB7}">
      <dgm:prSet/>
      <dgm:spPr/>
      <dgm:t>
        <a:bodyPr/>
        <a:lstStyle/>
        <a:p>
          <a:r>
            <a:rPr lang="en-US"/>
            <a:t>Collect and analyze scour data over the life of the project.</a:t>
          </a:r>
        </a:p>
      </dgm:t>
    </dgm:pt>
    <dgm:pt modelId="{36854809-52E4-463F-96F2-1F67E8C49849}" type="parTrans" cxnId="{F67B9F85-3D10-46E4-85B1-491E65B8033B}">
      <dgm:prSet/>
      <dgm:spPr/>
      <dgm:t>
        <a:bodyPr/>
        <a:lstStyle/>
        <a:p>
          <a:endParaRPr lang="en-US"/>
        </a:p>
      </dgm:t>
    </dgm:pt>
    <dgm:pt modelId="{7FEC1C27-CD06-4B49-8F29-6A674FF639A4}" type="sibTrans" cxnId="{F67B9F85-3D10-46E4-85B1-491E65B8033B}">
      <dgm:prSet/>
      <dgm:spPr/>
      <dgm:t>
        <a:bodyPr/>
        <a:lstStyle/>
        <a:p>
          <a:endParaRPr lang="en-US"/>
        </a:p>
      </dgm:t>
    </dgm:pt>
    <dgm:pt modelId="{469385E2-AC72-4CFF-87DF-CB5B4B3C46F9}">
      <dgm:prSet/>
      <dgm:spPr/>
      <dgm:t>
        <a:bodyPr/>
        <a:lstStyle/>
        <a:p>
          <a:r>
            <a:rPr lang="en-US"/>
            <a:t>Compare technology performance and scour predictions based on performance indicators set by the project team.</a:t>
          </a:r>
        </a:p>
      </dgm:t>
    </dgm:pt>
    <dgm:pt modelId="{4A4E2EDD-E31D-4B93-B2DD-B324016BD496}" type="parTrans" cxnId="{A6A7DE7D-BB51-4499-AC18-9CC4CB5E633E}">
      <dgm:prSet/>
      <dgm:spPr/>
      <dgm:t>
        <a:bodyPr/>
        <a:lstStyle/>
        <a:p>
          <a:endParaRPr lang="en-US"/>
        </a:p>
      </dgm:t>
    </dgm:pt>
    <dgm:pt modelId="{5014B71D-8FC4-4606-98EB-85BD947BC406}" type="sibTrans" cxnId="{A6A7DE7D-BB51-4499-AC18-9CC4CB5E633E}">
      <dgm:prSet/>
      <dgm:spPr/>
      <dgm:t>
        <a:bodyPr/>
        <a:lstStyle/>
        <a:p>
          <a:endParaRPr lang="en-US"/>
        </a:p>
      </dgm:t>
    </dgm:pt>
    <dgm:pt modelId="{B468D47E-DA40-4553-BE71-EC881A7414D7}" type="pres">
      <dgm:prSet presAssocID="{8199CFE8-7065-4D7F-B56B-CD7BF98D96D4}" presName="linear" presStyleCnt="0">
        <dgm:presLayoutVars>
          <dgm:dir/>
          <dgm:animLvl val="lvl"/>
          <dgm:resizeHandles val="exact"/>
        </dgm:presLayoutVars>
      </dgm:prSet>
      <dgm:spPr/>
    </dgm:pt>
    <dgm:pt modelId="{EF114553-D0DE-4E41-B652-9CC340777C55}" type="pres">
      <dgm:prSet presAssocID="{F7DECC63-1725-40AB-BE55-62798BCDE41A}" presName="parentLin" presStyleCnt="0"/>
      <dgm:spPr/>
    </dgm:pt>
    <dgm:pt modelId="{0A7FADE9-1B10-4BE6-BA57-1F8306F5392F}" type="pres">
      <dgm:prSet presAssocID="{F7DECC63-1725-40AB-BE55-62798BCDE41A}" presName="parentLeftMargin" presStyleLbl="node1" presStyleIdx="0" presStyleCnt="2"/>
      <dgm:spPr/>
    </dgm:pt>
    <dgm:pt modelId="{05ACB845-EAE5-40A7-B62F-49A993FD67FE}" type="pres">
      <dgm:prSet presAssocID="{F7DECC63-1725-40AB-BE55-62798BCDE41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5F06EC1-E7CB-406B-9045-49E93B9B1CD3}" type="pres">
      <dgm:prSet presAssocID="{F7DECC63-1725-40AB-BE55-62798BCDE41A}" presName="negativeSpace" presStyleCnt="0"/>
      <dgm:spPr/>
    </dgm:pt>
    <dgm:pt modelId="{1BC6BBEB-ECAD-4836-8F4E-F4D145AE8D1D}" type="pres">
      <dgm:prSet presAssocID="{F7DECC63-1725-40AB-BE55-62798BCDE41A}" presName="childText" presStyleLbl="conFgAcc1" presStyleIdx="0" presStyleCnt="2">
        <dgm:presLayoutVars>
          <dgm:bulletEnabled val="1"/>
        </dgm:presLayoutVars>
      </dgm:prSet>
      <dgm:spPr/>
    </dgm:pt>
    <dgm:pt modelId="{537EF736-138E-43F6-B111-49D3F9FC1A85}" type="pres">
      <dgm:prSet presAssocID="{C0AB2025-993B-4549-A0F4-835246B38B06}" presName="spaceBetweenRectangles" presStyleCnt="0"/>
      <dgm:spPr/>
    </dgm:pt>
    <dgm:pt modelId="{9BA68875-E840-4A3C-B28A-0814811F887A}" type="pres">
      <dgm:prSet presAssocID="{4A0B0CDE-5A95-4823-BA68-189132843C03}" presName="parentLin" presStyleCnt="0"/>
      <dgm:spPr/>
    </dgm:pt>
    <dgm:pt modelId="{D3A23A64-27B8-4159-800C-486226EACD27}" type="pres">
      <dgm:prSet presAssocID="{4A0B0CDE-5A95-4823-BA68-189132843C03}" presName="parentLeftMargin" presStyleLbl="node1" presStyleIdx="0" presStyleCnt="2"/>
      <dgm:spPr/>
    </dgm:pt>
    <dgm:pt modelId="{D0BE2C6C-925E-47E9-9C2D-8CF59B5AE522}" type="pres">
      <dgm:prSet presAssocID="{4A0B0CDE-5A95-4823-BA68-189132843C0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36C7A5E-6087-45C5-ACA7-7F7F3E0D2AD5}" type="pres">
      <dgm:prSet presAssocID="{4A0B0CDE-5A95-4823-BA68-189132843C03}" presName="negativeSpace" presStyleCnt="0"/>
      <dgm:spPr/>
    </dgm:pt>
    <dgm:pt modelId="{D8135306-65DC-48A5-8FE8-4CCD26AD0D54}" type="pres">
      <dgm:prSet presAssocID="{4A0B0CDE-5A95-4823-BA68-189132843C03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9D859804-CBFA-4A4A-A003-9DCD17A4D579}" type="presOf" srcId="{7DAAFF3D-5FE7-45E7-A8BE-B9EA097B3AB7}" destId="{D8135306-65DC-48A5-8FE8-4CCD26AD0D54}" srcOrd="0" destOrd="4" presId="urn:microsoft.com/office/officeart/2005/8/layout/list1"/>
    <dgm:cxn modelId="{2430130B-D721-4565-91AF-108B9F28DAF4}" srcId="{F7DECC63-1725-40AB-BE55-62798BCDE41A}" destId="{A202EECC-0743-44F8-999C-5F04D2009CE4}" srcOrd="0" destOrd="0" parTransId="{C0B9E32F-E13D-43D6-B49A-CE225EB7AE2C}" sibTransId="{B9B81EF9-0666-4E47-8885-28B26DA9FEF0}"/>
    <dgm:cxn modelId="{4C20FB12-6981-4EFE-8A05-F4C8075203BB}" type="presOf" srcId="{42500458-0AC0-4CF3-910D-C5015D134D4A}" destId="{D8135306-65DC-48A5-8FE8-4CCD26AD0D54}" srcOrd="0" destOrd="0" presId="urn:microsoft.com/office/officeart/2005/8/layout/list1"/>
    <dgm:cxn modelId="{1095D41A-C5F0-4D5F-B545-D50B6BBBAECF}" srcId="{8199CFE8-7065-4D7F-B56B-CD7BF98D96D4}" destId="{F7DECC63-1725-40AB-BE55-62798BCDE41A}" srcOrd="0" destOrd="0" parTransId="{90467129-A5CE-4BA7-87DC-EBCD7C9BEDF0}" sibTransId="{C0AB2025-993B-4549-A0F4-835246B38B06}"/>
    <dgm:cxn modelId="{EB98572D-2E59-4995-8170-BB482BBFEAD3}" srcId="{4A0B0CDE-5A95-4823-BA68-189132843C03}" destId="{FD96F7ED-2004-4652-AE18-AF0554A847C3}" srcOrd="1" destOrd="0" parTransId="{DA40E4A5-CD45-4C93-AA3C-B6A5CC006C9B}" sibTransId="{21C0D441-564F-46A7-BFE5-AB7C5EF75F2B}"/>
    <dgm:cxn modelId="{1B142931-9D98-44B8-A357-D1CDB0C5AFA3}" type="presOf" srcId="{4A0B0CDE-5A95-4823-BA68-189132843C03}" destId="{D0BE2C6C-925E-47E9-9C2D-8CF59B5AE522}" srcOrd="1" destOrd="0" presId="urn:microsoft.com/office/officeart/2005/8/layout/list1"/>
    <dgm:cxn modelId="{092BB25C-FFCA-4F55-B55B-F1C22A97DF81}" type="presOf" srcId="{F7DECC63-1725-40AB-BE55-62798BCDE41A}" destId="{05ACB845-EAE5-40A7-B62F-49A993FD67FE}" srcOrd="1" destOrd="0" presId="urn:microsoft.com/office/officeart/2005/8/layout/list1"/>
    <dgm:cxn modelId="{18BE6B61-8749-4F15-BEFB-2EA037ED17FD}" type="presOf" srcId="{8199CFE8-7065-4D7F-B56B-CD7BF98D96D4}" destId="{B468D47E-DA40-4553-BE71-EC881A7414D7}" srcOrd="0" destOrd="0" presId="urn:microsoft.com/office/officeart/2005/8/layout/list1"/>
    <dgm:cxn modelId="{BA0FC161-736C-4371-A9FF-42965C086AD8}" type="presOf" srcId="{A446EEB4-1ED3-424C-95C1-84026D47A400}" destId="{D8135306-65DC-48A5-8FE8-4CCD26AD0D54}" srcOrd="0" destOrd="2" presId="urn:microsoft.com/office/officeart/2005/8/layout/list1"/>
    <dgm:cxn modelId="{C9876B63-33F4-44CE-A42A-A653C02CB597}" type="presOf" srcId="{A202EECC-0743-44F8-999C-5F04D2009CE4}" destId="{1BC6BBEB-ECAD-4836-8F4E-F4D145AE8D1D}" srcOrd="0" destOrd="0" presId="urn:microsoft.com/office/officeart/2005/8/layout/list1"/>
    <dgm:cxn modelId="{4444C143-2001-44A3-9112-59A84EE7D095}" srcId="{F7DECC63-1725-40AB-BE55-62798BCDE41A}" destId="{EAF88BCE-5347-402E-BC4B-C154F4DC04AB}" srcOrd="1" destOrd="0" parTransId="{13A0BD80-4EA1-4E7F-AF1D-EA74E1FB23FE}" sibTransId="{BD1EC6BD-D36E-4FDE-940E-53C5543FCBBB}"/>
    <dgm:cxn modelId="{E9819A45-103E-4CE0-A75D-86644A6E7B22}" srcId="{4A0B0CDE-5A95-4823-BA68-189132843C03}" destId="{A4F0603E-1D97-4CAA-A8A9-E4C8D5B740DF}" srcOrd="2" destOrd="0" parTransId="{85262EE1-76FC-4B8A-A0D2-4CAC4BB49775}" sibTransId="{D9BCE601-E2FE-4236-84EA-B892326EA397}"/>
    <dgm:cxn modelId="{3AD60F73-F22F-4A17-8A98-14DE2AF4553F}" type="presOf" srcId="{A4F0603E-1D97-4CAA-A8A9-E4C8D5B740DF}" destId="{D8135306-65DC-48A5-8FE8-4CCD26AD0D54}" srcOrd="0" destOrd="3" presId="urn:microsoft.com/office/officeart/2005/8/layout/list1"/>
    <dgm:cxn modelId="{A6A7DE7D-BB51-4499-AC18-9CC4CB5E633E}" srcId="{4A0B0CDE-5A95-4823-BA68-189132843C03}" destId="{469385E2-AC72-4CFF-87DF-CB5B4B3C46F9}" srcOrd="4" destOrd="0" parTransId="{4A4E2EDD-E31D-4B93-B2DD-B324016BD496}" sibTransId="{5014B71D-8FC4-4606-98EB-85BD947BC406}"/>
    <dgm:cxn modelId="{F67B9F85-3D10-46E4-85B1-491E65B8033B}" srcId="{4A0B0CDE-5A95-4823-BA68-189132843C03}" destId="{7DAAFF3D-5FE7-45E7-A8BE-B9EA097B3AB7}" srcOrd="3" destOrd="0" parTransId="{36854809-52E4-463F-96F2-1F67E8C49849}" sibTransId="{7FEC1C27-CD06-4B49-8F29-6A674FF639A4}"/>
    <dgm:cxn modelId="{496D1799-D6B7-4117-92F0-721F20D6F11C}" srcId="{4A0B0CDE-5A95-4823-BA68-189132843C03}" destId="{42500458-0AC0-4CF3-910D-C5015D134D4A}" srcOrd="0" destOrd="0" parTransId="{E7B54E3F-5F0D-4A9E-8DE0-2009EAEEA2D0}" sibTransId="{501CFD38-7443-443C-8368-1BE444EE2F5E}"/>
    <dgm:cxn modelId="{2103B59D-361E-46C3-898E-6625108AD302}" srcId="{8199CFE8-7065-4D7F-B56B-CD7BF98D96D4}" destId="{4A0B0CDE-5A95-4823-BA68-189132843C03}" srcOrd="1" destOrd="0" parTransId="{7C2B7483-74F2-4857-BEEF-941F7B759984}" sibTransId="{23F35AD1-A1F0-4980-8C76-C5751A60B1C6}"/>
    <dgm:cxn modelId="{37D9B7A2-A78C-4B99-8EFC-3312B8351C54}" type="presOf" srcId="{F7DECC63-1725-40AB-BE55-62798BCDE41A}" destId="{0A7FADE9-1B10-4BE6-BA57-1F8306F5392F}" srcOrd="0" destOrd="0" presId="urn:microsoft.com/office/officeart/2005/8/layout/list1"/>
    <dgm:cxn modelId="{913D93A7-7FB6-4649-9B21-8D94F238287C}" type="presOf" srcId="{FD96F7ED-2004-4652-AE18-AF0554A847C3}" destId="{D8135306-65DC-48A5-8FE8-4CCD26AD0D54}" srcOrd="0" destOrd="1" presId="urn:microsoft.com/office/officeart/2005/8/layout/list1"/>
    <dgm:cxn modelId="{D831B8CA-1F78-466D-927C-04EAD62B240E}" type="presOf" srcId="{4A0B0CDE-5A95-4823-BA68-189132843C03}" destId="{D3A23A64-27B8-4159-800C-486226EACD27}" srcOrd="0" destOrd="0" presId="urn:microsoft.com/office/officeart/2005/8/layout/list1"/>
    <dgm:cxn modelId="{87A8F7D4-725E-4AC2-BDC1-E1228BF61F87}" srcId="{FD96F7ED-2004-4652-AE18-AF0554A847C3}" destId="{A446EEB4-1ED3-424C-95C1-84026D47A400}" srcOrd="0" destOrd="0" parTransId="{1AF6C06C-122B-44C1-B2BA-2A7B1A2BFC9C}" sibTransId="{95F1F304-DF09-45F0-AF91-35C79FD58BFA}"/>
    <dgm:cxn modelId="{2BB5FFDB-B159-435A-94ED-08351561BA21}" type="presOf" srcId="{EAF88BCE-5347-402E-BC4B-C154F4DC04AB}" destId="{1BC6BBEB-ECAD-4836-8F4E-F4D145AE8D1D}" srcOrd="0" destOrd="1" presId="urn:microsoft.com/office/officeart/2005/8/layout/list1"/>
    <dgm:cxn modelId="{3B78D0EA-9EFD-46E5-AF25-54B6B809FC92}" type="presOf" srcId="{469385E2-AC72-4CFF-87DF-CB5B4B3C46F9}" destId="{D8135306-65DC-48A5-8FE8-4CCD26AD0D54}" srcOrd="0" destOrd="5" presId="urn:microsoft.com/office/officeart/2005/8/layout/list1"/>
    <dgm:cxn modelId="{CE135626-1D16-40E2-B286-FD9B400D4473}" type="presParOf" srcId="{B468D47E-DA40-4553-BE71-EC881A7414D7}" destId="{EF114553-D0DE-4E41-B652-9CC340777C55}" srcOrd="0" destOrd="0" presId="urn:microsoft.com/office/officeart/2005/8/layout/list1"/>
    <dgm:cxn modelId="{AAE4B972-8548-4492-A90F-5CA147E76542}" type="presParOf" srcId="{EF114553-D0DE-4E41-B652-9CC340777C55}" destId="{0A7FADE9-1B10-4BE6-BA57-1F8306F5392F}" srcOrd="0" destOrd="0" presId="urn:microsoft.com/office/officeart/2005/8/layout/list1"/>
    <dgm:cxn modelId="{DF4A3E79-79E6-44CB-BB9F-B2944E65898A}" type="presParOf" srcId="{EF114553-D0DE-4E41-B652-9CC340777C55}" destId="{05ACB845-EAE5-40A7-B62F-49A993FD67FE}" srcOrd="1" destOrd="0" presId="urn:microsoft.com/office/officeart/2005/8/layout/list1"/>
    <dgm:cxn modelId="{A158A21C-9454-49E0-A61E-82BB14A617CC}" type="presParOf" srcId="{B468D47E-DA40-4553-BE71-EC881A7414D7}" destId="{45F06EC1-E7CB-406B-9045-49E93B9B1CD3}" srcOrd="1" destOrd="0" presId="urn:microsoft.com/office/officeart/2005/8/layout/list1"/>
    <dgm:cxn modelId="{26F95426-8C38-4729-8740-D6A3D308138C}" type="presParOf" srcId="{B468D47E-DA40-4553-BE71-EC881A7414D7}" destId="{1BC6BBEB-ECAD-4836-8F4E-F4D145AE8D1D}" srcOrd="2" destOrd="0" presId="urn:microsoft.com/office/officeart/2005/8/layout/list1"/>
    <dgm:cxn modelId="{21AD22C5-4CB5-4EB4-87B2-DE80DF12C8BE}" type="presParOf" srcId="{B468D47E-DA40-4553-BE71-EC881A7414D7}" destId="{537EF736-138E-43F6-B111-49D3F9FC1A85}" srcOrd="3" destOrd="0" presId="urn:microsoft.com/office/officeart/2005/8/layout/list1"/>
    <dgm:cxn modelId="{EB6BC6AB-D2B7-47AB-85DE-D007DC04DCC1}" type="presParOf" srcId="{B468D47E-DA40-4553-BE71-EC881A7414D7}" destId="{9BA68875-E840-4A3C-B28A-0814811F887A}" srcOrd="4" destOrd="0" presId="urn:microsoft.com/office/officeart/2005/8/layout/list1"/>
    <dgm:cxn modelId="{2E3824DA-FFB6-4C0C-89EE-1EA96684216C}" type="presParOf" srcId="{9BA68875-E840-4A3C-B28A-0814811F887A}" destId="{D3A23A64-27B8-4159-800C-486226EACD27}" srcOrd="0" destOrd="0" presId="urn:microsoft.com/office/officeart/2005/8/layout/list1"/>
    <dgm:cxn modelId="{EC802F6A-4C60-4E22-8B0F-E6D2658D8FE9}" type="presParOf" srcId="{9BA68875-E840-4A3C-B28A-0814811F887A}" destId="{D0BE2C6C-925E-47E9-9C2D-8CF59B5AE522}" srcOrd="1" destOrd="0" presId="urn:microsoft.com/office/officeart/2005/8/layout/list1"/>
    <dgm:cxn modelId="{6DB5AC80-E82A-4474-BD7A-DF34E3CEE7EA}" type="presParOf" srcId="{B468D47E-DA40-4553-BE71-EC881A7414D7}" destId="{436C7A5E-6087-45C5-ACA7-7F7F3E0D2AD5}" srcOrd="5" destOrd="0" presId="urn:microsoft.com/office/officeart/2005/8/layout/list1"/>
    <dgm:cxn modelId="{51E72CC7-C19D-43D2-9563-C8E5B2A02AFA}" type="presParOf" srcId="{B468D47E-DA40-4553-BE71-EC881A7414D7}" destId="{D8135306-65DC-48A5-8FE8-4CCD26AD0D5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C6BBEB-ECAD-4836-8F4E-F4D145AE8D1D}">
      <dsp:nvSpPr>
        <dsp:cNvPr id="0" name=""/>
        <dsp:cNvSpPr/>
      </dsp:nvSpPr>
      <dsp:spPr>
        <a:xfrm>
          <a:off x="0" y="338687"/>
          <a:ext cx="10579100" cy="318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056" tIns="458216" rIns="821056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Task 1: Literature review of pipeline &amp; similar sector measures </a:t>
          </a:r>
          <a:r>
            <a:rPr lang="en-US" sz="2200" kern="1200" dirty="0">
              <a:solidFill>
                <a:srgbClr val="00B050"/>
              </a:solidFill>
            </a:rPr>
            <a:t>(Completed)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Task 2: Evaluation/analysis. Grouped, drafted guidance table for mitigation selection criteria.  (</a:t>
          </a:r>
          <a:r>
            <a:rPr lang="en-US" sz="2200" kern="1200" dirty="0">
              <a:solidFill>
                <a:srgbClr val="00B050"/>
              </a:solidFill>
            </a:rPr>
            <a:t>Completed</a:t>
          </a:r>
          <a:r>
            <a:rPr lang="en-US" sz="2200" kern="1200" dirty="0"/>
            <a:t>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Task 3: Case Studies. Operator examples were limited. Expanded to other sectors &amp; white papers. </a:t>
          </a:r>
          <a:r>
            <a:rPr lang="en-US" sz="2200" kern="1200" dirty="0">
              <a:solidFill>
                <a:schemeClr val="tx1"/>
              </a:solidFill>
            </a:rPr>
            <a:t>(</a:t>
          </a:r>
          <a:r>
            <a:rPr lang="en-US" sz="2200" kern="1200" dirty="0">
              <a:solidFill>
                <a:schemeClr val="accent5">
                  <a:lumMod val="75000"/>
                </a:schemeClr>
              </a:solidFill>
            </a:rPr>
            <a:t>85% Complete</a:t>
          </a:r>
          <a:r>
            <a:rPr lang="en-US" sz="2200" kern="1200" dirty="0">
              <a:solidFill>
                <a:schemeClr val="tx1"/>
              </a:solidFill>
            </a:rPr>
            <a:t>)</a:t>
          </a:r>
          <a:r>
            <a:rPr lang="en-US" sz="2200" kern="1200" dirty="0">
              <a:solidFill>
                <a:srgbClr val="00B050"/>
              </a:solidFill>
            </a:rPr>
            <a:t> 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Task 4: Draft </a:t>
          </a:r>
          <a:r>
            <a:rPr lang="en-US" sz="2200" kern="1200" dirty="0">
              <a:solidFill>
                <a:schemeClr val="tx1"/>
              </a:solidFill>
            </a:rPr>
            <a:t>Final Report started. (due December 2025)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solidFill>
                <a:schemeClr val="tx1"/>
              </a:solidFill>
            </a:rPr>
            <a:t>Final Report due April 2026.</a:t>
          </a:r>
        </a:p>
      </dsp:txBody>
      <dsp:txXfrm>
        <a:off x="0" y="338687"/>
        <a:ext cx="10579100" cy="3187800"/>
      </dsp:txXfrm>
    </dsp:sp>
    <dsp:sp modelId="{05ACB845-EAE5-40A7-B62F-49A993FD67FE}">
      <dsp:nvSpPr>
        <dsp:cNvPr id="0" name=""/>
        <dsp:cNvSpPr/>
      </dsp:nvSpPr>
      <dsp:spPr>
        <a:xfrm>
          <a:off x="528955" y="13967"/>
          <a:ext cx="7405370" cy="6494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905" tIns="0" rIns="279905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Project Status/Outcomes to Date</a:t>
          </a:r>
        </a:p>
      </dsp:txBody>
      <dsp:txXfrm>
        <a:off x="560658" y="45670"/>
        <a:ext cx="7341964" cy="586034"/>
      </dsp:txXfrm>
    </dsp:sp>
    <dsp:sp modelId="{D8135306-65DC-48A5-8FE8-4CCD26AD0D54}">
      <dsp:nvSpPr>
        <dsp:cNvPr id="0" name=""/>
        <dsp:cNvSpPr/>
      </dsp:nvSpPr>
      <dsp:spPr>
        <a:xfrm>
          <a:off x="0" y="3970007"/>
          <a:ext cx="10579100" cy="9182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056" tIns="458216" rIns="821056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Collecting final examples and report drafting</a:t>
          </a:r>
        </a:p>
      </dsp:txBody>
      <dsp:txXfrm>
        <a:off x="0" y="3970007"/>
        <a:ext cx="10579100" cy="918225"/>
      </dsp:txXfrm>
    </dsp:sp>
    <dsp:sp modelId="{D0BE2C6C-925E-47E9-9C2D-8CF59B5AE522}">
      <dsp:nvSpPr>
        <dsp:cNvPr id="0" name=""/>
        <dsp:cNvSpPr/>
      </dsp:nvSpPr>
      <dsp:spPr>
        <a:xfrm>
          <a:off x="528955" y="3645287"/>
          <a:ext cx="7405370" cy="6494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905" tIns="0" rIns="279905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Next Steps</a:t>
          </a:r>
        </a:p>
      </dsp:txBody>
      <dsp:txXfrm>
        <a:off x="560658" y="3676990"/>
        <a:ext cx="7341964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C6BBEB-ECAD-4836-8F4E-F4D145AE8D1D}">
      <dsp:nvSpPr>
        <dsp:cNvPr id="0" name=""/>
        <dsp:cNvSpPr/>
      </dsp:nvSpPr>
      <dsp:spPr>
        <a:xfrm>
          <a:off x="0" y="357418"/>
          <a:ext cx="10579100" cy="3291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056" tIns="395732" rIns="821056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Deliverable 1: Literature review and industry survey on the current state of scour monitoring technologies. </a:t>
          </a:r>
          <a:r>
            <a:rPr lang="en-US" sz="1900" kern="1200" dirty="0">
              <a:solidFill>
                <a:srgbClr val="00B050"/>
              </a:solidFill>
            </a:rPr>
            <a:t>(Completed)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Deliverable 2: Gap analysis. (</a:t>
          </a:r>
          <a:r>
            <a:rPr lang="en-US" sz="1900" kern="1200" dirty="0">
              <a:solidFill>
                <a:srgbClr val="00B050"/>
              </a:solidFill>
            </a:rPr>
            <a:t>Completed</a:t>
          </a:r>
          <a:r>
            <a:rPr lang="en-US" sz="1900" kern="1200" dirty="0"/>
            <a:t> and Combined with Deliverable 1)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Deliverable 3: Recommended technologies and vendors (as applicable) for field trials in the 2025-2027 timeframe. </a:t>
          </a:r>
          <a:r>
            <a:rPr lang="en-US" sz="1900" kern="1200" dirty="0">
              <a:solidFill>
                <a:srgbClr val="00B050"/>
              </a:solidFill>
            </a:rPr>
            <a:t>(Completed) 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Deliverable 4: Recommended scope, performance metrics to evaluate the success of the technologies, permitting requirements, and a schedule for the field trials. </a:t>
          </a:r>
          <a:r>
            <a:rPr lang="en-US" sz="1900" kern="1200" dirty="0">
              <a:solidFill>
                <a:srgbClr val="00B050"/>
              </a:solidFill>
            </a:rPr>
            <a:t>(Completed)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Deliverable 5: A final report and presentation summarizing the above </a:t>
          </a:r>
          <a:r>
            <a:rPr lang="en-US" sz="1900" kern="1200" dirty="0">
              <a:solidFill>
                <a:srgbClr val="00B050"/>
              </a:solidFill>
            </a:rPr>
            <a:t>(Completed)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Webinar held on 7/22/25</a:t>
          </a:r>
        </a:p>
      </dsp:txBody>
      <dsp:txXfrm>
        <a:off x="0" y="357418"/>
        <a:ext cx="10579100" cy="3291750"/>
      </dsp:txXfrm>
    </dsp:sp>
    <dsp:sp modelId="{05ACB845-EAE5-40A7-B62F-49A993FD67FE}">
      <dsp:nvSpPr>
        <dsp:cNvPr id="0" name=""/>
        <dsp:cNvSpPr/>
      </dsp:nvSpPr>
      <dsp:spPr>
        <a:xfrm>
          <a:off x="528955" y="76978"/>
          <a:ext cx="7405370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905" tIns="0" rIns="27990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Project Status/Outcomes to Date</a:t>
          </a:r>
        </a:p>
      </dsp:txBody>
      <dsp:txXfrm>
        <a:off x="556335" y="104358"/>
        <a:ext cx="7350610" cy="506120"/>
      </dsp:txXfrm>
    </dsp:sp>
    <dsp:sp modelId="{D8135306-65DC-48A5-8FE8-4CCD26AD0D54}">
      <dsp:nvSpPr>
        <dsp:cNvPr id="0" name=""/>
        <dsp:cNvSpPr/>
      </dsp:nvSpPr>
      <dsp:spPr>
        <a:xfrm>
          <a:off x="0" y="4032208"/>
          <a:ext cx="10579100" cy="793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056" tIns="395732" rIns="821056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Proceed with GHZ-03-04 (Field Testing)</a:t>
          </a:r>
        </a:p>
      </dsp:txBody>
      <dsp:txXfrm>
        <a:off x="0" y="4032208"/>
        <a:ext cx="10579100" cy="793012"/>
      </dsp:txXfrm>
    </dsp:sp>
    <dsp:sp modelId="{D0BE2C6C-925E-47E9-9C2D-8CF59B5AE522}">
      <dsp:nvSpPr>
        <dsp:cNvPr id="0" name=""/>
        <dsp:cNvSpPr/>
      </dsp:nvSpPr>
      <dsp:spPr>
        <a:xfrm>
          <a:off x="528955" y="3751768"/>
          <a:ext cx="7405370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905" tIns="0" rIns="27990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Next Steps</a:t>
          </a:r>
        </a:p>
      </dsp:txBody>
      <dsp:txXfrm>
        <a:off x="556335" y="3779148"/>
        <a:ext cx="7350610" cy="506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C6BBEB-ECAD-4836-8F4E-F4D145AE8D1D}">
      <dsp:nvSpPr>
        <dsp:cNvPr id="0" name=""/>
        <dsp:cNvSpPr/>
      </dsp:nvSpPr>
      <dsp:spPr>
        <a:xfrm>
          <a:off x="0" y="390729"/>
          <a:ext cx="5884760" cy="4504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6723" tIns="541528" rIns="456723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/>
            <a:t>Task 2 and 3 has been initiated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/>
            <a:t>Literature review is ongoing for Task 2: Identification of circumferential cracks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/>
            <a:t>Numerical analysis is ongoing (Task 3). </a:t>
          </a:r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The effects of concrete river weights on VIV of an exposed pipe in a river crossing is incorporated by</a:t>
          </a:r>
          <a:r>
            <a:rPr lang="en-US" sz="1600" kern="1200" dirty="0"/>
            <a:t>:</a:t>
          </a:r>
        </a:p>
        <a:p>
          <a:pPr marL="342900" lvl="3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Conducting a detailed Fluid Structure Interaction Analysis (Combining CFD and FEA) </a:t>
          </a:r>
        </a:p>
        <a:p>
          <a:pPr marL="457200" lvl="4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A numerical experiment has been designed to conduct a parametric study</a:t>
          </a:r>
        </a:p>
        <a:p>
          <a:pPr marL="571500" lvl="5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Introduction of non-dimensional parameters (as shown in the table) to characterize the physical dimensions and characteristics of concrete and pipe </a:t>
          </a:r>
        </a:p>
        <a:p>
          <a:pPr marL="571500" lvl="5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Updating (with a correction factor) the existing response model of DNV-RP-F105 based on the findings of parametric study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600" kern="1200" dirty="0"/>
        </a:p>
      </dsp:txBody>
      <dsp:txXfrm>
        <a:off x="0" y="390729"/>
        <a:ext cx="5884760" cy="4504500"/>
      </dsp:txXfrm>
    </dsp:sp>
    <dsp:sp modelId="{05ACB845-EAE5-40A7-B62F-49A993FD67FE}">
      <dsp:nvSpPr>
        <dsp:cNvPr id="0" name=""/>
        <dsp:cNvSpPr/>
      </dsp:nvSpPr>
      <dsp:spPr>
        <a:xfrm>
          <a:off x="294238" y="6969"/>
          <a:ext cx="4119332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5701" tIns="0" rIns="155701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Outcomes to Date</a:t>
          </a:r>
        </a:p>
      </dsp:txBody>
      <dsp:txXfrm>
        <a:off x="331705" y="44436"/>
        <a:ext cx="4044398" cy="6925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C6BBEB-ECAD-4836-8F4E-F4D145AE8D1D}">
      <dsp:nvSpPr>
        <dsp:cNvPr id="0" name=""/>
        <dsp:cNvSpPr/>
      </dsp:nvSpPr>
      <dsp:spPr>
        <a:xfrm>
          <a:off x="0" y="273909"/>
          <a:ext cx="5884760" cy="4605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6723" tIns="354076" rIns="45672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/>
            <a:t>Following are the updates so far on Task 3</a:t>
          </a:r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Conducted preliminary studies that includes </a:t>
          </a:r>
        </a:p>
        <a:p>
          <a:pPr marL="514350" lvl="3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Grid Convergence Study </a:t>
          </a:r>
        </a:p>
        <a:p>
          <a:pPr marL="514350" lvl="3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Temporal Convergence Study </a:t>
          </a:r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Pre-processing of first set of parameters (9 cases) </a:t>
          </a:r>
        </a:p>
        <a:p>
          <a:pPr marL="514350" lvl="3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CAD and Mesh generation </a:t>
          </a:r>
        </a:p>
        <a:p>
          <a:pPr marL="514350" lvl="3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Initialization of FSI cases with transient CFD analysis on a stationary pipe with concrete coatings </a:t>
          </a:r>
        </a:p>
        <a:p>
          <a:pPr marL="514350" lvl="3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FSI analysis of these cases are currently in progress (4 cases out of 36 cases are completed so far).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600" kern="1200" dirty="0"/>
        </a:p>
      </dsp:txBody>
      <dsp:txXfrm>
        <a:off x="0" y="273909"/>
        <a:ext cx="5884760" cy="4605300"/>
      </dsp:txXfrm>
    </dsp:sp>
    <dsp:sp modelId="{05ACB845-EAE5-40A7-B62F-49A993FD67FE}">
      <dsp:nvSpPr>
        <dsp:cNvPr id="0" name=""/>
        <dsp:cNvSpPr/>
      </dsp:nvSpPr>
      <dsp:spPr>
        <a:xfrm>
          <a:off x="294238" y="22989"/>
          <a:ext cx="4119332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5701" tIns="0" rIns="155701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Outcomes to Date</a:t>
          </a:r>
        </a:p>
      </dsp:txBody>
      <dsp:txXfrm>
        <a:off x="318736" y="47487"/>
        <a:ext cx="4070336" cy="4528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C6BBEB-ECAD-4836-8F4E-F4D145AE8D1D}">
      <dsp:nvSpPr>
        <dsp:cNvPr id="0" name=""/>
        <dsp:cNvSpPr/>
      </dsp:nvSpPr>
      <dsp:spPr>
        <a:xfrm>
          <a:off x="0" y="412148"/>
          <a:ext cx="10579100" cy="2806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056" tIns="562356" rIns="82105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Continue the pre-processing of remaining set of parametric study cases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While Running the FSI analysis cases simultaneously 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Post-processing of the results for first set of analysis case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Continue to make progress on remaining tasks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Expected completion time: August 2026</a:t>
          </a:r>
          <a:endParaRPr lang="en-CA" sz="2400" kern="1200" dirty="0"/>
        </a:p>
      </dsp:txBody>
      <dsp:txXfrm>
        <a:off x="0" y="412148"/>
        <a:ext cx="10579100" cy="2806650"/>
      </dsp:txXfrm>
    </dsp:sp>
    <dsp:sp modelId="{05ACB845-EAE5-40A7-B62F-49A993FD67FE}">
      <dsp:nvSpPr>
        <dsp:cNvPr id="0" name=""/>
        <dsp:cNvSpPr/>
      </dsp:nvSpPr>
      <dsp:spPr>
        <a:xfrm>
          <a:off x="528955" y="13628"/>
          <a:ext cx="7405370" cy="7970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905" tIns="0" rIns="279905" bIns="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Next Steps</a:t>
          </a:r>
        </a:p>
      </dsp:txBody>
      <dsp:txXfrm>
        <a:off x="567863" y="52536"/>
        <a:ext cx="7327554" cy="7192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C6BBEB-ECAD-4836-8F4E-F4D145AE8D1D}">
      <dsp:nvSpPr>
        <dsp:cNvPr id="0" name=""/>
        <dsp:cNvSpPr/>
      </dsp:nvSpPr>
      <dsp:spPr>
        <a:xfrm>
          <a:off x="0" y="381099"/>
          <a:ext cx="10579100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056" tIns="416560" rIns="821056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Bids for primary contractor received 09/15/2025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highlight>
                <a:srgbClr val="FFFF00"/>
              </a:highlight>
            </a:rPr>
            <a:t>Primary contractor has been selected and is being onboarded.</a:t>
          </a:r>
        </a:p>
      </dsp:txBody>
      <dsp:txXfrm>
        <a:off x="0" y="381099"/>
        <a:ext cx="10579100" cy="1134000"/>
      </dsp:txXfrm>
    </dsp:sp>
    <dsp:sp modelId="{05ACB845-EAE5-40A7-B62F-49A993FD67FE}">
      <dsp:nvSpPr>
        <dsp:cNvPr id="0" name=""/>
        <dsp:cNvSpPr/>
      </dsp:nvSpPr>
      <dsp:spPr>
        <a:xfrm>
          <a:off x="528955" y="85899"/>
          <a:ext cx="7405370" cy="590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905" tIns="0" rIns="27990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Project Status/Outcomes to Date</a:t>
          </a:r>
        </a:p>
      </dsp:txBody>
      <dsp:txXfrm>
        <a:off x="557776" y="114720"/>
        <a:ext cx="7347728" cy="532758"/>
      </dsp:txXfrm>
    </dsp:sp>
    <dsp:sp modelId="{D8135306-65DC-48A5-8FE8-4CCD26AD0D54}">
      <dsp:nvSpPr>
        <dsp:cNvPr id="0" name=""/>
        <dsp:cNvSpPr/>
      </dsp:nvSpPr>
      <dsp:spPr>
        <a:xfrm>
          <a:off x="0" y="1918299"/>
          <a:ext cx="10579100" cy="289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056" tIns="416560" rIns="821056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Complete onboarding of primary contractor.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Begin natural resource/environmental permitting efforts at field sites.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5 primary sites and 3 backup sites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Work with Operators to coordinate installation and deployment of technologies at each primary site.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Collect and analyze scour data over the life of the project.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Compare technology performance and scour predictions based on performance indicators set by the project team.</a:t>
          </a:r>
        </a:p>
      </dsp:txBody>
      <dsp:txXfrm>
        <a:off x="0" y="1918299"/>
        <a:ext cx="10579100" cy="2898000"/>
      </dsp:txXfrm>
    </dsp:sp>
    <dsp:sp modelId="{D0BE2C6C-925E-47E9-9C2D-8CF59B5AE522}">
      <dsp:nvSpPr>
        <dsp:cNvPr id="0" name=""/>
        <dsp:cNvSpPr/>
      </dsp:nvSpPr>
      <dsp:spPr>
        <a:xfrm>
          <a:off x="528955" y="1623099"/>
          <a:ext cx="7405370" cy="590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905" tIns="0" rIns="27990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Next Steps</a:t>
          </a:r>
        </a:p>
      </dsp:txBody>
      <dsp:txXfrm>
        <a:off x="557776" y="1651920"/>
        <a:ext cx="7347728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8696A261-DBD0-40B4-9431-0B7B6054E6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1699" cy="35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30EE6DBF-4414-44A6-B348-D4036434735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FDBB8415-6196-48DF-9DA9-266EE9F1DC4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77401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577443D6-C119-494B-B8E4-7C57A6FD337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1587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8B390BD-D4D7-40D7-A540-860D5547684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1699" cy="35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3491" name="Rectangle 4">
            <a:extLst>
              <a:ext uri="{FF2B5EF4-FFF2-40B4-BE49-F238E27FC236}">
                <a16:creationId xmlns:a16="http://schemas.microsoft.com/office/drawing/2014/main" id="{B87A72D2-638F-4C4D-B4BA-96CC9015E06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6163" y="528638"/>
            <a:ext cx="4678362" cy="2632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22DC1F6-06C6-4FC1-82DD-39C4ED71011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41494" y="3336691"/>
            <a:ext cx="6826112" cy="3158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650388F6-AD7B-493D-9FFC-3299D2E0E4E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B54E6F9C-8F78-4243-8D71-9C0DC1A9C2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77401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34D23C46-A5FD-4973-8409-2B7F122DDC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2478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7E350-9BAB-4BC0-9E5B-A0A5701D241F}" type="slidenum">
              <a:rPr lang="en-US" altLang="en-US" smtClean="0"/>
              <a:pPr/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12801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7E350-9BAB-4BC0-9E5B-A0A5701D241F}" type="slidenum">
              <a:rPr lang="en-US" altLang="en-US" smtClean="0"/>
              <a:pPr/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94779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607" indent="0">
              <a:spcBef>
                <a:spcPts val="739"/>
              </a:spcBef>
              <a:buNone/>
              <a:tabLst>
                <a:tab pos="417728" algn="l"/>
              </a:tabLst>
            </a:pPr>
            <a:r>
              <a:rPr lang="en-US" sz="2464" dirty="0">
                <a:solidFill>
                  <a:srgbClr val="1F3863"/>
                </a:solidFill>
                <a:latin typeface="Arial"/>
                <a:cs typeface="Arial"/>
              </a:rPr>
              <a:t>Scope</a:t>
            </a:r>
            <a:r>
              <a:rPr lang="en-US" sz="2464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2464" spc="-11" dirty="0">
                <a:solidFill>
                  <a:srgbClr val="1F3863"/>
                </a:solidFill>
                <a:latin typeface="Arial"/>
                <a:cs typeface="Arial"/>
              </a:rPr>
              <a:t>Approach</a:t>
            </a:r>
            <a:endParaRPr lang="en-US" sz="2464" dirty="0">
              <a:latin typeface="Arial"/>
              <a:cs typeface="Arial"/>
            </a:endParaRPr>
          </a:p>
          <a:p>
            <a:pPr marL="417728" marR="18369" lvl="1" indent="0">
              <a:lnSpc>
                <a:spcPct val="101099"/>
              </a:lnSpc>
              <a:spcBef>
                <a:spcPts val="471"/>
              </a:spcBef>
              <a:buFont typeface="Wingdings"/>
              <a:buNone/>
              <a:tabLst>
                <a:tab pos="821169" algn="l"/>
              </a:tabLst>
            </a:pPr>
            <a:r>
              <a:rPr lang="en-US" sz="1929" b="0" i="1" dirty="0">
                <a:solidFill>
                  <a:srgbClr val="1F3863"/>
                </a:solidFill>
                <a:latin typeface="Arial"/>
                <a:cs typeface="Arial"/>
              </a:rPr>
              <a:t>‘Originally’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four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locations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(selected</a:t>
            </a:r>
            <a:r>
              <a:rPr lang="en-US" sz="1929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six)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lang="en-US" sz="1929" b="0" spc="-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be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selected out</a:t>
            </a:r>
            <a:r>
              <a:rPr lang="en-US" sz="1929" b="0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Task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1 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findings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(depending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on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proximity</a:t>
            </a:r>
            <a:r>
              <a:rPr lang="en-US" sz="1929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to each other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access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 considerations)</a:t>
            </a:r>
            <a:endParaRPr lang="en-US" sz="1929" b="0" dirty="0">
              <a:latin typeface="Arial"/>
              <a:cs typeface="Arial"/>
            </a:endParaRPr>
          </a:p>
          <a:p>
            <a:pPr marL="417728" marR="379629" lvl="1" indent="0">
              <a:lnSpc>
                <a:spcPct val="100499"/>
              </a:lnSpc>
              <a:spcBef>
                <a:spcPts val="477"/>
              </a:spcBef>
              <a:buFont typeface="Wingdings"/>
              <a:buNone/>
              <a:tabLst>
                <a:tab pos="821169" algn="l"/>
              </a:tabLst>
            </a:pP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Up</a:t>
            </a:r>
            <a:r>
              <a:rPr lang="en-US" sz="1929" b="0" spc="-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to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two of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these six</a:t>
            </a:r>
            <a:r>
              <a:rPr lang="en-US" sz="1929" b="0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locations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lang="en-US" sz="1929" b="0" spc="-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be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reinspected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based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on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weather/geologic events</a:t>
            </a:r>
            <a:endParaRPr lang="en-US" sz="1929" b="0" dirty="0">
              <a:latin typeface="Arial"/>
              <a:cs typeface="Arial"/>
            </a:endParaRPr>
          </a:p>
          <a:p>
            <a:pPr marL="417728" marR="469434" lvl="1" indent="0">
              <a:lnSpc>
                <a:spcPct val="100600"/>
              </a:lnSpc>
              <a:spcBef>
                <a:spcPts val="477"/>
              </a:spcBef>
              <a:buFont typeface="Wingdings"/>
              <a:buNone/>
              <a:tabLst>
                <a:tab pos="821169" algn="l"/>
              </a:tabLst>
            </a:pP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Collect</a:t>
            </a:r>
            <a:r>
              <a:rPr lang="en-US" sz="1929" b="0" spc="-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data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on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bank conditions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(e.g.,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height,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angle,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soil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characterization)</a:t>
            </a:r>
            <a:r>
              <a:rPr lang="en-US" sz="1929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spc="-27" dirty="0">
                <a:solidFill>
                  <a:srgbClr val="1F3863"/>
                </a:solidFill>
                <a:latin typeface="Arial"/>
                <a:cs typeface="Arial"/>
              </a:rPr>
              <a:t>and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document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signs/features</a:t>
            </a:r>
            <a:r>
              <a:rPr lang="en-US" sz="1929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related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to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spc="-21" dirty="0">
                <a:solidFill>
                  <a:srgbClr val="1F3863"/>
                </a:solidFill>
                <a:latin typeface="Arial"/>
                <a:cs typeface="Arial"/>
              </a:rPr>
              <a:t>bank</a:t>
            </a:r>
            <a:endParaRPr lang="en-US" sz="1929" b="0" dirty="0">
              <a:latin typeface="Arial"/>
              <a:cs typeface="Arial"/>
            </a:endParaRPr>
          </a:p>
          <a:p>
            <a:pPr marL="417728" marR="5443" lvl="1" indent="0">
              <a:lnSpc>
                <a:spcPct val="101099"/>
              </a:lnSpc>
              <a:spcBef>
                <a:spcPts val="461"/>
              </a:spcBef>
              <a:buFont typeface="Wingdings"/>
              <a:buNone/>
              <a:tabLst>
                <a:tab pos="821169" algn="l"/>
              </a:tabLst>
            </a:pP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Compile data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collected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from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field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inspections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into a database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that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be </a:t>
            </a:r>
            <a:r>
              <a:rPr lang="en-US" sz="1929" b="0" spc="-21" dirty="0">
                <a:solidFill>
                  <a:srgbClr val="1F3863"/>
                </a:solidFill>
                <a:latin typeface="Arial"/>
                <a:cs typeface="Arial"/>
              </a:rPr>
              <a:t>used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as</a:t>
            </a:r>
            <a:r>
              <a:rPr lang="en-US" sz="1929" b="0" spc="-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basis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for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developing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a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baseline qualitative numeric</a:t>
            </a:r>
            <a:r>
              <a:rPr lang="en-US" sz="192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rating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system</a:t>
            </a:r>
            <a:endParaRPr lang="en-US" sz="1929" b="0" dirty="0">
              <a:latin typeface="Arial"/>
              <a:cs typeface="Arial"/>
            </a:endParaRPr>
          </a:p>
          <a:p>
            <a:pPr marL="417728" marR="31976" lvl="1" indent="0">
              <a:lnSpc>
                <a:spcPct val="100600"/>
              </a:lnSpc>
              <a:spcBef>
                <a:spcPts val="477"/>
              </a:spcBef>
              <a:buFont typeface="Wingdings"/>
              <a:buNone/>
              <a:tabLst>
                <a:tab pos="821169" algn="l"/>
              </a:tabLst>
            </a:pP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Compare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any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discrepancy</a:t>
            </a:r>
            <a:r>
              <a:rPr lang="en-US" sz="1929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between</a:t>
            </a:r>
            <a:r>
              <a:rPr lang="en-US" sz="1929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desktop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review</a:t>
            </a:r>
            <a:r>
              <a:rPr lang="en-US" sz="1929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and the</a:t>
            </a:r>
            <a:r>
              <a:rPr lang="en-US" sz="1929" b="0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locations</a:t>
            </a:r>
            <a:r>
              <a:rPr lang="en-US" sz="1929" b="0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selected </a:t>
            </a:r>
            <a:r>
              <a:rPr lang="en-US" sz="1929" b="0" spc="-27" dirty="0">
                <a:solidFill>
                  <a:srgbClr val="1F3863"/>
                </a:solidFill>
                <a:latin typeface="Arial"/>
                <a:cs typeface="Arial"/>
              </a:rPr>
              <a:t>for </a:t>
            </a:r>
            <a:r>
              <a:rPr lang="en-US" sz="1929" b="0" dirty="0">
                <a:solidFill>
                  <a:srgbClr val="1F3863"/>
                </a:solidFill>
                <a:latin typeface="Arial"/>
                <a:cs typeface="Arial"/>
              </a:rPr>
              <a:t>field </a:t>
            </a:r>
            <a:r>
              <a:rPr lang="en-US" sz="1929" b="0" spc="-11" dirty="0">
                <a:solidFill>
                  <a:srgbClr val="1F3863"/>
                </a:solidFill>
                <a:latin typeface="Arial"/>
                <a:cs typeface="Arial"/>
              </a:rPr>
              <a:t>observations</a:t>
            </a:r>
            <a:endParaRPr lang="en-US" sz="1929" b="0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5109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Primary = green</a:t>
            </a:r>
          </a:p>
          <a:p>
            <a:r>
              <a:rPr lang="en-US" dirty="0"/>
              <a:t>Secondary = white</a:t>
            </a:r>
          </a:p>
          <a:p>
            <a:r>
              <a:rPr lang="en-US" dirty="0"/>
              <a:t>Tertiary = blue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38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1103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49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6065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" t="11206" r="12459"/>
          <a:stretch/>
        </p:blipFill>
        <p:spPr>
          <a:xfrm>
            <a:off x="3006257" y="1"/>
            <a:ext cx="9185745" cy="6873875"/>
          </a:xfrm>
          <a:prstGeom prst="rect">
            <a:avLst/>
          </a:prstGeom>
          <a:ln>
            <a:noFill/>
          </a:ln>
        </p:spPr>
      </p:pic>
      <p:sp>
        <p:nvSpPr>
          <p:cNvPr id="11" name="Rectangle 10"/>
          <p:cNvSpPr/>
          <p:nvPr userDrawn="1"/>
        </p:nvSpPr>
        <p:spPr bwMode="auto">
          <a:xfrm>
            <a:off x="3006260" y="0"/>
            <a:ext cx="9189493" cy="6869876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8" tIns="45719" rIns="91438" bIns="45719" numCol="1" rtlCol="0" anchor="ctr" anchorCtr="0" compatLnSpc="1">
            <a:prstTxWarp prst="textNoShape">
              <a:avLst/>
            </a:prstTxWarp>
          </a:bodyPr>
          <a:lstStyle/>
          <a:p>
            <a:pPr marL="228594" indent="-228594" defTabSz="914377">
              <a:spcBef>
                <a:spcPct val="20000"/>
              </a:spcBef>
              <a:buFont typeface="Wingdings" pitchFamily="2" charset="2"/>
              <a:buChar char="§"/>
              <a:tabLst>
                <a:tab pos="1600160" algn="l"/>
              </a:tabLst>
            </a:pPr>
            <a:endParaRPr lang="en-US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id="{F29D1605-1364-4350-B04F-EC4094553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"/>
            <a:ext cx="2999317" cy="2857500"/>
          </a:xfrm>
          <a:prstGeom prst="rect">
            <a:avLst/>
          </a:prstGeom>
          <a:solidFill>
            <a:srgbClr val="0655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3679DD6E-360B-40C8-A8A0-DA1E97C86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00249"/>
            <a:ext cx="2999317" cy="3513139"/>
          </a:xfrm>
          <a:prstGeom prst="rect">
            <a:avLst/>
          </a:prstGeom>
          <a:gradFill rotWithShape="0">
            <a:gsLst>
              <a:gs pos="0">
                <a:srgbClr val="06559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sp>
        <p:nvSpPr>
          <p:cNvPr id="6" name="Line 19">
            <a:extLst>
              <a:ext uri="{FF2B5EF4-FFF2-40B4-BE49-F238E27FC236}">
                <a16:creationId xmlns:a16="http://schemas.microsoft.com/office/drawing/2014/main" id="{120D5ED4-9575-4EFC-9773-1D4FD9D685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84033" y="1585913"/>
            <a:ext cx="8223251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8" tIns="45719" rIns="91438" bIns="45719" anchor="ctr"/>
          <a:lstStyle/>
          <a:p>
            <a:endParaRPr lang="en-US" sz="2000"/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8614358D-3B8B-433D-B7DD-D47FF116B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0" y="770357"/>
            <a:ext cx="812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3200" i="1">
                <a:latin typeface="Arial" pitchFamily="34" charset="0"/>
                <a:cs typeface="+mn-cs"/>
              </a:rPr>
              <a:t>Pipeline Research Council International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87056" y="2755301"/>
            <a:ext cx="8318500" cy="914400"/>
          </a:xfrm>
        </p:spPr>
        <p:txBody>
          <a:bodyPr/>
          <a:lstStyle>
            <a:lvl1pPr>
              <a:lnSpc>
                <a:spcPct val="95000"/>
              </a:lnSpc>
              <a:defRPr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399756" y="3879250"/>
            <a:ext cx="8305800" cy="609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 i="1"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B29639-E57A-41B1-A32E-DAE56F139EC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66" y="4855931"/>
            <a:ext cx="2149391" cy="157855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493476" y="5217285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i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i="1" kern="0"/>
              <a:t>Title, Affiliation</a:t>
            </a:r>
            <a:endParaRPr lang="en-US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6493476" y="5535607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Location</a:t>
            </a:r>
            <a:endParaRPr lang="en-US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6493476" y="5849708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Date</a:t>
            </a:r>
            <a:endParaRPr lang="en-US"/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493476" y="4898871"/>
            <a:ext cx="5212080" cy="320040"/>
          </a:xfrm>
        </p:spPr>
        <p:txBody>
          <a:bodyPr anchor="ctr" anchorCtr="0"/>
          <a:lstStyle>
            <a:lvl1pPr marL="0" marR="0" indent="0" algn="r" defTabSz="914400" rtl="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1600160" algn="l"/>
              </a:tabLst>
              <a:defRPr lang="en-US" sz="2000" b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kern="0"/>
              <a:t>Presenter name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453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ng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203864"/>
                </a:solidFill>
              </a:defRPr>
            </a:lvl1pPr>
            <a:lvl2pPr>
              <a:defRPr>
                <a:solidFill>
                  <a:srgbClr val="203864"/>
                </a:solidFill>
              </a:defRPr>
            </a:lvl2pPr>
            <a:lvl3pPr>
              <a:defRPr>
                <a:solidFill>
                  <a:srgbClr val="203864"/>
                </a:solidFill>
              </a:defRPr>
            </a:lvl3pPr>
            <a:lvl4pPr>
              <a:defRPr>
                <a:solidFill>
                  <a:srgbClr val="203864"/>
                </a:solidFill>
              </a:defRPr>
            </a:lvl4pPr>
            <a:lvl5pPr>
              <a:defRPr>
                <a:solidFill>
                  <a:srgbClr val="203864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4099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535" y="1498600"/>
            <a:ext cx="5187951" cy="4902200"/>
          </a:xfrm>
        </p:spPr>
        <p:txBody>
          <a:bodyPr/>
          <a:lstStyle>
            <a:lvl1pPr>
              <a:defRPr sz="2400">
                <a:solidFill>
                  <a:srgbClr val="203864"/>
                </a:solidFill>
              </a:defRPr>
            </a:lvl1pPr>
            <a:lvl2pPr>
              <a:defRPr sz="2000">
                <a:solidFill>
                  <a:srgbClr val="203864"/>
                </a:solidFill>
              </a:defRPr>
            </a:lvl2pPr>
            <a:lvl3pPr>
              <a:defRPr sz="18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1684" y="1498600"/>
            <a:ext cx="5187949" cy="4902200"/>
          </a:xfrm>
        </p:spPr>
        <p:txBody>
          <a:bodyPr/>
          <a:lstStyle>
            <a:lvl1pPr>
              <a:defRPr sz="2400">
                <a:solidFill>
                  <a:srgbClr val="203864"/>
                </a:solidFill>
              </a:defRPr>
            </a:lvl1pPr>
            <a:lvl2pPr>
              <a:defRPr sz="2000">
                <a:solidFill>
                  <a:srgbClr val="203864"/>
                </a:solidFill>
              </a:defRPr>
            </a:lvl2pPr>
            <a:lvl3pPr>
              <a:defRPr sz="18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8392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9962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80535" y="1498600"/>
            <a:ext cx="10579100" cy="4902200"/>
          </a:xfrm>
        </p:spPr>
        <p:txBody>
          <a:bodyPr/>
          <a:lstStyle>
            <a:lvl1pPr>
              <a:defRPr>
                <a:solidFill>
                  <a:srgbClr val="203864"/>
                </a:solidFill>
              </a:defRPr>
            </a:lvl1pPr>
          </a:lstStyle>
          <a:p>
            <a:pPr lvl="0"/>
            <a:r>
              <a:rPr lang="en-US" noProof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2474039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4CBDFA-2F95-4773-A7B6-D0A800333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12" y="2036838"/>
            <a:ext cx="2933765" cy="2784324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26434" y="2274839"/>
            <a:ext cx="4943249" cy="2308322"/>
          </a:xfrm>
          <a:noFill/>
        </p:spPr>
        <p:txBody>
          <a:bodyPr wrap="square" lIns="91438" tIns="45719" rIns="91438" bIns="45719" rtlCol="0">
            <a:spAutoFit/>
          </a:bodyPr>
          <a:lstStyle>
            <a:lvl1pPr>
              <a:defRPr lang="en-US" sz="48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9977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4239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llou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484303"/>
            <a:ext cx="6815667" cy="4877105"/>
          </a:xfrm>
        </p:spPr>
        <p:txBody>
          <a:bodyPr/>
          <a:lstStyle>
            <a:lvl1pPr marL="228594" indent="-228594">
              <a:buFont typeface="Arial" panose="020B0604020202020204" pitchFamily="34" charset="0"/>
              <a:buChar char="•"/>
              <a:defRPr sz="2800">
                <a:solidFill>
                  <a:srgbClr val="203864"/>
                </a:solidFill>
              </a:defRPr>
            </a:lvl1pPr>
            <a:lvl2pPr marL="628635" indent="-171446">
              <a:buFont typeface="Arial" panose="020B0604020202020204" pitchFamily="34" charset="0"/>
              <a:buChar char="•"/>
              <a:defRPr sz="2400">
                <a:solidFill>
                  <a:srgbClr val="203864"/>
                </a:solidFill>
              </a:defRPr>
            </a:lvl2pPr>
            <a:lvl3pPr>
              <a:defRPr sz="20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2456352"/>
            <a:ext cx="4011084" cy="3908827"/>
          </a:xfrm>
        </p:spPr>
        <p:txBody>
          <a:bodyPr/>
          <a:lstStyle>
            <a:lvl1pPr marL="0" indent="0">
              <a:buNone/>
              <a:defRPr sz="1500">
                <a:solidFill>
                  <a:srgbClr val="203864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225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000" b="1"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rgbClr val="203864"/>
                </a:solidFill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500">
                <a:solidFill>
                  <a:srgbClr val="203864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F4F757-5884-4FB7-8AEA-AE45AB0FC5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169026"/>
            <a:ext cx="1203688" cy="884919"/>
          </a:xfrm>
          <a:prstGeom prst="rect">
            <a:avLst/>
          </a:prstGeom>
        </p:spPr>
      </p:pic>
      <p:sp>
        <p:nvSpPr>
          <p:cNvPr id="6" name="Rectangle 14">
            <a:extLst>
              <a:ext uri="{FF2B5EF4-FFF2-40B4-BE49-F238E27FC236}">
                <a16:creationId xmlns:a16="http://schemas.microsoft.com/office/drawing/2014/main" id="{A1320F58-35A1-436E-8731-5EAE07B9996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87035" y="165100"/>
            <a:ext cx="10088033" cy="304800"/>
          </a:xfrm>
          <a:prstGeom prst="rect">
            <a:avLst/>
          </a:prstGeom>
          <a:gradFill flip="none" rotWithShape="1">
            <a:gsLst>
              <a:gs pos="21000">
                <a:srgbClr val="034EA2">
                  <a:shade val="67500"/>
                  <a:satMod val="115000"/>
                </a:srgbClr>
              </a:gs>
              <a:gs pos="64162">
                <a:srgbClr val="1ABBBD"/>
              </a:gs>
              <a:gs pos="92000">
                <a:schemeClr val="bg1"/>
              </a:gs>
            </a:gsLst>
            <a:lin ang="10800000" scaled="1"/>
            <a:tileRect/>
          </a:gradFill>
          <a:ln>
            <a:noFill/>
          </a:ln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solidFill>
                <a:srgbClr val="203864"/>
              </a:solidFill>
              <a:cs typeface="+mn-cs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7BBC4ED0-ACC1-401A-AA08-82C0FBC8C63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78206" y="210368"/>
            <a:ext cx="1207959" cy="22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lnSpc>
                <a:spcPct val="97000"/>
              </a:lnSpc>
              <a:defRPr/>
            </a:pPr>
            <a:r>
              <a:rPr lang="en-US" altLang="en-US" sz="1500" b="1">
                <a:solidFill>
                  <a:srgbClr val="203864"/>
                </a:solidFill>
                <a:latin typeface="+mn-lt"/>
                <a:cs typeface="+mn-cs"/>
              </a:rPr>
              <a:t>www.prci.org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2023,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36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088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534" y="2411721"/>
            <a:ext cx="3636861" cy="2034557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899564" y="3985499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i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i="1" kern="0"/>
              <a:t>Title, Affiliation</a:t>
            </a:r>
            <a:endParaRPr lang="en-US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899564" y="3667085"/>
            <a:ext cx="4381995" cy="320040"/>
          </a:xfrm>
        </p:spPr>
        <p:txBody>
          <a:bodyPr anchor="ctr" anchorCtr="0"/>
          <a:lstStyle>
            <a:lvl1pPr marL="0" marR="0" indent="0" algn="ctr" defTabSz="914400" rtl="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1600160" algn="l"/>
              </a:tabLst>
              <a:defRPr lang="en-US" sz="2000" b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kern="0"/>
              <a:t>Presenter name</a:t>
            </a:r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6899564" y="4497205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baseline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Phone Number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6899564" y="4973159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1" kern="0" baseline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Email Address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22" y="1733060"/>
            <a:ext cx="3515156" cy="144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79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4CBDFA-2F95-4773-A7B6-D0A800333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112" y="2036838"/>
            <a:ext cx="2933765" cy="2784324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345" y="2345596"/>
            <a:ext cx="3182590" cy="1780426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 userDrawn="1"/>
        </p:nvSpPr>
        <p:spPr bwMode="auto">
          <a:xfrm>
            <a:off x="6633213" y="3620835"/>
            <a:ext cx="4943249" cy="1200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rtlCol="0" anchor="ctr" anchorCtr="0" compatLnSpc="1">
            <a:prstTxWarp prst="textNoShape">
              <a:avLst/>
            </a:prstTxWarp>
            <a:spAutoFit/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lang="en-US" sz="4800" b="1" kern="120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5pPr>
            <a:lvl6pPr marL="457189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377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566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754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600">
                <a:solidFill>
                  <a:srgbClr val="203864"/>
                </a:solidFill>
              </a:rPr>
              <a:t>for joining</a:t>
            </a:r>
            <a:br>
              <a:rPr lang="en-US" sz="3600">
                <a:solidFill>
                  <a:srgbClr val="203864"/>
                </a:solidFill>
              </a:rPr>
            </a:br>
            <a:r>
              <a:rPr lang="en-US" sz="3600">
                <a:solidFill>
                  <a:srgbClr val="203864"/>
                </a:solidFill>
              </a:rPr>
              <a:t>today’s presentation</a:t>
            </a:r>
          </a:p>
        </p:txBody>
      </p:sp>
    </p:spTree>
    <p:extLst>
      <p:ext uri="{BB962C8B-B14F-4D97-AF65-F5344CB8AC3E}">
        <p14:creationId xmlns:p14="http://schemas.microsoft.com/office/powerpoint/2010/main" val="2856246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17366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64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4" b="0" i="0">
                <a:solidFill>
                  <a:srgbClr val="BEBEBE"/>
                </a:solidFill>
                <a:latin typeface="Arial"/>
                <a:cs typeface="Arial"/>
              </a:defRPr>
            </a:lvl1pPr>
          </a:lstStyle>
          <a:p>
            <a:pPr marL="14967">
              <a:spcBef>
                <a:spcPts val="21"/>
              </a:spcBef>
            </a:pPr>
            <a:r>
              <a:rPr lang="en-US">
                <a:solidFill>
                  <a:srgbClr val="7E7E7E"/>
                </a:solidFill>
              </a:rPr>
              <a:t>©</a:t>
            </a:r>
            <a:r>
              <a:rPr lang="en-US" spc="-43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2025,</a:t>
            </a:r>
            <a:r>
              <a:rPr lang="en-US" spc="-16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Pipeline</a:t>
            </a:r>
            <a:r>
              <a:rPr lang="en-US" spc="-32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Research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Council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 spc="-11">
                <a:solidFill>
                  <a:srgbClr val="7E7E7E"/>
                </a:solidFill>
              </a:rPr>
              <a:t>International</a:t>
            </a:r>
            <a:endParaRPr lang="en-US" spc="-11" dirty="0">
              <a:solidFill>
                <a:srgbClr val="7E7E7E"/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37702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3792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64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3792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64" b="1" i="0">
                <a:solidFill>
                  <a:srgbClr val="1F38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4" b="0" i="0">
                <a:solidFill>
                  <a:srgbClr val="BEBEBE"/>
                </a:solidFill>
                <a:latin typeface="Arial"/>
                <a:cs typeface="Arial"/>
              </a:defRPr>
            </a:lvl1pPr>
          </a:lstStyle>
          <a:p>
            <a:pPr marL="14967">
              <a:spcBef>
                <a:spcPts val="21"/>
              </a:spcBef>
            </a:pPr>
            <a:r>
              <a:rPr lang="en-US">
                <a:solidFill>
                  <a:srgbClr val="7E7E7E"/>
                </a:solidFill>
              </a:rPr>
              <a:t>©</a:t>
            </a:r>
            <a:r>
              <a:rPr lang="en-US" spc="-43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2025,</a:t>
            </a:r>
            <a:r>
              <a:rPr lang="en-US" spc="-16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Pipeline</a:t>
            </a:r>
            <a:r>
              <a:rPr lang="en-US" spc="-32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Research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Council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 spc="-11">
                <a:solidFill>
                  <a:srgbClr val="7E7E7E"/>
                </a:solidFill>
              </a:rPr>
              <a:t>International</a:t>
            </a:r>
            <a:endParaRPr lang="en-US" spc="-11" dirty="0">
              <a:solidFill>
                <a:srgbClr val="7E7E7E"/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20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57585" y="816021"/>
            <a:ext cx="9256684" cy="379206"/>
          </a:xfrm>
        </p:spPr>
        <p:txBody>
          <a:bodyPr lIns="0" tIns="0" rIns="0" bIns="0"/>
          <a:lstStyle>
            <a:lvl1pPr>
              <a:defRPr sz="2464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44626" y="1646748"/>
            <a:ext cx="5938981" cy="379206"/>
          </a:xfrm>
        </p:spPr>
        <p:txBody>
          <a:bodyPr lIns="0" tIns="0" rIns="0" bIns="0"/>
          <a:lstStyle>
            <a:lvl1pPr>
              <a:defRPr sz="2464" b="1" i="0">
                <a:solidFill>
                  <a:srgbClr val="1F38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4" b="0" i="0">
                <a:solidFill>
                  <a:srgbClr val="BEBEBE"/>
                </a:solidFill>
                <a:latin typeface="Arial"/>
                <a:cs typeface="Arial"/>
              </a:defRPr>
            </a:lvl1pPr>
          </a:lstStyle>
          <a:p>
            <a:pPr marL="14967">
              <a:spcBef>
                <a:spcPts val="21"/>
              </a:spcBef>
            </a:pPr>
            <a:r>
              <a:rPr lang="en-US">
                <a:solidFill>
                  <a:srgbClr val="7E7E7E"/>
                </a:solidFill>
              </a:rPr>
              <a:t>©</a:t>
            </a:r>
            <a:r>
              <a:rPr lang="en-US" spc="-43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2025,</a:t>
            </a:r>
            <a:r>
              <a:rPr lang="en-US" spc="-16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Pipeline</a:t>
            </a:r>
            <a:r>
              <a:rPr lang="en-US" spc="-32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Research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Council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 spc="-11">
                <a:solidFill>
                  <a:srgbClr val="7E7E7E"/>
                </a:solidFill>
              </a:rPr>
              <a:t>International</a:t>
            </a:r>
            <a:endParaRPr lang="en-US" spc="-11" dirty="0">
              <a:solidFill>
                <a:srgbClr val="7E7E7E"/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702300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57585" y="816021"/>
            <a:ext cx="9256684" cy="379206"/>
          </a:xfrm>
        </p:spPr>
        <p:txBody>
          <a:bodyPr lIns="0" tIns="0" rIns="0" bIns="0"/>
          <a:lstStyle>
            <a:lvl1pPr>
              <a:defRPr sz="2464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4" b="0" i="0">
                <a:solidFill>
                  <a:srgbClr val="BEBEBE"/>
                </a:solidFill>
                <a:latin typeface="Arial"/>
                <a:cs typeface="Arial"/>
              </a:defRPr>
            </a:lvl1pPr>
          </a:lstStyle>
          <a:p>
            <a:pPr marL="14967">
              <a:spcBef>
                <a:spcPts val="21"/>
              </a:spcBef>
            </a:pPr>
            <a:r>
              <a:rPr lang="en-US">
                <a:solidFill>
                  <a:srgbClr val="7E7E7E"/>
                </a:solidFill>
              </a:rPr>
              <a:t>©</a:t>
            </a:r>
            <a:r>
              <a:rPr lang="en-US" spc="-43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2025,</a:t>
            </a:r>
            <a:r>
              <a:rPr lang="en-US" spc="-16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Pipeline</a:t>
            </a:r>
            <a:r>
              <a:rPr lang="en-US" spc="-32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Research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Council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 spc="-11">
                <a:solidFill>
                  <a:srgbClr val="7E7E7E"/>
                </a:solidFill>
              </a:rPr>
              <a:t>International</a:t>
            </a:r>
            <a:endParaRPr lang="en-US" spc="-11" dirty="0">
              <a:solidFill>
                <a:srgbClr val="7E7E7E"/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696136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57585" y="816021"/>
            <a:ext cx="9256684" cy="379206"/>
          </a:xfrm>
        </p:spPr>
        <p:txBody>
          <a:bodyPr lIns="0" tIns="0" rIns="0" bIns="0"/>
          <a:lstStyle>
            <a:lvl1pPr>
              <a:defRPr sz="2464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4" b="0" i="0">
                <a:solidFill>
                  <a:srgbClr val="BEBEBE"/>
                </a:solidFill>
                <a:latin typeface="Arial"/>
                <a:cs typeface="Arial"/>
              </a:defRPr>
            </a:lvl1pPr>
          </a:lstStyle>
          <a:p>
            <a:pPr marL="14967">
              <a:spcBef>
                <a:spcPts val="21"/>
              </a:spcBef>
            </a:pPr>
            <a:r>
              <a:rPr lang="en-US">
                <a:solidFill>
                  <a:srgbClr val="7E7E7E"/>
                </a:solidFill>
              </a:rPr>
              <a:t>©</a:t>
            </a:r>
            <a:r>
              <a:rPr lang="en-US" spc="-43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2025,</a:t>
            </a:r>
            <a:r>
              <a:rPr lang="en-US" spc="-16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Pipeline</a:t>
            </a:r>
            <a:r>
              <a:rPr lang="en-US" spc="-32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Research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Council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 spc="-11">
                <a:solidFill>
                  <a:srgbClr val="7E7E7E"/>
                </a:solidFill>
              </a:rPr>
              <a:t>International</a:t>
            </a:r>
            <a:endParaRPr lang="en-US" spc="-11" dirty="0">
              <a:solidFill>
                <a:srgbClr val="7E7E7E"/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65852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096000" y="1126807"/>
            <a:ext cx="0" cy="4606698"/>
          </a:xfrm>
          <a:custGeom>
            <a:avLst/>
            <a:gdLst/>
            <a:ahLst/>
            <a:cxnLst/>
            <a:rect l="l" t="t" r="r" b="b"/>
            <a:pathLst>
              <a:path h="4299585">
                <a:moveTo>
                  <a:pt x="0" y="0"/>
                </a:moveTo>
                <a:lnTo>
                  <a:pt x="0" y="4299077"/>
                </a:lnTo>
              </a:path>
            </a:pathLst>
          </a:custGeom>
          <a:ln w="7620">
            <a:solidFill>
              <a:srgbClr val="1F3863"/>
            </a:solidFill>
          </a:ln>
        </p:spPr>
        <p:txBody>
          <a:bodyPr wrap="square" lIns="0" tIns="0" rIns="0" bIns="0" rtlCol="0"/>
          <a:lstStyle/>
          <a:p>
            <a:endParaRPr sz="2143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00727" y="2630546"/>
            <a:ext cx="3637295" cy="1802673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90193" y="1815778"/>
            <a:ext cx="3702926" cy="153133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4" b="0" i="0">
                <a:solidFill>
                  <a:srgbClr val="BEBEBE"/>
                </a:solidFill>
                <a:latin typeface="Arial"/>
                <a:cs typeface="Arial"/>
              </a:defRPr>
            </a:lvl1pPr>
          </a:lstStyle>
          <a:p>
            <a:pPr marL="14967">
              <a:spcBef>
                <a:spcPts val="21"/>
              </a:spcBef>
            </a:pPr>
            <a:r>
              <a:rPr lang="en-US">
                <a:solidFill>
                  <a:srgbClr val="7E7E7E"/>
                </a:solidFill>
              </a:rPr>
              <a:t>©</a:t>
            </a:r>
            <a:r>
              <a:rPr lang="en-US" spc="-43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2025,</a:t>
            </a:r>
            <a:r>
              <a:rPr lang="en-US" spc="-16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Pipeline</a:t>
            </a:r>
            <a:r>
              <a:rPr lang="en-US" spc="-32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Research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Council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 spc="-11">
                <a:solidFill>
                  <a:srgbClr val="7E7E7E"/>
                </a:solidFill>
              </a:rPr>
              <a:t>International</a:t>
            </a:r>
            <a:endParaRPr lang="en-US" spc="-11" dirty="0">
              <a:solidFill>
                <a:srgbClr val="7E7E7E"/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73435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67E9F3C-4AE7-4D02-A4AA-70A16E4999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08200" y="620713"/>
            <a:ext cx="985731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9A1B923-938C-46EF-B150-0377D88F0C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0535" y="1498600"/>
            <a:ext cx="10579100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14">
            <a:extLst>
              <a:ext uri="{FF2B5EF4-FFF2-40B4-BE49-F238E27FC236}">
                <a16:creationId xmlns:a16="http://schemas.microsoft.com/office/drawing/2014/main" id="{A1320F58-35A1-436E-8731-5EAE07B99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035" y="165100"/>
            <a:ext cx="10088033" cy="304800"/>
          </a:xfrm>
          <a:prstGeom prst="rect">
            <a:avLst/>
          </a:prstGeom>
          <a:gradFill flip="none" rotWithShape="1">
            <a:gsLst>
              <a:gs pos="21000">
                <a:srgbClr val="034EA2">
                  <a:shade val="67500"/>
                  <a:satMod val="115000"/>
                </a:srgbClr>
              </a:gs>
              <a:gs pos="64162">
                <a:srgbClr val="1ABBBD"/>
              </a:gs>
              <a:gs pos="92000">
                <a:schemeClr val="bg1"/>
              </a:gs>
            </a:gsLst>
            <a:lin ang="10800000" scaled="1"/>
            <a:tileRect/>
          </a:gradFill>
          <a:ln>
            <a:noFill/>
          </a:ln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sp>
        <p:nvSpPr>
          <p:cNvPr id="1029" name="Rectangle 15">
            <a:extLst>
              <a:ext uri="{FF2B5EF4-FFF2-40B4-BE49-F238E27FC236}">
                <a16:creationId xmlns:a16="http://schemas.microsoft.com/office/drawing/2014/main" id="{1412AA5D-EBE2-4A3A-9E08-2D7A329D0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67" y="1164527"/>
            <a:ext cx="171522" cy="1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7000"/>
              </a:lnSpc>
            </a:pPr>
            <a:fld id="{072B1A42-C524-4B61-888C-99148CDE1BB2}" type="slidenum">
              <a:rPr lang="en-US" altLang="en-US" sz="1100">
                <a:latin typeface="Arial" panose="020B0604020202020204" pitchFamily="34" charset="0"/>
              </a:rPr>
              <a:pPr>
                <a:lnSpc>
                  <a:spcPct val="97000"/>
                </a:lnSpc>
              </a:pPr>
              <a:t>‹#›</a:t>
            </a:fld>
            <a:endParaRPr lang="en-US" altLang="en-US" sz="1100">
              <a:latin typeface="Arial" panose="020B0604020202020204" pitchFamily="34" charset="0"/>
            </a:endParaRPr>
          </a:p>
        </p:txBody>
      </p:sp>
      <p:sp>
        <p:nvSpPr>
          <p:cNvPr id="1030" name="Line 16">
            <a:extLst>
              <a:ext uri="{FF2B5EF4-FFF2-40B4-BE49-F238E27FC236}">
                <a16:creationId xmlns:a16="http://schemas.microsoft.com/office/drawing/2014/main" id="{2B51F93E-77DC-4501-860A-191F995AC1A7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335" y="1366839"/>
            <a:ext cx="11914717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8" tIns="45719" rIns="91438" bIns="45719" anchor="ctr"/>
          <a:lstStyle/>
          <a:p>
            <a:endParaRPr lang="en-US" sz="2000"/>
          </a:p>
        </p:txBody>
      </p:sp>
      <p:sp>
        <p:nvSpPr>
          <p:cNvPr id="1032" name="Rectangle 23">
            <a:extLst>
              <a:ext uri="{FF2B5EF4-FFF2-40B4-BE49-F238E27FC236}">
                <a16:creationId xmlns:a16="http://schemas.microsoft.com/office/drawing/2014/main" id="{7BBC4ED0-ACC1-401A-AA08-82C0FBC8C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78206" y="210368"/>
            <a:ext cx="1207959" cy="22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lnSpc>
                <a:spcPct val="97000"/>
              </a:lnSpc>
              <a:defRPr/>
            </a:pPr>
            <a:r>
              <a:rPr lang="en-US" altLang="en-US" sz="1500" b="1">
                <a:solidFill>
                  <a:schemeClr val="bg1"/>
                </a:solidFill>
                <a:latin typeface="+mn-lt"/>
                <a:cs typeface="+mn-cs"/>
              </a:rPr>
              <a:t>www.prci.org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F4F757-5884-4FB7-8AEA-AE45AB0FC5A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169026"/>
            <a:ext cx="1203688" cy="88491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2023,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11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811" r:id="rId1"/>
    <p:sldLayoutId id="2147487792" r:id="rId2"/>
    <p:sldLayoutId id="2147487794" r:id="rId3"/>
    <p:sldLayoutId id="2147487796" r:id="rId4"/>
    <p:sldLayoutId id="2147487802" r:id="rId5"/>
    <p:sldLayoutId id="2147487812" r:id="rId6"/>
    <p:sldLayoutId id="2147487795" r:id="rId7"/>
    <p:sldLayoutId id="2147487798" r:id="rId8"/>
    <p:sldLayoutId id="2147487803" r:id="rId9"/>
    <p:sldLayoutId id="2147487806" r:id="rId10"/>
    <p:sldLayoutId id="2147487813" r:id="rId11"/>
    <p:sldLayoutId id="2147487815" r:id="rId12"/>
    <p:sldLayoutId id="2147487816" r:id="rId13"/>
    <p:sldLayoutId id="2147487817" r:id="rId14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5pPr>
      <a:lvl6pPr marL="457189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377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566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754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225425" indent="-22542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2400" b="1">
          <a:solidFill>
            <a:srgbClr val="203864"/>
          </a:solidFill>
          <a:latin typeface="+mn-lt"/>
          <a:ea typeface="+mn-ea"/>
          <a:cs typeface="+mn-cs"/>
        </a:defRPr>
      </a:lvl1pPr>
      <a:lvl2pPr marL="628650" indent="-17303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2000">
          <a:solidFill>
            <a:srgbClr val="203864"/>
          </a:solidFill>
          <a:latin typeface="+mn-lt"/>
        </a:defRPr>
      </a:lvl2pPr>
      <a:lvl3pPr marL="914400" indent="-17303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1800" i="0">
          <a:solidFill>
            <a:srgbClr val="203864"/>
          </a:solidFill>
          <a:latin typeface="+mn-lt"/>
        </a:defRPr>
      </a:lvl3pPr>
      <a:lvl4pPr marL="1258888" indent="-17462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1600" i="0">
          <a:solidFill>
            <a:srgbClr val="203864"/>
          </a:solidFill>
          <a:latin typeface="+mn-lt"/>
        </a:defRPr>
      </a:lvl4pPr>
      <a:lvl5pPr marL="1543050" indent="-11588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/>
        <a:defRPr sz="1400" i="0">
          <a:solidFill>
            <a:srgbClr val="203864"/>
          </a:solidFill>
          <a:latin typeface="+mn-lt"/>
        </a:defRPr>
      </a:lvl5pPr>
      <a:lvl6pPr marL="2057349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6pPr>
      <a:lvl7pPr marL="2514537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7pPr>
      <a:lvl8pPr marL="2971726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8pPr>
      <a:lvl9pPr marL="3428914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937023" y="545361"/>
            <a:ext cx="9238366" cy="26942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57585" y="816021"/>
            <a:ext cx="9256684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44626" y="1646748"/>
            <a:ext cx="5938981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rgbClr val="1F38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9662313" y="6292415"/>
            <a:ext cx="2461953" cy="12375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4" b="0" i="0">
                <a:solidFill>
                  <a:srgbClr val="BEBEBE"/>
                </a:solidFill>
                <a:latin typeface="Arial"/>
                <a:cs typeface="Arial"/>
              </a:defRPr>
            </a:lvl1pPr>
          </a:lstStyle>
          <a:p>
            <a:pPr marL="14967">
              <a:spcBef>
                <a:spcPts val="21"/>
              </a:spcBef>
            </a:pPr>
            <a:r>
              <a:rPr lang="en-US">
                <a:solidFill>
                  <a:srgbClr val="7E7E7E"/>
                </a:solidFill>
              </a:rPr>
              <a:t>©</a:t>
            </a:r>
            <a:r>
              <a:rPr lang="en-US" spc="-43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2025,</a:t>
            </a:r>
            <a:r>
              <a:rPr lang="en-US" spc="-16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Pipeline</a:t>
            </a:r>
            <a:r>
              <a:rPr lang="en-US" spc="-32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Research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>
                <a:solidFill>
                  <a:srgbClr val="7E7E7E"/>
                </a:solidFill>
              </a:rPr>
              <a:t>Council</a:t>
            </a:r>
            <a:r>
              <a:rPr lang="en-US" spc="-37">
                <a:solidFill>
                  <a:srgbClr val="7E7E7E"/>
                </a:solidFill>
              </a:rPr>
              <a:t> </a:t>
            </a:r>
            <a:r>
              <a:rPr lang="en-US" spc="-11">
                <a:solidFill>
                  <a:srgbClr val="7E7E7E"/>
                </a:solidFill>
              </a:rPr>
              <a:t>International</a:t>
            </a:r>
            <a:endParaRPr lang="en-US" spc="-11" dirty="0">
              <a:solidFill>
                <a:srgbClr val="7E7E7E"/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48196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819" r:id="rId1"/>
    <p:sldLayoutId id="2147487820" r:id="rId2"/>
    <p:sldLayoutId id="2147487821" r:id="rId3"/>
    <p:sldLayoutId id="2147487822" r:id="rId4"/>
    <p:sldLayoutId id="214748782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89844">
        <a:defRPr>
          <a:latin typeface="+mn-lt"/>
          <a:ea typeface="+mn-ea"/>
          <a:cs typeface="+mn-cs"/>
        </a:defRPr>
      </a:lvl2pPr>
      <a:lvl3pPr marL="979688">
        <a:defRPr>
          <a:latin typeface="+mn-lt"/>
          <a:ea typeface="+mn-ea"/>
          <a:cs typeface="+mn-cs"/>
        </a:defRPr>
      </a:lvl3pPr>
      <a:lvl4pPr marL="1469532">
        <a:defRPr>
          <a:latin typeface="+mn-lt"/>
          <a:ea typeface="+mn-ea"/>
          <a:cs typeface="+mn-cs"/>
        </a:defRPr>
      </a:lvl4pPr>
      <a:lvl5pPr marL="1959376">
        <a:defRPr>
          <a:latin typeface="+mn-lt"/>
          <a:ea typeface="+mn-ea"/>
          <a:cs typeface="+mn-cs"/>
        </a:defRPr>
      </a:lvl5pPr>
      <a:lvl6pPr marL="2449220">
        <a:defRPr>
          <a:latin typeface="+mn-lt"/>
          <a:ea typeface="+mn-ea"/>
          <a:cs typeface="+mn-cs"/>
        </a:defRPr>
      </a:lvl6pPr>
      <a:lvl7pPr marL="2939064">
        <a:defRPr>
          <a:latin typeface="+mn-lt"/>
          <a:ea typeface="+mn-ea"/>
          <a:cs typeface="+mn-cs"/>
        </a:defRPr>
      </a:lvl7pPr>
      <a:lvl8pPr marL="3428909">
        <a:defRPr>
          <a:latin typeface="+mn-lt"/>
          <a:ea typeface="+mn-ea"/>
          <a:cs typeface="+mn-cs"/>
        </a:defRPr>
      </a:lvl8pPr>
      <a:lvl9pPr marL="3918753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89844">
        <a:defRPr>
          <a:latin typeface="+mn-lt"/>
          <a:ea typeface="+mn-ea"/>
          <a:cs typeface="+mn-cs"/>
        </a:defRPr>
      </a:lvl2pPr>
      <a:lvl3pPr marL="979688">
        <a:defRPr>
          <a:latin typeface="+mn-lt"/>
          <a:ea typeface="+mn-ea"/>
          <a:cs typeface="+mn-cs"/>
        </a:defRPr>
      </a:lvl3pPr>
      <a:lvl4pPr marL="1469532">
        <a:defRPr>
          <a:latin typeface="+mn-lt"/>
          <a:ea typeface="+mn-ea"/>
          <a:cs typeface="+mn-cs"/>
        </a:defRPr>
      </a:lvl4pPr>
      <a:lvl5pPr marL="1959376">
        <a:defRPr>
          <a:latin typeface="+mn-lt"/>
          <a:ea typeface="+mn-ea"/>
          <a:cs typeface="+mn-cs"/>
        </a:defRPr>
      </a:lvl5pPr>
      <a:lvl6pPr marL="2449220">
        <a:defRPr>
          <a:latin typeface="+mn-lt"/>
          <a:ea typeface="+mn-ea"/>
          <a:cs typeface="+mn-cs"/>
        </a:defRPr>
      </a:lvl6pPr>
      <a:lvl7pPr marL="2939064">
        <a:defRPr>
          <a:latin typeface="+mn-lt"/>
          <a:ea typeface="+mn-ea"/>
          <a:cs typeface="+mn-cs"/>
        </a:defRPr>
      </a:lvl7pPr>
      <a:lvl8pPr marL="3428909">
        <a:defRPr>
          <a:latin typeface="+mn-lt"/>
          <a:ea typeface="+mn-ea"/>
          <a:cs typeface="+mn-cs"/>
        </a:defRPr>
      </a:lvl8pPr>
      <a:lvl9pPr marL="3918753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www.prci.org/" TargetMode="Externa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55.png"/><Relationship Id="rId7" Type="http://schemas.openxmlformats.org/officeDocument/2006/relationships/diagramLayout" Target="../diagrams/layout3.xm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image" Target="../media/image57.png"/><Relationship Id="rId10" Type="http://schemas.microsoft.com/office/2007/relationships/diagramDrawing" Target="../diagrams/drawing3.xml"/><Relationship Id="rId4" Type="http://schemas.openxmlformats.org/officeDocument/2006/relationships/image" Target="../media/image56.png"/><Relationship Id="rId9" Type="http://schemas.openxmlformats.org/officeDocument/2006/relationships/diagramColors" Target="../diagrams/colors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slideLayout" Target="../slideLayouts/slideLayout2.xml"/><Relationship Id="rId7" Type="http://schemas.openxmlformats.org/officeDocument/2006/relationships/diagramLayout" Target="../diagrams/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diagramData" Target="../diagrams/data4.xml"/><Relationship Id="rId5" Type="http://schemas.openxmlformats.org/officeDocument/2006/relationships/image" Target="../media/image59.png"/><Relationship Id="rId10" Type="http://schemas.microsoft.com/office/2007/relationships/diagramDrawing" Target="../diagrams/drawing4.xml"/><Relationship Id="rId4" Type="http://schemas.openxmlformats.org/officeDocument/2006/relationships/image" Target="../media/image58.png"/><Relationship Id="rId9" Type="http://schemas.openxmlformats.org/officeDocument/2006/relationships/diagramColors" Target="../diagrams/colors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microsoft.com/office/2018/10/relationships/comments" Target="../comments/modernComment_8A4_112C593C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microsoft.com/office/2018/10/relationships/comments" Target="../comments/modernComment_103_CDF92BE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GHZ Management SRP Update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931243" y="5217285"/>
            <a:ext cx="5774313" cy="320040"/>
          </a:xfrm>
        </p:spPr>
        <p:txBody>
          <a:bodyPr/>
          <a:lstStyle/>
          <a:p>
            <a:r>
              <a:rPr lang="en-US" dirty="0"/>
              <a:t>Senior Specialist, PI Reliability (Enbridge)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Fall 2025 Meeting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October 22</a:t>
            </a:r>
            <a:r>
              <a:rPr lang="en-US" baseline="30000" dirty="0"/>
              <a:t>nd</a:t>
            </a:r>
            <a:r>
              <a:rPr lang="en-US" dirty="0"/>
              <a:t> 2025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Nader Yoosef-Ghodsi</a:t>
            </a:r>
          </a:p>
        </p:txBody>
      </p:sp>
    </p:spTree>
    <p:extLst>
      <p:ext uri="{BB962C8B-B14F-4D97-AF65-F5344CB8AC3E}">
        <p14:creationId xmlns:p14="http://schemas.microsoft.com/office/powerpoint/2010/main" val="3370871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4C8E8-9BFD-4616-8E28-9367123F8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rmAutofit/>
          </a:bodyPr>
          <a:lstStyle/>
          <a:p>
            <a:r>
              <a:rPr lang="en-US" dirty="0"/>
              <a:t>Agenda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2348A2-B0CF-1D1A-EB17-EFA0B90B6A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2" t="1970" r="1602" b="7147"/>
          <a:stretch/>
        </p:blipFill>
        <p:spPr bwMode="auto">
          <a:xfrm>
            <a:off x="368289" y="2566030"/>
            <a:ext cx="5903395" cy="31489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CC0D5-858F-45E6-9010-33792CCFFB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1684" y="1498600"/>
            <a:ext cx="5187949" cy="4902200"/>
          </a:xfrm>
        </p:spPr>
        <p:txBody>
          <a:bodyPr wrap="square" anchor="t">
            <a:normAutofit/>
          </a:bodyPr>
          <a:lstStyle/>
          <a:p>
            <a:r>
              <a:rPr lang="en-US" dirty="0"/>
              <a:t>GHZ Management SRP Overview</a:t>
            </a:r>
          </a:p>
          <a:p>
            <a:r>
              <a:rPr lang="en-US" dirty="0"/>
              <a:t>Current Roadmap</a:t>
            </a:r>
          </a:p>
          <a:p>
            <a:r>
              <a:rPr lang="en-US" dirty="0"/>
              <a:t>Status of Key Outcomes</a:t>
            </a:r>
          </a:p>
          <a:p>
            <a:r>
              <a:rPr lang="en-US" dirty="0"/>
              <a:t>Next Steps for the SRP</a:t>
            </a:r>
          </a:p>
        </p:txBody>
      </p:sp>
    </p:spTree>
    <p:extLst>
      <p:ext uri="{BB962C8B-B14F-4D97-AF65-F5344CB8AC3E}">
        <p14:creationId xmlns:p14="http://schemas.microsoft.com/office/powerpoint/2010/main" val="2178285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467A1-4B5A-EFE1-D181-19245AB0A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GHZ SRP Overview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55DBB7-D5C1-4711-B292-A7916B3557CA}"/>
              </a:ext>
            </a:extLst>
          </p:cNvPr>
          <p:cNvSpPr txBox="1"/>
          <p:nvPr/>
        </p:nvSpPr>
        <p:spPr>
          <a:xfrm>
            <a:off x="237995" y="2022874"/>
            <a:ext cx="11727522" cy="328921"/>
          </a:xfrm>
          <a:prstGeom prst="rect">
            <a:avLst/>
          </a:prstGeom>
          <a:solidFill>
            <a:srgbClr val="034EA2"/>
          </a:solidFill>
        </p:spPr>
        <p:txBody>
          <a:bodyPr wrap="square" rtlCol="0" anchor="ctr" anchorCtr="1">
            <a:noAutofit/>
          </a:bodyPr>
          <a:lstStyle/>
          <a:p>
            <a:pPr algn="ctr" defTabSz="899010" fontAlgn="auto">
              <a:spcBef>
                <a:spcPts val="0"/>
              </a:spcBef>
              <a:spcAft>
                <a:spcPts val="0"/>
              </a:spcAft>
            </a:pPr>
            <a:r>
              <a:rPr lang="en-US" sz="1235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Outcomes and Value to Industry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7CF407-B9FB-ACC5-6144-581E6FA3E924}"/>
              </a:ext>
            </a:extLst>
          </p:cNvPr>
          <p:cNvSpPr txBox="1"/>
          <p:nvPr/>
        </p:nvSpPr>
        <p:spPr>
          <a:xfrm>
            <a:off x="237996" y="4068023"/>
            <a:ext cx="3840320" cy="328921"/>
          </a:xfrm>
          <a:prstGeom prst="rect">
            <a:avLst/>
          </a:prstGeom>
          <a:solidFill>
            <a:srgbClr val="034EA2"/>
          </a:solidFill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defTabSz="899010" fontAlgn="auto">
              <a:spcBef>
                <a:spcPts val="0"/>
              </a:spcBef>
              <a:spcAft>
                <a:spcPts val="0"/>
              </a:spcAft>
            </a:pPr>
            <a:r>
              <a:rPr lang="en-US" sz="1235">
                <a:solidFill>
                  <a:prstClr val="white"/>
                </a:solidFill>
              </a:rPr>
              <a:t>Stakeholders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FA7B6F-07AD-1A9C-948D-48F4E4A7106F}"/>
              </a:ext>
            </a:extLst>
          </p:cNvPr>
          <p:cNvSpPr txBox="1"/>
          <p:nvPr/>
        </p:nvSpPr>
        <p:spPr>
          <a:xfrm>
            <a:off x="4183693" y="4060128"/>
            <a:ext cx="7781824" cy="328921"/>
          </a:xfrm>
          <a:prstGeom prst="rect">
            <a:avLst/>
          </a:prstGeom>
          <a:solidFill>
            <a:srgbClr val="034EA2"/>
          </a:solidFill>
        </p:spPr>
        <p:txBody>
          <a:bodyPr wrap="square" lIns="80682" tIns="40341" rIns="80682" bIns="40341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defTabSz="899010" fontAlgn="auto">
              <a:spcBef>
                <a:spcPts val="0"/>
              </a:spcBef>
              <a:spcAft>
                <a:spcPts val="0"/>
              </a:spcAft>
            </a:pPr>
            <a:r>
              <a:rPr lang="en-US" sz="1235">
                <a:solidFill>
                  <a:prstClr val="white"/>
                </a:solidFill>
                <a:latin typeface="Open Sans"/>
                <a:ea typeface="Open Sans"/>
                <a:cs typeface="Open Sans"/>
              </a:rPr>
              <a:t>Industry Improvement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C18EC4-CF87-DC48-941F-D5187E1FFECE}"/>
              </a:ext>
            </a:extLst>
          </p:cNvPr>
          <p:cNvSpPr txBox="1"/>
          <p:nvPr/>
        </p:nvSpPr>
        <p:spPr>
          <a:xfrm>
            <a:off x="237995" y="1381239"/>
            <a:ext cx="11727521" cy="635468"/>
          </a:xfrm>
          <a:prstGeom prst="rect">
            <a:avLst/>
          </a:prstGeom>
          <a:noFill/>
        </p:spPr>
        <p:txBody>
          <a:bodyPr wrap="square" lIns="80682" tIns="40341" rIns="80682" bIns="40341" rtlCol="0" anchor="t">
            <a:spAutoFit/>
          </a:bodyPr>
          <a:lstStyle/>
          <a:p>
            <a:pPr defTabSz="89901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i="1" dirty="0">
                <a:solidFill>
                  <a:prstClr val="black"/>
                </a:solidFill>
                <a:latin typeface="Open Sans SemiBold"/>
                <a:ea typeface="Open Sans SemiBold"/>
                <a:cs typeface="Open Sans SemiBold"/>
              </a:rPr>
              <a:t>This Strategic Research Priority will result in optimization of the integrity management of hydrotechnical hazards for both natural gas and liquid hydrocarbon pipelines.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76C84-4484-9D9C-D170-9E2D5278B640}"/>
              </a:ext>
            </a:extLst>
          </p:cNvPr>
          <p:cNvSpPr txBox="1"/>
          <p:nvPr/>
        </p:nvSpPr>
        <p:spPr>
          <a:xfrm>
            <a:off x="237995" y="2403241"/>
            <a:ext cx="11727522" cy="1343354"/>
          </a:xfrm>
          <a:prstGeom prst="rect">
            <a:avLst/>
          </a:prstGeom>
          <a:noFill/>
        </p:spPr>
        <p:txBody>
          <a:bodyPr wrap="square" lIns="80682" tIns="40341" rIns="80682" bIns="40341" rtlCol="0" anchor="t">
            <a:spAutoFit/>
          </a:bodyPr>
          <a:lstStyle/>
          <a:p>
            <a:pPr marL="151287" indent="-151287" defTabSz="899010" fontAlgn="auto">
              <a:spcBef>
                <a:spcPts val="0"/>
              </a:spcBef>
              <a:spcAft>
                <a:spcPts val="265"/>
              </a:spcAft>
              <a:buClr>
                <a:srgbClr val="034EA2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200" b="0" dirty="0">
                <a:solidFill>
                  <a:prstClr val="black"/>
                </a:solidFill>
                <a:latin typeface="Open Sans"/>
                <a:ea typeface="+mn-lt"/>
                <a:cs typeface="Calibri"/>
              </a:rPr>
              <a:t>Common data dictionary of relevant geomorphological and hydrotechnical terms to enable direct comparison of the data sets collected by different operators through different approaches.</a:t>
            </a:r>
          </a:p>
          <a:p>
            <a:pPr marL="151287" indent="-151287" defTabSz="899010" fontAlgn="auto">
              <a:spcBef>
                <a:spcPts val="0"/>
              </a:spcBef>
              <a:spcAft>
                <a:spcPts val="265"/>
              </a:spcAft>
              <a:buClr>
                <a:srgbClr val="034EA2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200" b="0" dirty="0">
                <a:solidFill>
                  <a:prstClr val="black"/>
                </a:solidFill>
                <a:latin typeface="Open Sans"/>
                <a:ea typeface="+mn-lt"/>
                <a:cs typeface="Calibri"/>
              </a:rPr>
              <a:t>Develop metrics to evaluate effectiveness of mitigation options through comparison of duration of design performance, and life-cycle cost of mitigations.</a:t>
            </a:r>
          </a:p>
          <a:p>
            <a:pPr marL="151287" indent="-151287" defTabSz="899010" fontAlgn="auto">
              <a:spcBef>
                <a:spcPts val="0"/>
              </a:spcBef>
              <a:spcAft>
                <a:spcPts val="265"/>
              </a:spcAft>
              <a:buClr>
                <a:srgbClr val="034EA2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200" b="0" dirty="0">
                <a:solidFill>
                  <a:prstClr val="black"/>
                </a:solidFill>
                <a:latin typeface="Open Sans"/>
                <a:ea typeface="+mn-lt"/>
                <a:cs typeface="Calibri"/>
              </a:rPr>
              <a:t>Develop effective temporary and permanent mitigation options that go beyond armoring and horizontal directional drilling (HDD) of the water crossing.</a:t>
            </a:r>
          </a:p>
          <a:p>
            <a:pPr marL="151287" indent="-151287" defTabSz="899010" fontAlgn="auto">
              <a:spcBef>
                <a:spcPts val="0"/>
              </a:spcBef>
              <a:spcAft>
                <a:spcPts val="265"/>
              </a:spcAft>
              <a:buClr>
                <a:srgbClr val="034EA2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200" b="0" dirty="0">
                <a:solidFill>
                  <a:prstClr val="black"/>
                </a:solidFill>
                <a:latin typeface="Open Sans"/>
                <a:ea typeface="+mn-lt"/>
                <a:cs typeface="Calibri"/>
              </a:rPr>
              <a:t>Develop continuous monitoring techniques of channel scour to enable validation of the hydrological models and cumulative event loading on the pipeline.</a:t>
            </a:r>
          </a:p>
          <a:p>
            <a:pPr marL="151287" indent="-151287" defTabSz="899010" fontAlgn="auto">
              <a:spcBef>
                <a:spcPts val="0"/>
              </a:spcBef>
              <a:spcAft>
                <a:spcPts val="265"/>
              </a:spcAft>
              <a:buClr>
                <a:srgbClr val="034EA2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200" b="0" dirty="0">
                <a:solidFill>
                  <a:prstClr val="black"/>
                </a:solidFill>
                <a:latin typeface="Open Sans"/>
                <a:ea typeface="+mn-lt"/>
                <a:cs typeface="Calibri"/>
              </a:rPr>
              <a:t>Develop geohazard interaction modelling to identify susceptible locations of slope failure following extreme hydrotechnical events.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048DD3-88AE-B69D-B15B-A4AB4B8B67C0}"/>
              </a:ext>
            </a:extLst>
          </p:cNvPr>
          <p:cNvSpPr txBox="1"/>
          <p:nvPr/>
        </p:nvSpPr>
        <p:spPr>
          <a:xfrm>
            <a:off x="4183693" y="4453230"/>
            <a:ext cx="7781824" cy="8007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defTabSz="899010" fontAlgn="auto">
              <a:spcBef>
                <a:spcPts val="0"/>
              </a:spcBef>
              <a:spcAft>
                <a:spcPts val="265"/>
              </a:spcAft>
            </a:pPr>
            <a:r>
              <a:rPr lang="en-US" sz="1200" b="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Geotechnical threats near water crossings following an extreme hydrotechnical event (either precipitation or flood events), and the interaction between the hazards.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7F1E15-FCAA-CD7D-F90B-EF86145744B5}"/>
              </a:ext>
            </a:extLst>
          </p:cNvPr>
          <p:cNvSpPr txBox="1"/>
          <p:nvPr/>
        </p:nvSpPr>
        <p:spPr>
          <a:xfrm>
            <a:off x="4183693" y="5240908"/>
            <a:ext cx="3559103" cy="10812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noAutofit/>
          </a:bodyPr>
          <a:lstStyle>
            <a:defPPr>
              <a:defRPr lang="en-US"/>
            </a:defPPr>
            <a:lvl1pPr algn="ctr">
              <a:defRPr sz="1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algn="l" defTabSz="899010" fontAlgn="auto">
              <a:spcBef>
                <a:spcPts val="0"/>
              </a:spcBef>
              <a:spcAft>
                <a:spcPts val="0"/>
              </a:spcAft>
            </a:pPr>
            <a:r>
              <a:rPr lang="en-US" sz="1200" b="0" dirty="0">
                <a:solidFill>
                  <a:prstClr val="black"/>
                </a:solidFill>
              </a:rPr>
              <a:t>Technologies for remote and continuous monitoring of the water crossings and pipeline condition to enable reinstatement of operations after an extreme event.</a:t>
            </a:r>
            <a:endParaRPr lang="en-CA" sz="1200" b="0" dirty="0">
              <a:solidFill>
                <a:prstClr val="black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7C7A7C-730D-E9E0-1DF4-89C45A9B402D}"/>
              </a:ext>
            </a:extLst>
          </p:cNvPr>
          <p:cNvSpPr txBox="1"/>
          <p:nvPr/>
        </p:nvSpPr>
        <p:spPr>
          <a:xfrm>
            <a:off x="7733083" y="5254987"/>
            <a:ext cx="4232434" cy="10671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noAutofit/>
          </a:bodyPr>
          <a:lstStyle>
            <a:defPPr>
              <a:defRPr lang="en-US"/>
            </a:defPPr>
            <a:lvl1pPr algn="ctr">
              <a:defRPr sz="1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algn="l" defTabSz="899010" fontAlgn="auto">
              <a:spcBef>
                <a:spcPts val="0"/>
              </a:spcBef>
              <a:spcAft>
                <a:spcPts val="0"/>
              </a:spcAft>
            </a:pPr>
            <a:r>
              <a:rPr lang="en-US" sz="1200" b="0" dirty="0">
                <a:solidFill>
                  <a:prstClr val="black"/>
                </a:solidFill>
              </a:rPr>
              <a:t>Effectiveness of the temporary and permanent remediation options at water crossings.</a:t>
            </a:r>
            <a:endParaRPr lang="en-CA" sz="1200" b="0" dirty="0">
              <a:solidFill>
                <a:prstClr val="black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E728B58-9503-5466-F18C-C4505CDAF441}"/>
              </a:ext>
            </a:extLst>
          </p:cNvPr>
          <p:cNvGrpSpPr/>
          <p:nvPr/>
        </p:nvGrpSpPr>
        <p:grpSpPr>
          <a:xfrm>
            <a:off x="353893" y="4579573"/>
            <a:ext cx="3724422" cy="1866703"/>
            <a:chOff x="842407" y="4579573"/>
            <a:chExt cx="3724422" cy="1866703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393EFF2-EEEC-BF46-37F2-9266DE8DA9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999588" y="4715316"/>
              <a:ext cx="1508760" cy="141765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4CAB843-1A16-8701-6019-BDAFF73D8C53}"/>
                </a:ext>
              </a:extLst>
            </p:cNvPr>
            <p:cNvSpPr txBox="1"/>
            <p:nvPr/>
          </p:nvSpPr>
          <p:spPr>
            <a:xfrm>
              <a:off x="3529105" y="5469863"/>
              <a:ext cx="880886" cy="398576"/>
            </a:xfrm>
            <a:prstGeom prst="rect">
              <a:avLst/>
            </a:prstGeom>
            <a:noFill/>
          </p:spPr>
          <p:txBody>
            <a:bodyPr wrap="square" lIns="80682" tIns="40341" rIns="80682" bIns="40341" rtlCol="0" anchor="t">
              <a:spAutoFit/>
            </a:bodyPr>
            <a:lstStyle/>
            <a:p>
              <a:pPr defTabSz="89901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000">
                  <a:solidFill>
                    <a:prstClr val="black"/>
                  </a:solidFill>
                  <a:latin typeface="Open Sans"/>
                  <a:ea typeface="Open Sans"/>
                  <a:cs typeface="Open Sans"/>
                </a:rPr>
                <a:t>Pipeline</a:t>
              </a:r>
              <a:br>
                <a:rPr lang="en-US" sz="1000">
                  <a:solidFill>
                    <a:prstClr val="black"/>
                  </a:solidFill>
                  <a:latin typeface="Open Sans"/>
                  <a:ea typeface="Open Sans"/>
                  <a:cs typeface="Open Sans"/>
                </a:rPr>
              </a:br>
              <a:r>
                <a:rPr lang="en-US" sz="1000">
                  <a:solidFill>
                    <a:prstClr val="black"/>
                  </a:solidFill>
                  <a:latin typeface="Open Sans"/>
                  <a:ea typeface="Open Sans"/>
                  <a:cs typeface="Open Sans"/>
                </a:rPr>
                <a:t>Operators</a:t>
              </a:r>
              <a:endParaRPr lang="en-US" sz="10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03537A0-6087-F4B2-5402-D8E46E3982B6}"/>
                </a:ext>
              </a:extLst>
            </p:cNvPr>
            <p:cNvSpPr txBox="1"/>
            <p:nvPr/>
          </p:nvSpPr>
          <p:spPr>
            <a:xfrm>
              <a:off x="2219164" y="6200055"/>
              <a:ext cx="106960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89901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00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Regulators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7408AF4-37B1-E42D-E354-BC5266665925}"/>
                </a:ext>
              </a:extLst>
            </p:cNvPr>
            <p:cNvSpPr txBox="1"/>
            <p:nvPr/>
          </p:nvSpPr>
          <p:spPr>
            <a:xfrm>
              <a:off x="894201" y="5485102"/>
              <a:ext cx="1023654" cy="244539"/>
            </a:xfrm>
            <a:prstGeom prst="rect">
              <a:avLst/>
            </a:prstGeom>
            <a:noFill/>
          </p:spPr>
          <p:txBody>
            <a:bodyPr wrap="square" lIns="80682" tIns="40341" rIns="80682" bIns="40341" rtlCol="0" anchor="t">
              <a:spAutoFit/>
            </a:bodyPr>
            <a:lstStyle/>
            <a:p>
              <a:pPr algn="ctr" defTabSz="89901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>
                  <a:solidFill>
                    <a:prstClr val="black"/>
                  </a:solidFill>
                  <a:latin typeface="Open Sans"/>
                  <a:ea typeface="Open Sans"/>
                  <a:cs typeface="Open Sans"/>
                </a:rPr>
                <a:t>Researchers</a:t>
              </a:r>
              <a:endParaRPr lang="en-US" sz="1000" b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24133FE-6466-C33F-F8ED-FD7F8CD9A9FB}"/>
                </a:ext>
              </a:extLst>
            </p:cNvPr>
            <p:cNvSpPr txBox="1"/>
            <p:nvPr/>
          </p:nvSpPr>
          <p:spPr>
            <a:xfrm>
              <a:off x="3310952" y="4591602"/>
              <a:ext cx="1255877" cy="398576"/>
            </a:xfrm>
            <a:prstGeom prst="rect">
              <a:avLst/>
            </a:prstGeom>
            <a:noFill/>
          </p:spPr>
          <p:txBody>
            <a:bodyPr wrap="square" lIns="80682" tIns="40341" rIns="80682" bIns="40341" rtlCol="0" anchor="t">
              <a:spAutoFit/>
            </a:bodyPr>
            <a:lstStyle/>
            <a:p>
              <a:pPr defTabSz="89901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>
                  <a:solidFill>
                    <a:prstClr val="black"/>
                  </a:solidFill>
                  <a:latin typeface="Open Sans"/>
                  <a:ea typeface="Open Sans"/>
                  <a:cs typeface="Open Sans"/>
                </a:rPr>
                <a:t>Industry Service Providers</a:t>
              </a:r>
              <a:endParaRPr lang="en-US" sz="1000" b="0" dirty="0">
                <a:solidFill>
                  <a:prstClr val="black"/>
                </a:solidFill>
                <a:latin typeface="Open Sans"/>
                <a:ea typeface="Open Sans"/>
                <a:cs typeface="Open Sans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2B6BC87-8FFF-8C15-A642-4A1133418139}"/>
                </a:ext>
              </a:extLst>
            </p:cNvPr>
            <p:cNvSpPr txBox="1"/>
            <p:nvPr/>
          </p:nvSpPr>
          <p:spPr>
            <a:xfrm>
              <a:off x="842407" y="4579573"/>
              <a:ext cx="1255877" cy="548045"/>
            </a:xfrm>
            <a:prstGeom prst="rect">
              <a:avLst/>
            </a:prstGeom>
            <a:noFill/>
          </p:spPr>
          <p:txBody>
            <a:bodyPr wrap="square" lIns="80682" tIns="40341" rIns="80682" bIns="40341" rtlCol="0" anchor="t">
              <a:spAutoFit/>
            </a:bodyPr>
            <a:lstStyle/>
            <a:p>
              <a:pPr algn="r" defTabSz="89901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>
                  <a:solidFill>
                    <a:prstClr val="black"/>
                  </a:solidFill>
                  <a:latin typeface="Open Sans"/>
                  <a:ea typeface="Open Sans"/>
                  <a:cs typeface="Open Sans"/>
                </a:rPr>
                <a:t>Pipeline Industry Organization Partners</a:t>
              </a:r>
              <a:endParaRPr lang="en-US" sz="1000" b="0" dirty="0">
                <a:solidFill>
                  <a:prstClr val="black"/>
                </a:solidFill>
                <a:latin typeface="Open Sans"/>
                <a:ea typeface="Open Sans"/>
                <a:cs typeface="Open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4335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BB0B0-B2D2-47B9-8FC9-8D90E4DE2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rmAutofit/>
          </a:bodyPr>
          <a:lstStyle/>
          <a:p>
            <a:r>
              <a:rPr lang="en-US" dirty="0"/>
              <a:t>Current Roadmap</a:t>
            </a:r>
          </a:p>
        </p:txBody>
      </p:sp>
      <p:pic>
        <p:nvPicPr>
          <p:cNvPr id="5" name="Picture 4" descr="A screenshot of a document&#10;&#10;AI-generated content may be incorrect.">
            <a:extLst>
              <a:ext uri="{FF2B5EF4-FFF2-40B4-BE49-F238E27FC236}">
                <a16:creationId xmlns:a16="http://schemas.microsoft.com/office/drawing/2014/main" id="{DC41B935-672C-C6B2-D11B-C8F659496F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535" y="1741313"/>
            <a:ext cx="10579100" cy="44167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3205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5A0FE-B2C9-49BA-8DCC-01CC88DEE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Outcomes of current projects</a:t>
            </a:r>
          </a:p>
        </p:txBody>
      </p:sp>
    </p:spTree>
    <p:extLst>
      <p:ext uri="{BB962C8B-B14F-4D97-AF65-F5344CB8AC3E}">
        <p14:creationId xmlns:p14="http://schemas.microsoft.com/office/powerpoint/2010/main" val="4075436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F8ECB-81C3-AD81-A849-9BD8241B1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BCED941-0E4F-4DF6-0A6B-1C92188A95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Assessing Interactive Threats at Pipeline Waterway Crossings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AFF52A0-69EE-65F9-54BB-DBD72C85F8E4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/>
              <a:t>ENV-4-1B</a:t>
            </a:r>
          </a:p>
        </p:txBody>
      </p:sp>
    </p:spTree>
    <p:extLst>
      <p:ext uri="{BB962C8B-B14F-4D97-AF65-F5344CB8AC3E}">
        <p14:creationId xmlns:p14="http://schemas.microsoft.com/office/powerpoint/2010/main" val="1842557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2751">
              <a:spcBef>
                <a:spcPts val="122"/>
              </a:spcBef>
            </a:pPr>
            <a:r>
              <a:rPr lang="en-US" spc="-11" dirty="0"/>
              <a:t>ENV-4-1B – </a:t>
            </a:r>
            <a:r>
              <a:rPr spc="-11" dirty="0"/>
              <a:t>Framework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096" y="1638979"/>
            <a:ext cx="9984921" cy="4478544"/>
          </a:xfrm>
          <a:prstGeom prst="rect">
            <a:avLst/>
          </a:prstGeom>
        </p:spPr>
        <p:txBody>
          <a:bodyPr vert="horz" wrap="square" lIns="0" tIns="149679" rIns="0" bIns="0" rtlCol="0">
            <a:spAutoFit/>
          </a:bodyPr>
          <a:lstStyle/>
          <a:p>
            <a:pPr marL="13607">
              <a:spcBef>
                <a:spcPts val="1179"/>
              </a:spcBef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This</a:t>
            </a:r>
            <a:r>
              <a:rPr sz="2089" b="0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project</a:t>
            </a:r>
            <a:r>
              <a:rPr sz="2089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sz="2089" b="0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be</a:t>
            </a:r>
            <a:r>
              <a:rPr sz="2089" b="0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multi-phased</a:t>
            </a:r>
            <a:r>
              <a:rPr sz="2089" b="0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with</a:t>
            </a:r>
            <a:r>
              <a:rPr sz="2089" b="0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2089" b="0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following</a:t>
            </a:r>
            <a:r>
              <a:rPr sz="2089" b="0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components:</a:t>
            </a:r>
            <a:endParaRPr sz="2089" b="0" dirty="0">
              <a:latin typeface="Arial"/>
              <a:cs typeface="Arial"/>
            </a:endParaRPr>
          </a:p>
          <a:p>
            <a:pPr marL="210905" marR="42861" indent="-197979">
              <a:lnSpc>
                <a:spcPct val="121800"/>
              </a:lnSpc>
              <a:spcBef>
                <a:spcPts val="536"/>
              </a:spcBef>
              <a:buFont typeface="Arial"/>
              <a:buChar char="•"/>
              <a:tabLst>
                <a:tab pos="212266" algn="l"/>
              </a:tabLst>
            </a:pP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Work</a:t>
            </a:r>
            <a:r>
              <a:rPr sz="2089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Package</a:t>
            </a:r>
            <a:r>
              <a:rPr sz="2089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1</a:t>
            </a:r>
            <a:r>
              <a:rPr sz="2089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–</a:t>
            </a:r>
            <a:r>
              <a:rPr sz="2089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this</a:t>
            </a:r>
            <a:r>
              <a:rPr sz="2089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phase</a:t>
            </a:r>
            <a:r>
              <a:rPr sz="2089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sz="2089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have</a:t>
            </a:r>
            <a:r>
              <a:rPr sz="2089" spc="9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desktop</a:t>
            </a:r>
            <a:r>
              <a:rPr sz="2089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2089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field</a:t>
            </a:r>
            <a:r>
              <a:rPr sz="2089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components</a:t>
            </a:r>
            <a:r>
              <a:rPr sz="2089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spc="-27" dirty="0">
                <a:solidFill>
                  <a:srgbClr val="1F3863"/>
                </a:solidFill>
                <a:latin typeface="Arial"/>
                <a:cs typeface="Arial"/>
              </a:rPr>
              <a:t>and 	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consist</a:t>
            </a:r>
            <a:r>
              <a:rPr sz="2089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sz="2089" spc="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2089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screening</a:t>
            </a:r>
            <a:r>
              <a:rPr sz="2089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2089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initial</a:t>
            </a:r>
            <a:r>
              <a:rPr sz="2089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field</a:t>
            </a:r>
            <a:r>
              <a:rPr sz="2089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investigation</a:t>
            </a:r>
            <a:r>
              <a:rPr sz="2089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items</a:t>
            </a:r>
            <a:r>
              <a:rPr sz="2089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sz="2089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building</a:t>
            </a:r>
            <a:r>
              <a:rPr sz="2089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spc="-21" dirty="0">
                <a:solidFill>
                  <a:srgbClr val="1F3863"/>
                </a:solidFill>
                <a:latin typeface="Arial"/>
                <a:cs typeface="Arial"/>
              </a:rPr>
              <a:t>bank 	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stability</a:t>
            </a:r>
            <a:r>
              <a:rPr sz="2089" spc="8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assessments</a:t>
            </a:r>
            <a:r>
              <a:rPr sz="2089" spc="8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at</a:t>
            </a:r>
            <a:r>
              <a:rPr sz="2089" spc="11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pipeline</a:t>
            </a:r>
            <a:r>
              <a:rPr sz="2089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waterway</a:t>
            </a:r>
            <a:r>
              <a:rPr sz="2089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3863"/>
                </a:solidFill>
                <a:latin typeface="Arial"/>
                <a:cs typeface="Arial"/>
              </a:rPr>
              <a:t>crossings.</a:t>
            </a:r>
            <a:endParaRPr sz="2089" dirty="0">
              <a:latin typeface="Arial"/>
              <a:cs typeface="Arial"/>
            </a:endParaRPr>
          </a:p>
          <a:p>
            <a:pPr marL="568083" lvl="1" indent="-153076">
              <a:spcBef>
                <a:spcPts val="1011"/>
              </a:spcBef>
              <a:buChar char="•"/>
              <a:tabLst>
                <a:tab pos="568083" algn="l"/>
              </a:tabLst>
            </a:pP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Task</a:t>
            </a:r>
            <a:r>
              <a:rPr sz="1768" b="0" spc="-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1</a:t>
            </a:r>
            <a:r>
              <a:rPr sz="1768" b="0" spc="-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–</a:t>
            </a:r>
            <a:r>
              <a:rPr sz="1768" b="0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Desktop</a:t>
            </a:r>
            <a:r>
              <a:rPr sz="1768" b="0" spc="-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Screening</a:t>
            </a:r>
            <a:r>
              <a:rPr sz="1768" b="0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1768" b="0" spc="-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Programmatic</a:t>
            </a:r>
            <a:r>
              <a:rPr sz="1768" b="0" spc="-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3863"/>
                </a:solidFill>
                <a:latin typeface="Arial"/>
                <a:cs typeface="Arial"/>
              </a:rPr>
              <a:t>Development</a:t>
            </a:r>
            <a:endParaRPr sz="1768" b="0" dirty="0">
              <a:latin typeface="Arial"/>
              <a:cs typeface="Arial"/>
            </a:endParaRPr>
          </a:p>
          <a:p>
            <a:pPr marL="568083" lvl="1" indent="-153076">
              <a:spcBef>
                <a:spcPts val="964"/>
              </a:spcBef>
              <a:buChar char="•"/>
              <a:tabLst>
                <a:tab pos="568083" algn="l"/>
              </a:tabLst>
            </a:pP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Task</a:t>
            </a:r>
            <a:r>
              <a:rPr sz="1768" b="0" spc="-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2</a:t>
            </a:r>
            <a:r>
              <a:rPr sz="1768" b="0" spc="-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–</a:t>
            </a:r>
            <a:r>
              <a:rPr sz="1768" b="0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Field</a:t>
            </a:r>
            <a:r>
              <a:rPr sz="1768" b="0" spc="-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Verification</a:t>
            </a:r>
            <a:r>
              <a:rPr sz="1768" b="0" spc="-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1768" b="0" spc="-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Threat</a:t>
            </a:r>
            <a:r>
              <a:rPr sz="1768" b="0" spc="-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3863"/>
                </a:solidFill>
                <a:latin typeface="Arial"/>
                <a:cs typeface="Arial"/>
              </a:rPr>
              <a:t>Assessment</a:t>
            </a:r>
            <a:endParaRPr sz="1768" b="0" dirty="0">
              <a:latin typeface="Arial"/>
              <a:cs typeface="Arial"/>
            </a:endParaRPr>
          </a:p>
          <a:p>
            <a:pPr marL="210905" marR="5443" indent="-197979">
              <a:lnSpc>
                <a:spcPct val="101499"/>
              </a:lnSpc>
              <a:spcBef>
                <a:spcPts val="1248"/>
              </a:spcBef>
              <a:buFont typeface="Arial"/>
              <a:buChar char="•"/>
              <a:tabLst>
                <a:tab pos="212266" algn="l"/>
              </a:tabLst>
            </a:pP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Work</a:t>
            </a:r>
            <a:r>
              <a:rPr sz="2089" b="0" i="1" spc="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Package</a:t>
            </a:r>
            <a:r>
              <a:rPr sz="2089" b="0" i="1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2</a:t>
            </a:r>
            <a:r>
              <a:rPr sz="2089" b="0" i="1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–</a:t>
            </a:r>
            <a:r>
              <a:rPr sz="2089" b="0" i="1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this</a:t>
            </a:r>
            <a:r>
              <a:rPr sz="2089" b="0" i="1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phase</a:t>
            </a:r>
            <a:r>
              <a:rPr sz="2089" b="0" i="1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sz="2089" b="0" i="1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utilize</a:t>
            </a:r>
            <a:r>
              <a:rPr sz="2089" b="0" i="1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2089" b="0" i="1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screening</a:t>
            </a:r>
            <a:r>
              <a:rPr sz="2089" b="0" i="1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2089" b="0" i="1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assessment</a:t>
            </a:r>
            <a:r>
              <a:rPr sz="2089" b="0" i="1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findings</a:t>
            </a:r>
            <a:r>
              <a:rPr sz="2089" b="0" i="1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spc="-27" dirty="0">
                <a:solidFill>
                  <a:srgbClr val="1F3863"/>
                </a:solidFill>
                <a:latin typeface="Arial"/>
                <a:cs typeface="Arial"/>
              </a:rPr>
              <a:t>of 	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Phase</a:t>
            </a:r>
            <a:r>
              <a:rPr sz="2089" b="0" i="1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1</a:t>
            </a:r>
            <a:r>
              <a:rPr sz="2089" b="0" i="1" spc="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2089" b="0" i="1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generate</a:t>
            </a:r>
            <a:r>
              <a:rPr sz="2089" b="0" i="1" spc="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predictive</a:t>
            </a:r>
            <a:r>
              <a:rPr sz="2089" b="0" i="1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analysis</a:t>
            </a:r>
            <a:r>
              <a:rPr sz="2089" b="0" i="1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aspects</a:t>
            </a:r>
            <a:r>
              <a:rPr sz="2089" b="0" i="1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for</a:t>
            </a:r>
            <a:r>
              <a:rPr sz="2089" b="0" i="1" spc="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each</a:t>
            </a:r>
            <a:r>
              <a:rPr sz="2089" b="0" i="1" spc="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location,</a:t>
            </a:r>
            <a:r>
              <a:rPr sz="2089" b="0" i="1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spc="-11" dirty="0">
                <a:solidFill>
                  <a:srgbClr val="1F3863"/>
                </a:solidFill>
                <a:latin typeface="Arial"/>
                <a:cs typeface="Arial"/>
              </a:rPr>
              <a:t>including 	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appropriate</a:t>
            </a:r>
            <a:r>
              <a:rPr sz="2089" b="0" i="1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monitoring</a:t>
            </a:r>
            <a:r>
              <a:rPr sz="2089" b="0" i="1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2089" b="0" i="1" spc="7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dirty="0">
                <a:solidFill>
                  <a:srgbClr val="1F3863"/>
                </a:solidFill>
                <a:latin typeface="Arial"/>
                <a:cs typeface="Arial"/>
              </a:rPr>
              <a:t>mitigation</a:t>
            </a:r>
            <a:r>
              <a:rPr sz="2089" b="0" i="1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i="1" spc="-11" dirty="0">
                <a:solidFill>
                  <a:srgbClr val="1F3863"/>
                </a:solidFill>
                <a:latin typeface="Arial"/>
                <a:cs typeface="Arial"/>
              </a:rPr>
              <a:t>measures.</a:t>
            </a:r>
            <a:endParaRPr sz="2089" b="0" dirty="0">
              <a:latin typeface="Arial"/>
              <a:cs typeface="Arial"/>
            </a:endParaRPr>
          </a:p>
          <a:p>
            <a:pPr>
              <a:spcBef>
                <a:spcPts val="279"/>
              </a:spcBef>
            </a:pPr>
            <a:endParaRPr sz="2089" dirty="0">
              <a:latin typeface="Arial"/>
              <a:cs typeface="Arial"/>
            </a:endParaRPr>
          </a:p>
          <a:p>
            <a:pPr marL="13607" marR="744291">
              <a:lnSpc>
                <a:spcPct val="102800"/>
              </a:lnSpc>
            </a:pPr>
            <a:r>
              <a:rPr sz="1554" i="1" dirty="0">
                <a:solidFill>
                  <a:srgbClr val="1F3863"/>
                </a:solidFill>
                <a:latin typeface="Arial"/>
                <a:cs typeface="Arial"/>
              </a:rPr>
              <a:t>*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Arcadis</a:t>
            </a:r>
            <a:r>
              <a:rPr sz="1554" spc="13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sz="1554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work</a:t>
            </a:r>
            <a:r>
              <a:rPr sz="1554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closely</a:t>
            </a:r>
            <a:r>
              <a:rPr sz="1554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with</a:t>
            </a:r>
            <a:r>
              <a:rPr sz="1554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1554" spc="8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PRCI</a:t>
            </a:r>
            <a:r>
              <a:rPr sz="1554" spc="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Team</a:t>
            </a:r>
            <a:r>
              <a:rPr sz="1554" spc="9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on</a:t>
            </a:r>
            <a:r>
              <a:rPr sz="1554" spc="8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sharing</a:t>
            </a:r>
            <a:r>
              <a:rPr sz="1554" spc="7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sz="1554" spc="7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data/information,</a:t>
            </a:r>
            <a:r>
              <a:rPr sz="1554" spc="9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development,</a:t>
            </a:r>
            <a:r>
              <a:rPr sz="1554" spc="7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spc="-27" dirty="0">
                <a:solidFill>
                  <a:srgbClr val="1F3863"/>
                </a:solidFill>
                <a:latin typeface="Arial"/>
                <a:cs typeface="Arial"/>
              </a:rPr>
              <a:t>and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implementation</a:t>
            </a:r>
            <a:r>
              <a:rPr sz="1554" spc="9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sz="1554" spc="9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Work</a:t>
            </a:r>
            <a:r>
              <a:rPr sz="1554" spc="10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dirty="0">
                <a:solidFill>
                  <a:srgbClr val="1F3863"/>
                </a:solidFill>
                <a:latin typeface="Arial"/>
                <a:cs typeface="Arial"/>
              </a:rPr>
              <a:t>Package</a:t>
            </a:r>
            <a:r>
              <a:rPr sz="1554" spc="7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554" spc="-54" dirty="0">
                <a:solidFill>
                  <a:srgbClr val="1F3863"/>
                </a:solidFill>
                <a:latin typeface="Arial"/>
                <a:cs typeface="Arial"/>
              </a:rPr>
              <a:t>2</a:t>
            </a:r>
            <a:endParaRPr sz="1554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07572" y="398554"/>
            <a:ext cx="10785021" cy="6070827"/>
            <a:chOff x="0" y="371983"/>
            <a:chExt cx="10066020" cy="5666105"/>
          </a:xfrm>
        </p:grpSpPr>
        <p:sp>
          <p:nvSpPr>
            <p:cNvPr id="3" name="object 3"/>
            <p:cNvSpPr/>
            <p:nvPr/>
          </p:nvSpPr>
          <p:spPr>
            <a:xfrm>
              <a:off x="0" y="371982"/>
              <a:ext cx="10058400" cy="5658485"/>
            </a:xfrm>
            <a:custGeom>
              <a:avLst/>
              <a:gdLst/>
              <a:ahLst/>
              <a:cxnLst/>
              <a:rect l="l" t="t" r="r" b="b"/>
              <a:pathLst>
                <a:path w="10058400" h="5658485">
                  <a:moveTo>
                    <a:pt x="10058400" y="0"/>
                  </a:moveTo>
                  <a:lnTo>
                    <a:pt x="0" y="0"/>
                  </a:lnTo>
                  <a:lnTo>
                    <a:pt x="0" y="550164"/>
                  </a:lnTo>
                  <a:lnTo>
                    <a:pt x="0" y="2424557"/>
                  </a:lnTo>
                  <a:lnTo>
                    <a:pt x="0" y="5658485"/>
                  </a:lnTo>
                  <a:lnTo>
                    <a:pt x="351917" y="5658485"/>
                  </a:lnTo>
                  <a:lnTo>
                    <a:pt x="351917" y="2698877"/>
                  </a:lnTo>
                  <a:lnTo>
                    <a:pt x="2131949" y="2698877"/>
                  </a:lnTo>
                  <a:lnTo>
                    <a:pt x="10058273" y="2698877"/>
                  </a:lnTo>
                  <a:lnTo>
                    <a:pt x="10058273" y="2424557"/>
                  </a:lnTo>
                  <a:lnTo>
                    <a:pt x="2131949" y="2424557"/>
                  </a:lnTo>
                  <a:lnTo>
                    <a:pt x="351917" y="2424557"/>
                  </a:lnTo>
                  <a:lnTo>
                    <a:pt x="351917" y="550164"/>
                  </a:lnTo>
                  <a:lnTo>
                    <a:pt x="10058400" y="550164"/>
                  </a:lnTo>
                  <a:lnTo>
                    <a:pt x="1005840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349694" y="2793618"/>
              <a:ext cx="4445" cy="3237230"/>
            </a:xfrm>
            <a:custGeom>
              <a:avLst/>
              <a:gdLst/>
              <a:ahLst/>
              <a:cxnLst/>
              <a:rect l="l" t="t" r="r" b="b"/>
              <a:pathLst>
                <a:path w="4445" h="3237229">
                  <a:moveTo>
                    <a:pt x="4445" y="0"/>
                  </a:moveTo>
                  <a:lnTo>
                    <a:pt x="0" y="0"/>
                  </a:lnTo>
                  <a:lnTo>
                    <a:pt x="0" y="3236848"/>
                  </a:lnTo>
                  <a:lnTo>
                    <a:pt x="4445" y="3236848"/>
                  </a:lnTo>
                  <a:lnTo>
                    <a:pt x="4445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131948" y="2793618"/>
              <a:ext cx="0" cy="277495"/>
            </a:xfrm>
            <a:custGeom>
              <a:avLst/>
              <a:gdLst/>
              <a:ahLst/>
              <a:cxnLst/>
              <a:rect l="l" t="t" r="r" b="b"/>
              <a:pathLst>
                <a:path h="277494">
                  <a:moveTo>
                    <a:pt x="0" y="0"/>
                  </a:moveTo>
                  <a:lnTo>
                    <a:pt x="0" y="277241"/>
                  </a:lnTo>
                </a:path>
              </a:pathLst>
            </a:custGeom>
            <a:ln w="4445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2131948" y="3070987"/>
              <a:ext cx="0" cy="2959735"/>
            </a:xfrm>
            <a:custGeom>
              <a:avLst/>
              <a:gdLst/>
              <a:ahLst/>
              <a:cxnLst/>
              <a:rect l="l" t="t" r="r" b="b"/>
              <a:pathLst>
                <a:path h="2959735">
                  <a:moveTo>
                    <a:pt x="0" y="0"/>
                  </a:moveTo>
                  <a:lnTo>
                    <a:pt x="0" y="2959481"/>
                  </a:lnTo>
                </a:path>
              </a:pathLst>
            </a:custGeom>
            <a:ln w="444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5711952" y="922147"/>
              <a:ext cx="0" cy="1877695"/>
            </a:xfrm>
            <a:custGeom>
              <a:avLst/>
              <a:gdLst/>
              <a:ahLst/>
              <a:cxnLst/>
              <a:rect l="l" t="t" r="r" b="b"/>
              <a:pathLst>
                <a:path h="1877695">
                  <a:moveTo>
                    <a:pt x="0" y="0"/>
                  </a:moveTo>
                  <a:lnTo>
                    <a:pt x="0" y="1877441"/>
                  </a:lnTo>
                </a:path>
              </a:pathLst>
            </a:custGeom>
            <a:ln w="444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868541" y="3067812"/>
              <a:ext cx="0" cy="2225040"/>
            </a:xfrm>
            <a:custGeom>
              <a:avLst/>
              <a:gdLst/>
              <a:ahLst/>
              <a:cxnLst/>
              <a:rect l="l" t="t" r="r" b="b"/>
              <a:pathLst>
                <a:path h="2225040">
                  <a:moveTo>
                    <a:pt x="0" y="0"/>
                  </a:moveTo>
                  <a:lnTo>
                    <a:pt x="0" y="2225040"/>
                  </a:lnTo>
                </a:path>
              </a:pathLst>
            </a:custGeom>
            <a:ln w="444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51916" y="1906650"/>
              <a:ext cx="9706610" cy="0"/>
            </a:xfrm>
            <a:custGeom>
              <a:avLst/>
              <a:gdLst/>
              <a:ahLst/>
              <a:cxnLst/>
              <a:rect l="l" t="t" r="r" b="b"/>
              <a:pathLst>
                <a:path w="9706610">
                  <a:moveTo>
                    <a:pt x="0" y="0"/>
                  </a:moveTo>
                  <a:lnTo>
                    <a:pt x="9706356" y="0"/>
                  </a:lnTo>
                </a:path>
              </a:pathLst>
            </a:custGeom>
            <a:ln w="444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350507" y="2794317"/>
              <a:ext cx="9707880" cy="279400"/>
            </a:xfrm>
            <a:custGeom>
              <a:avLst/>
              <a:gdLst/>
              <a:ahLst/>
              <a:cxnLst/>
              <a:rect l="l" t="t" r="r" b="b"/>
              <a:pathLst>
                <a:path w="9707880" h="279400">
                  <a:moveTo>
                    <a:pt x="9707753" y="274459"/>
                  </a:moveTo>
                  <a:lnTo>
                    <a:pt x="0" y="274459"/>
                  </a:lnTo>
                  <a:lnTo>
                    <a:pt x="0" y="278904"/>
                  </a:lnTo>
                  <a:lnTo>
                    <a:pt x="9707753" y="278904"/>
                  </a:lnTo>
                  <a:lnTo>
                    <a:pt x="9707753" y="274459"/>
                  </a:lnTo>
                  <a:close/>
                </a:path>
                <a:path w="9707880" h="279400">
                  <a:moveTo>
                    <a:pt x="9707753" y="0"/>
                  </a:moveTo>
                  <a:lnTo>
                    <a:pt x="0" y="0"/>
                  </a:lnTo>
                  <a:lnTo>
                    <a:pt x="0" y="4445"/>
                  </a:lnTo>
                  <a:lnTo>
                    <a:pt x="9707753" y="4445"/>
                  </a:lnTo>
                  <a:lnTo>
                    <a:pt x="9707753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350520" y="3809999"/>
              <a:ext cx="9707880" cy="0"/>
            </a:xfrm>
            <a:custGeom>
              <a:avLst/>
              <a:gdLst/>
              <a:ahLst/>
              <a:cxnLst/>
              <a:rect l="l" t="t" r="r" b="b"/>
              <a:pathLst>
                <a:path w="9707880">
                  <a:moveTo>
                    <a:pt x="0" y="0"/>
                  </a:moveTo>
                  <a:lnTo>
                    <a:pt x="9707753" y="0"/>
                  </a:lnTo>
                </a:path>
              </a:pathLst>
            </a:custGeom>
            <a:ln w="444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50520" y="4550791"/>
              <a:ext cx="9707880" cy="0"/>
            </a:xfrm>
            <a:custGeom>
              <a:avLst/>
              <a:gdLst/>
              <a:ahLst/>
              <a:cxnLst/>
              <a:rect l="l" t="t" r="r" b="b"/>
              <a:pathLst>
                <a:path w="9707880">
                  <a:moveTo>
                    <a:pt x="0" y="0"/>
                  </a:moveTo>
                  <a:lnTo>
                    <a:pt x="9707753" y="0"/>
                  </a:lnTo>
                </a:path>
              </a:pathLst>
            </a:custGeom>
            <a:ln w="444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350520" y="5289804"/>
              <a:ext cx="9707880" cy="0"/>
            </a:xfrm>
            <a:custGeom>
              <a:avLst/>
              <a:gdLst/>
              <a:ahLst/>
              <a:cxnLst/>
              <a:rect l="l" t="t" r="r" b="b"/>
              <a:pathLst>
                <a:path w="9707880">
                  <a:moveTo>
                    <a:pt x="0" y="0"/>
                  </a:moveTo>
                  <a:lnTo>
                    <a:pt x="9707753" y="0"/>
                  </a:lnTo>
                </a:path>
              </a:pathLst>
            </a:custGeom>
            <a:ln w="444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058400" y="2793618"/>
              <a:ext cx="0" cy="279400"/>
            </a:xfrm>
            <a:custGeom>
              <a:avLst/>
              <a:gdLst/>
              <a:ahLst/>
              <a:cxnLst/>
              <a:rect l="l" t="t" r="r" b="b"/>
              <a:pathLst>
                <a:path h="279400">
                  <a:moveTo>
                    <a:pt x="0" y="0"/>
                  </a:moveTo>
                  <a:lnTo>
                    <a:pt x="0" y="278892"/>
                  </a:lnTo>
                </a:path>
              </a:pathLst>
            </a:custGeom>
            <a:ln w="15113">
              <a:solidFill>
                <a:srgbClr val="1F3863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0" y="6022911"/>
              <a:ext cx="355600" cy="15240"/>
            </a:xfrm>
            <a:custGeom>
              <a:avLst/>
              <a:gdLst/>
              <a:ahLst/>
              <a:cxnLst/>
              <a:rect l="l" t="t" r="r" b="b"/>
              <a:pathLst>
                <a:path w="355600" h="15239">
                  <a:moveTo>
                    <a:pt x="0" y="15112"/>
                  </a:moveTo>
                  <a:lnTo>
                    <a:pt x="355092" y="15112"/>
                  </a:lnTo>
                  <a:lnTo>
                    <a:pt x="355092" y="0"/>
                  </a:lnTo>
                  <a:lnTo>
                    <a:pt x="0" y="0"/>
                  </a:lnTo>
                  <a:lnTo>
                    <a:pt x="0" y="15112"/>
                  </a:lnTo>
                  <a:close/>
                </a:path>
              </a:pathLst>
            </a:custGeom>
            <a:solidFill>
              <a:srgbClr val="1F3863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762650" y="1484905"/>
            <a:ext cx="269304" cy="1021216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3607" defTabSz="979688" fontAlgn="auto">
              <a:lnSpc>
                <a:spcPts val="2068"/>
              </a:lnSpc>
              <a:spcBef>
                <a:spcPts val="0"/>
              </a:spcBef>
              <a:spcAft>
                <a:spcPts val="0"/>
              </a:spcAft>
            </a:pPr>
            <a:r>
              <a:rPr sz="1768" kern="0" spc="-11" dirty="0">
                <a:solidFill>
                  <a:srgbClr val="F1F1F1"/>
                </a:solidFill>
                <a:latin typeface="Arial"/>
                <a:cs typeface="Arial"/>
              </a:rPr>
              <a:t>Overview</a:t>
            </a:r>
            <a:endParaRPr sz="1768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62650" y="4369603"/>
            <a:ext cx="269304" cy="715736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3607" defTabSz="979688" fontAlgn="auto">
              <a:lnSpc>
                <a:spcPts val="2068"/>
              </a:lnSpc>
              <a:spcBef>
                <a:spcPts val="0"/>
              </a:spcBef>
              <a:spcAft>
                <a:spcPts val="0"/>
              </a:spcAft>
            </a:pPr>
            <a:r>
              <a:rPr sz="1768" kern="0" spc="-11" dirty="0">
                <a:solidFill>
                  <a:srgbClr val="F1F1F1"/>
                </a:solidFill>
                <a:latin typeface="Arial"/>
                <a:cs typeface="Arial"/>
              </a:rPr>
              <a:t>Status</a:t>
            </a:r>
            <a:endParaRPr sz="1768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72391" y="4367621"/>
            <a:ext cx="1074284" cy="203344"/>
          </a:xfrm>
          <a:prstGeom prst="rect">
            <a:avLst/>
          </a:prstGeom>
        </p:spPr>
        <p:txBody>
          <a:bodyPr vert="horz" wrap="square" lIns="0" tIns="13607" rIns="0" bIns="0" rtlCol="0">
            <a:spAutoFit/>
          </a:bodyPr>
          <a:lstStyle/>
          <a:p>
            <a:pPr marL="13607" defTabSz="979688" fontAlgn="auto">
              <a:spcBef>
                <a:spcPts val="107"/>
              </a:spcBef>
              <a:spcAft>
                <a:spcPts val="0"/>
              </a:spcAft>
            </a:pPr>
            <a:r>
              <a:rPr sz="1232" kern="0" dirty="0">
                <a:solidFill>
                  <a:sysClr val="windowText" lastClr="000000"/>
                </a:solidFill>
                <a:latin typeface="Arial"/>
                <a:cs typeface="Arial"/>
              </a:rPr>
              <a:t>Active</a:t>
            </a:r>
            <a:r>
              <a:rPr sz="1232" kern="0" spc="-2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232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Task(s)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72391" y="5159420"/>
            <a:ext cx="949098" cy="203344"/>
          </a:xfrm>
          <a:prstGeom prst="rect">
            <a:avLst/>
          </a:prstGeom>
        </p:spPr>
        <p:txBody>
          <a:bodyPr vert="horz" wrap="square" lIns="0" tIns="13607" rIns="0" bIns="0" rtlCol="0">
            <a:spAutoFit/>
          </a:bodyPr>
          <a:lstStyle/>
          <a:p>
            <a:pPr marL="13607" defTabSz="979688" fontAlgn="auto">
              <a:spcBef>
                <a:spcPts val="107"/>
              </a:spcBef>
              <a:spcAft>
                <a:spcPts val="0"/>
              </a:spcAft>
            </a:pPr>
            <a:r>
              <a:rPr sz="1232" kern="0" dirty="0">
                <a:solidFill>
                  <a:sysClr val="windowText" lastClr="000000"/>
                </a:solidFill>
                <a:latin typeface="Arial"/>
                <a:cs typeface="Arial"/>
              </a:rPr>
              <a:t>Cost</a:t>
            </a:r>
            <a:r>
              <a:rPr sz="1232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232" kern="0" dirty="0">
                <a:solidFill>
                  <a:sysClr val="windowText" lastClr="000000"/>
                </a:solidFill>
                <a:latin typeface="Arial"/>
                <a:cs typeface="Arial"/>
              </a:rPr>
              <a:t>to</a:t>
            </a:r>
            <a:r>
              <a:rPr sz="1232" kern="0" spc="-21" dirty="0">
                <a:solidFill>
                  <a:sysClr val="windowText" lastClr="000000"/>
                </a:solidFill>
                <a:latin typeface="Arial"/>
                <a:cs typeface="Arial"/>
              </a:rPr>
              <a:t> Date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2600869" y="511085"/>
            <a:ext cx="8624206" cy="5508852"/>
            <a:chOff x="1767077" y="477012"/>
            <a:chExt cx="8049259" cy="5141595"/>
          </a:xfrm>
        </p:grpSpPr>
        <p:sp>
          <p:nvSpPr>
            <p:cNvPr id="21" name="object 21"/>
            <p:cNvSpPr/>
            <p:nvPr/>
          </p:nvSpPr>
          <p:spPr>
            <a:xfrm>
              <a:off x="1770887" y="3119754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156972" y="0"/>
                  </a:moveTo>
                  <a:lnTo>
                    <a:pt x="107289" y="7631"/>
                  </a:lnTo>
                  <a:lnTo>
                    <a:pt x="64190" y="28862"/>
                  </a:lnTo>
                  <a:lnTo>
                    <a:pt x="30236" y="61200"/>
                  </a:lnTo>
                  <a:lnTo>
                    <a:pt x="7985" y="102152"/>
                  </a:lnTo>
                  <a:lnTo>
                    <a:pt x="0" y="149225"/>
                  </a:lnTo>
                  <a:lnTo>
                    <a:pt x="7985" y="196957"/>
                  </a:lnTo>
                  <a:lnTo>
                    <a:pt x="30236" y="238051"/>
                  </a:lnTo>
                  <a:lnTo>
                    <a:pt x="64190" y="270227"/>
                  </a:lnTo>
                  <a:lnTo>
                    <a:pt x="107289" y="291204"/>
                  </a:lnTo>
                  <a:lnTo>
                    <a:pt x="156972" y="298704"/>
                  </a:lnTo>
                  <a:lnTo>
                    <a:pt x="206654" y="291204"/>
                  </a:lnTo>
                  <a:lnTo>
                    <a:pt x="249753" y="270227"/>
                  </a:lnTo>
                  <a:lnTo>
                    <a:pt x="283707" y="238051"/>
                  </a:lnTo>
                  <a:lnTo>
                    <a:pt x="305958" y="196957"/>
                  </a:lnTo>
                  <a:lnTo>
                    <a:pt x="313944" y="149225"/>
                  </a:lnTo>
                  <a:lnTo>
                    <a:pt x="305958" y="102152"/>
                  </a:lnTo>
                  <a:lnTo>
                    <a:pt x="283707" y="61200"/>
                  </a:lnTo>
                  <a:lnTo>
                    <a:pt x="249753" y="28862"/>
                  </a:lnTo>
                  <a:lnTo>
                    <a:pt x="206654" y="7631"/>
                  </a:lnTo>
                  <a:lnTo>
                    <a:pt x="156972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770887" y="3119754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0" y="149225"/>
                  </a:moveTo>
                  <a:lnTo>
                    <a:pt x="7972" y="102152"/>
                  </a:lnTo>
                  <a:lnTo>
                    <a:pt x="30191" y="61200"/>
                  </a:lnTo>
                  <a:lnTo>
                    <a:pt x="64108" y="28862"/>
                  </a:lnTo>
                  <a:lnTo>
                    <a:pt x="107175" y="7631"/>
                  </a:lnTo>
                  <a:lnTo>
                    <a:pt x="156845" y="0"/>
                  </a:lnTo>
                  <a:lnTo>
                    <a:pt x="206527" y="7631"/>
                  </a:lnTo>
                  <a:lnTo>
                    <a:pt x="249626" y="28862"/>
                  </a:lnTo>
                  <a:lnTo>
                    <a:pt x="283580" y="61200"/>
                  </a:lnTo>
                  <a:lnTo>
                    <a:pt x="305831" y="102152"/>
                  </a:lnTo>
                  <a:lnTo>
                    <a:pt x="313817" y="149225"/>
                  </a:lnTo>
                  <a:lnTo>
                    <a:pt x="305831" y="196944"/>
                  </a:lnTo>
                  <a:lnTo>
                    <a:pt x="283580" y="238007"/>
                  </a:lnTo>
                  <a:lnTo>
                    <a:pt x="249626" y="270145"/>
                  </a:lnTo>
                  <a:lnTo>
                    <a:pt x="206527" y="291091"/>
                  </a:lnTo>
                  <a:lnTo>
                    <a:pt x="156845" y="298577"/>
                  </a:lnTo>
                  <a:lnTo>
                    <a:pt x="107175" y="291091"/>
                  </a:lnTo>
                  <a:lnTo>
                    <a:pt x="64108" y="270145"/>
                  </a:lnTo>
                  <a:lnTo>
                    <a:pt x="30191" y="238007"/>
                  </a:lnTo>
                  <a:lnTo>
                    <a:pt x="7972" y="196944"/>
                  </a:lnTo>
                  <a:lnTo>
                    <a:pt x="0" y="149225"/>
                  </a:lnTo>
                </a:path>
              </a:pathLst>
            </a:custGeom>
            <a:ln w="7619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770887" y="3834510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156972" y="0"/>
                  </a:moveTo>
                  <a:lnTo>
                    <a:pt x="107289" y="7618"/>
                  </a:lnTo>
                  <a:lnTo>
                    <a:pt x="64190" y="28825"/>
                  </a:lnTo>
                  <a:lnTo>
                    <a:pt x="30236" y="61145"/>
                  </a:lnTo>
                  <a:lnTo>
                    <a:pt x="7985" y="102103"/>
                  </a:lnTo>
                  <a:lnTo>
                    <a:pt x="0" y="149225"/>
                  </a:lnTo>
                  <a:lnTo>
                    <a:pt x="7985" y="196421"/>
                  </a:lnTo>
                  <a:lnTo>
                    <a:pt x="30236" y="237448"/>
                  </a:lnTo>
                  <a:lnTo>
                    <a:pt x="64190" y="269825"/>
                  </a:lnTo>
                  <a:lnTo>
                    <a:pt x="107289" y="291070"/>
                  </a:lnTo>
                  <a:lnTo>
                    <a:pt x="156972" y="298703"/>
                  </a:lnTo>
                  <a:lnTo>
                    <a:pt x="206654" y="291070"/>
                  </a:lnTo>
                  <a:lnTo>
                    <a:pt x="249753" y="269825"/>
                  </a:lnTo>
                  <a:lnTo>
                    <a:pt x="283707" y="237448"/>
                  </a:lnTo>
                  <a:lnTo>
                    <a:pt x="305958" y="196421"/>
                  </a:lnTo>
                  <a:lnTo>
                    <a:pt x="313944" y="149225"/>
                  </a:lnTo>
                  <a:lnTo>
                    <a:pt x="305958" y="102103"/>
                  </a:lnTo>
                  <a:lnTo>
                    <a:pt x="283707" y="61145"/>
                  </a:lnTo>
                  <a:lnTo>
                    <a:pt x="249753" y="28825"/>
                  </a:lnTo>
                  <a:lnTo>
                    <a:pt x="206654" y="7618"/>
                  </a:lnTo>
                  <a:lnTo>
                    <a:pt x="156972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770887" y="3834510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0" y="149225"/>
                  </a:moveTo>
                  <a:lnTo>
                    <a:pt x="7972" y="102103"/>
                  </a:lnTo>
                  <a:lnTo>
                    <a:pt x="30191" y="61145"/>
                  </a:lnTo>
                  <a:lnTo>
                    <a:pt x="64108" y="28825"/>
                  </a:lnTo>
                  <a:lnTo>
                    <a:pt x="107175" y="7618"/>
                  </a:lnTo>
                  <a:lnTo>
                    <a:pt x="156845" y="0"/>
                  </a:lnTo>
                  <a:lnTo>
                    <a:pt x="206527" y="7618"/>
                  </a:lnTo>
                  <a:lnTo>
                    <a:pt x="249626" y="28825"/>
                  </a:lnTo>
                  <a:lnTo>
                    <a:pt x="283580" y="61145"/>
                  </a:lnTo>
                  <a:lnTo>
                    <a:pt x="305831" y="102103"/>
                  </a:lnTo>
                  <a:lnTo>
                    <a:pt x="313817" y="149225"/>
                  </a:lnTo>
                  <a:lnTo>
                    <a:pt x="305831" y="196359"/>
                  </a:lnTo>
                  <a:lnTo>
                    <a:pt x="283580" y="237348"/>
                  </a:lnTo>
                  <a:lnTo>
                    <a:pt x="249626" y="269706"/>
                  </a:lnTo>
                  <a:lnTo>
                    <a:pt x="206527" y="290944"/>
                  </a:lnTo>
                  <a:lnTo>
                    <a:pt x="156845" y="298577"/>
                  </a:lnTo>
                  <a:lnTo>
                    <a:pt x="107175" y="290944"/>
                  </a:lnTo>
                  <a:lnTo>
                    <a:pt x="64108" y="269706"/>
                  </a:lnTo>
                  <a:lnTo>
                    <a:pt x="30191" y="237348"/>
                  </a:lnTo>
                  <a:lnTo>
                    <a:pt x="7972" y="196359"/>
                  </a:lnTo>
                  <a:lnTo>
                    <a:pt x="0" y="149225"/>
                  </a:lnTo>
                </a:path>
              </a:pathLst>
            </a:custGeom>
            <a:ln w="7619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1770887" y="4575047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156972" y="0"/>
                  </a:moveTo>
                  <a:lnTo>
                    <a:pt x="107289" y="7632"/>
                  </a:lnTo>
                  <a:lnTo>
                    <a:pt x="64190" y="28870"/>
                  </a:lnTo>
                  <a:lnTo>
                    <a:pt x="30236" y="61228"/>
                  </a:lnTo>
                  <a:lnTo>
                    <a:pt x="7985" y="102217"/>
                  </a:lnTo>
                  <a:lnTo>
                    <a:pt x="0" y="149351"/>
                  </a:lnTo>
                  <a:lnTo>
                    <a:pt x="7985" y="196548"/>
                  </a:lnTo>
                  <a:lnTo>
                    <a:pt x="30236" y="237575"/>
                  </a:lnTo>
                  <a:lnTo>
                    <a:pt x="64190" y="269952"/>
                  </a:lnTo>
                  <a:lnTo>
                    <a:pt x="107289" y="291197"/>
                  </a:lnTo>
                  <a:lnTo>
                    <a:pt x="156972" y="298830"/>
                  </a:lnTo>
                  <a:lnTo>
                    <a:pt x="206654" y="291197"/>
                  </a:lnTo>
                  <a:lnTo>
                    <a:pt x="249753" y="269952"/>
                  </a:lnTo>
                  <a:lnTo>
                    <a:pt x="283707" y="237575"/>
                  </a:lnTo>
                  <a:lnTo>
                    <a:pt x="305958" y="196548"/>
                  </a:lnTo>
                  <a:lnTo>
                    <a:pt x="313944" y="149351"/>
                  </a:lnTo>
                  <a:lnTo>
                    <a:pt x="305958" y="102217"/>
                  </a:lnTo>
                  <a:lnTo>
                    <a:pt x="283707" y="61228"/>
                  </a:lnTo>
                  <a:lnTo>
                    <a:pt x="249753" y="28870"/>
                  </a:lnTo>
                  <a:lnTo>
                    <a:pt x="206654" y="7632"/>
                  </a:lnTo>
                  <a:lnTo>
                    <a:pt x="156972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770887" y="4575047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0" y="149351"/>
                  </a:moveTo>
                  <a:lnTo>
                    <a:pt x="7972" y="102217"/>
                  </a:lnTo>
                  <a:lnTo>
                    <a:pt x="30191" y="61228"/>
                  </a:lnTo>
                  <a:lnTo>
                    <a:pt x="64108" y="28870"/>
                  </a:lnTo>
                  <a:lnTo>
                    <a:pt x="107175" y="7632"/>
                  </a:lnTo>
                  <a:lnTo>
                    <a:pt x="156845" y="0"/>
                  </a:lnTo>
                  <a:lnTo>
                    <a:pt x="206527" y="7632"/>
                  </a:lnTo>
                  <a:lnTo>
                    <a:pt x="249626" y="28870"/>
                  </a:lnTo>
                  <a:lnTo>
                    <a:pt x="283580" y="61228"/>
                  </a:lnTo>
                  <a:lnTo>
                    <a:pt x="305831" y="102217"/>
                  </a:lnTo>
                  <a:lnTo>
                    <a:pt x="313817" y="149351"/>
                  </a:lnTo>
                  <a:lnTo>
                    <a:pt x="305831" y="196486"/>
                  </a:lnTo>
                  <a:lnTo>
                    <a:pt x="283580" y="237475"/>
                  </a:lnTo>
                  <a:lnTo>
                    <a:pt x="249626" y="269833"/>
                  </a:lnTo>
                  <a:lnTo>
                    <a:pt x="206527" y="291071"/>
                  </a:lnTo>
                  <a:lnTo>
                    <a:pt x="156845" y="298703"/>
                  </a:lnTo>
                  <a:lnTo>
                    <a:pt x="107175" y="291071"/>
                  </a:lnTo>
                  <a:lnTo>
                    <a:pt x="64108" y="269833"/>
                  </a:lnTo>
                  <a:lnTo>
                    <a:pt x="30191" y="237475"/>
                  </a:lnTo>
                  <a:lnTo>
                    <a:pt x="7972" y="196486"/>
                  </a:lnTo>
                  <a:lnTo>
                    <a:pt x="0" y="149351"/>
                  </a:lnTo>
                </a:path>
              </a:pathLst>
            </a:custGeom>
            <a:ln w="7619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1770887" y="5315712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156972" y="0"/>
                  </a:moveTo>
                  <a:lnTo>
                    <a:pt x="107289" y="7633"/>
                  </a:lnTo>
                  <a:lnTo>
                    <a:pt x="64190" y="28878"/>
                  </a:lnTo>
                  <a:lnTo>
                    <a:pt x="30236" y="61255"/>
                  </a:lnTo>
                  <a:lnTo>
                    <a:pt x="7985" y="102282"/>
                  </a:lnTo>
                  <a:lnTo>
                    <a:pt x="0" y="149478"/>
                  </a:lnTo>
                  <a:lnTo>
                    <a:pt x="7985" y="196600"/>
                  </a:lnTo>
                  <a:lnTo>
                    <a:pt x="30236" y="237558"/>
                  </a:lnTo>
                  <a:lnTo>
                    <a:pt x="64190" y="269878"/>
                  </a:lnTo>
                  <a:lnTo>
                    <a:pt x="107289" y="291085"/>
                  </a:lnTo>
                  <a:lnTo>
                    <a:pt x="156972" y="298703"/>
                  </a:lnTo>
                  <a:lnTo>
                    <a:pt x="206654" y="291085"/>
                  </a:lnTo>
                  <a:lnTo>
                    <a:pt x="249753" y="269878"/>
                  </a:lnTo>
                  <a:lnTo>
                    <a:pt x="283707" y="237558"/>
                  </a:lnTo>
                  <a:lnTo>
                    <a:pt x="305958" y="196600"/>
                  </a:lnTo>
                  <a:lnTo>
                    <a:pt x="313944" y="149478"/>
                  </a:lnTo>
                  <a:lnTo>
                    <a:pt x="305958" y="102282"/>
                  </a:lnTo>
                  <a:lnTo>
                    <a:pt x="283707" y="61255"/>
                  </a:lnTo>
                  <a:lnTo>
                    <a:pt x="249753" y="28878"/>
                  </a:lnTo>
                  <a:lnTo>
                    <a:pt x="206654" y="7633"/>
                  </a:lnTo>
                  <a:lnTo>
                    <a:pt x="156972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1770887" y="5315839"/>
              <a:ext cx="314325" cy="299085"/>
            </a:xfrm>
            <a:custGeom>
              <a:avLst/>
              <a:gdLst/>
              <a:ahLst/>
              <a:cxnLst/>
              <a:rect l="l" t="t" r="r" b="b"/>
              <a:pathLst>
                <a:path w="314325" h="299085">
                  <a:moveTo>
                    <a:pt x="0" y="149352"/>
                  </a:moveTo>
                  <a:lnTo>
                    <a:pt x="7972" y="102217"/>
                  </a:lnTo>
                  <a:lnTo>
                    <a:pt x="30191" y="61228"/>
                  </a:lnTo>
                  <a:lnTo>
                    <a:pt x="64108" y="28870"/>
                  </a:lnTo>
                  <a:lnTo>
                    <a:pt x="107175" y="7632"/>
                  </a:lnTo>
                  <a:lnTo>
                    <a:pt x="156845" y="0"/>
                  </a:lnTo>
                  <a:lnTo>
                    <a:pt x="206527" y="7632"/>
                  </a:lnTo>
                  <a:lnTo>
                    <a:pt x="249626" y="28870"/>
                  </a:lnTo>
                  <a:lnTo>
                    <a:pt x="283580" y="61228"/>
                  </a:lnTo>
                  <a:lnTo>
                    <a:pt x="305831" y="102217"/>
                  </a:lnTo>
                  <a:lnTo>
                    <a:pt x="313817" y="149352"/>
                  </a:lnTo>
                  <a:lnTo>
                    <a:pt x="305831" y="196473"/>
                  </a:lnTo>
                  <a:lnTo>
                    <a:pt x="283580" y="237431"/>
                  </a:lnTo>
                  <a:lnTo>
                    <a:pt x="249626" y="269751"/>
                  </a:lnTo>
                  <a:lnTo>
                    <a:pt x="206527" y="290958"/>
                  </a:lnTo>
                  <a:lnTo>
                    <a:pt x="156845" y="298577"/>
                  </a:lnTo>
                  <a:lnTo>
                    <a:pt x="107175" y="290958"/>
                  </a:lnTo>
                  <a:lnTo>
                    <a:pt x="64108" y="269751"/>
                  </a:lnTo>
                  <a:lnTo>
                    <a:pt x="30191" y="237431"/>
                  </a:lnTo>
                  <a:lnTo>
                    <a:pt x="7972" y="196473"/>
                  </a:lnTo>
                  <a:lnTo>
                    <a:pt x="0" y="149352"/>
                  </a:lnTo>
                </a:path>
              </a:pathLst>
            </a:custGeom>
            <a:ln w="7619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pPr defTabSz="979688" fontAlgn="auto">
                <a:spcBef>
                  <a:spcPts val="0"/>
                </a:spcBef>
                <a:spcAft>
                  <a:spcPts val="0"/>
                </a:spcAft>
              </a:pPr>
              <a:endParaRPr sz="1929" b="0"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90532" y="477012"/>
              <a:ext cx="225551" cy="22567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19387" y="477012"/>
              <a:ext cx="227075" cy="22567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25841" y="477012"/>
              <a:ext cx="225678" cy="225678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8791167" y="758735"/>
            <a:ext cx="2594202" cy="177842"/>
          </a:xfrm>
          <a:prstGeom prst="rect">
            <a:avLst/>
          </a:prstGeom>
        </p:spPr>
        <p:txBody>
          <a:bodyPr vert="horz" wrap="square" lIns="0" tIns="12927" rIns="0" bIns="0" rtlCol="0">
            <a:spAutoFit/>
          </a:bodyPr>
          <a:lstStyle/>
          <a:p>
            <a:pPr marL="13607" defTabSz="979688" fontAlgn="auto">
              <a:spcBef>
                <a:spcPts val="102"/>
              </a:spcBef>
              <a:spcAft>
                <a:spcPts val="0"/>
              </a:spcAft>
            </a:pPr>
            <a:r>
              <a:rPr sz="1071" kern="0" dirty="0">
                <a:solidFill>
                  <a:srgbClr val="D9D9D9"/>
                </a:solidFill>
                <a:latin typeface="Arial"/>
                <a:cs typeface="Arial"/>
              </a:rPr>
              <a:t>Status:</a:t>
            </a:r>
            <a:r>
              <a:rPr sz="1071" kern="0" spc="219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071" b="0" kern="0" dirty="0">
                <a:solidFill>
                  <a:srgbClr val="D9D9D9"/>
                </a:solidFill>
                <a:latin typeface="Arial"/>
                <a:cs typeface="Arial"/>
              </a:rPr>
              <a:t>Critical</a:t>
            </a:r>
            <a:r>
              <a:rPr sz="1071" b="0" kern="0" spc="498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071" b="0" kern="0" spc="-11" dirty="0">
                <a:solidFill>
                  <a:srgbClr val="D9D9D9"/>
                </a:solidFill>
                <a:latin typeface="Arial"/>
                <a:cs typeface="Arial"/>
              </a:rPr>
              <a:t>Needs</a:t>
            </a:r>
            <a:r>
              <a:rPr sz="1071" b="0" kern="0" spc="-86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071" b="0" kern="0" dirty="0">
                <a:solidFill>
                  <a:srgbClr val="D9D9D9"/>
                </a:solidFill>
                <a:latin typeface="Arial"/>
                <a:cs typeface="Arial"/>
              </a:rPr>
              <a:t>Attention</a:t>
            </a:r>
            <a:r>
              <a:rPr sz="1071" b="0" kern="0" spc="241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071" b="0" kern="0" dirty="0">
                <a:solidFill>
                  <a:srgbClr val="D9D9D9"/>
                </a:solidFill>
                <a:latin typeface="Arial"/>
                <a:cs typeface="Arial"/>
              </a:rPr>
              <a:t>On</a:t>
            </a:r>
            <a:r>
              <a:rPr sz="1071" b="0" kern="0" spc="-27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071" b="0" kern="0" spc="-21" dirty="0">
                <a:solidFill>
                  <a:srgbClr val="D9D9D9"/>
                </a:solidFill>
                <a:latin typeface="Arial"/>
                <a:cs typeface="Arial"/>
              </a:rPr>
              <a:t>Plan</a:t>
            </a:r>
            <a:endParaRPr sz="1071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51164" y="959940"/>
            <a:ext cx="3210605" cy="482403"/>
          </a:xfrm>
          <a:prstGeom prst="rect">
            <a:avLst/>
          </a:prstGeom>
        </p:spPr>
        <p:txBody>
          <a:bodyPr vert="horz" wrap="square" lIns="0" tIns="63273" rIns="0" bIns="0" rtlCol="0">
            <a:spAutoFit/>
          </a:bodyPr>
          <a:lstStyle/>
          <a:p>
            <a:pPr marL="13607" defTabSz="979688" fontAlgn="auto">
              <a:spcBef>
                <a:spcPts val="498"/>
              </a:spcBef>
              <a:spcAft>
                <a:spcPts val="0"/>
              </a:spcAft>
            </a:pP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Activities</a:t>
            </a: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Underway/Completed</a:t>
            </a:r>
            <a:r>
              <a:rPr sz="1071" kern="0" spc="5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(since</a:t>
            </a:r>
            <a:r>
              <a:rPr sz="1071" kern="0" spc="-2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last</a:t>
            </a:r>
            <a:r>
              <a:rPr sz="1071" kern="0" spc="1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report)</a:t>
            </a:r>
            <a:endParaRPr sz="1071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164642" indent="-151035" defTabSz="979688" fontAlgn="auto">
              <a:spcBef>
                <a:spcPts val="455"/>
              </a:spcBef>
              <a:spcAft>
                <a:spcPts val="0"/>
              </a:spcAft>
              <a:buFontTx/>
              <a:buChar char="•"/>
              <a:tabLst>
                <a:tab pos="164642" algn="l"/>
              </a:tabLst>
            </a:pP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Continuing</a:t>
            </a:r>
            <a:r>
              <a:rPr sz="1232" b="0" kern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Task</a:t>
            </a:r>
            <a:r>
              <a:rPr sz="1232" b="0" kern="0" spc="-54" dirty="0">
                <a:solidFill>
                  <a:srgbClr val="1F487C"/>
                </a:solidFill>
                <a:latin typeface="Arial"/>
                <a:cs typeface="Arial"/>
              </a:rPr>
              <a:t> 2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893924" y="959940"/>
            <a:ext cx="2758848" cy="482403"/>
          </a:xfrm>
          <a:prstGeom prst="rect">
            <a:avLst/>
          </a:prstGeom>
        </p:spPr>
        <p:txBody>
          <a:bodyPr vert="horz" wrap="square" lIns="0" tIns="63273" rIns="0" bIns="0" rtlCol="0">
            <a:spAutoFit/>
          </a:bodyPr>
          <a:lstStyle/>
          <a:p>
            <a:pPr marL="13607" defTabSz="979688" fontAlgn="auto">
              <a:spcBef>
                <a:spcPts val="498"/>
              </a:spcBef>
              <a:spcAft>
                <a:spcPts val="0"/>
              </a:spcAft>
            </a:pP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Overall</a:t>
            </a:r>
            <a:r>
              <a:rPr sz="1071" kern="0" spc="-27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Project</a:t>
            </a:r>
            <a:r>
              <a:rPr sz="1071" kern="0" spc="-2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Status/Significant</a:t>
            </a:r>
            <a:r>
              <a:rPr sz="1071" kern="0" spc="-27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Findings</a:t>
            </a:r>
            <a:endParaRPr sz="1071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202061" indent="-151035" defTabSz="979688" fontAlgn="auto">
              <a:spcBef>
                <a:spcPts val="455"/>
              </a:spcBef>
              <a:spcAft>
                <a:spcPts val="0"/>
              </a:spcAft>
              <a:buFontTx/>
              <a:buChar char="•"/>
              <a:tabLst>
                <a:tab pos="202061" algn="l"/>
              </a:tabLst>
            </a:pPr>
            <a:r>
              <a:rPr sz="1232" b="0" kern="0" spc="-27" dirty="0">
                <a:solidFill>
                  <a:srgbClr val="1F487C"/>
                </a:solidFill>
                <a:latin typeface="Arial"/>
                <a:cs typeface="Arial"/>
              </a:rPr>
              <a:t>NA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893923" y="2019155"/>
            <a:ext cx="2881313" cy="463397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3607" defTabSz="979688" fontAlgn="auto">
              <a:spcBef>
                <a:spcPts val="450"/>
              </a:spcBef>
              <a:spcAft>
                <a:spcPts val="0"/>
              </a:spcAft>
            </a:pP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Current</a:t>
            </a:r>
            <a:r>
              <a:rPr sz="1071" kern="0" spc="-43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Issues,</a:t>
            </a:r>
            <a:r>
              <a:rPr sz="1071" kern="0" spc="-48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Risks</a:t>
            </a:r>
            <a:r>
              <a:rPr sz="1071" kern="0" spc="-43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and</a:t>
            </a:r>
            <a:r>
              <a:rPr sz="1071" kern="0" spc="-16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Decisions</a:t>
            </a:r>
            <a:r>
              <a:rPr sz="1071" kern="0" spc="-64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Needed</a:t>
            </a:r>
            <a:endParaRPr sz="1071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202061" indent="-151035" defTabSz="979688" fontAlgn="auto">
              <a:spcBef>
                <a:spcPts val="407"/>
              </a:spcBef>
              <a:spcAft>
                <a:spcPts val="0"/>
              </a:spcAft>
              <a:buFontTx/>
              <a:buChar char="•"/>
              <a:tabLst>
                <a:tab pos="202061" algn="l"/>
              </a:tabLst>
            </a:pPr>
            <a:r>
              <a:rPr sz="1232" b="0" kern="0" spc="-27" dirty="0">
                <a:solidFill>
                  <a:srgbClr val="1F487C"/>
                </a:solidFill>
                <a:latin typeface="Arial"/>
                <a:cs typeface="Arial"/>
              </a:rPr>
              <a:t>NA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51164" y="2019155"/>
            <a:ext cx="3141209" cy="652999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3607" defTabSz="979688" fontAlgn="auto">
              <a:spcBef>
                <a:spcPts val="450"/>
              </a:spcBef>
              <a:spcAft>
                <a:spcPts val="0"/>
              </a:spcAft>
            </a:pP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Planned</a:t>
            </a:r>
            <a:r>
              <a:rPr sz="1071" kern="0" spc="-48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Activities</a:t>
            </a:r>
            <a:r>
              <a:rPr sz="1071" kern="0" spc="-16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dirty="0">
                <a:solidFill>
                  <a:sysClr val="windowText" lastClr="000000"/>
                </a:solidFill>
                <a:latin typeface="Arial"/>
                <a:cs typeface="Arial"/>
              </a:rPr>
              <a:t>(next</a:t>
            </a:r>
            <a:r>
              <a:rPr sz="1071" kern="0" spc="-16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071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period)</a:t>
            </a:r>
            <a:endParaRPr sz="1071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164642" indent="-151035" defTabSz="979688" fontAlgn="auto">
              <a:spcBef>
                <a:spcPts val="407"/>
              </a:spcBef>
              <a:spcAft>
                <a:spcPts val="0"/>
              </a:spcAft>
              <a:buFontTx/>
              <a:buChar char="•"/>
              <a:tabLst>
                <a:tab pos="164642" algn="l"/>
              </a:tabLst>
            </a:pP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Continue</a:t>
            </a:r>
            <a:r>
              <a:rPr sz="1232" b="0" kern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Task</a:t>
            </a:r>
            <a:r>
              <a:rPr sz="1232" b="0" kern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1232" b="0" kern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11" dirty="0">
                <a:solidFill>
                  <a:srgbClr val="1F487C"/>
                </a:solidFill>
                <a:latin typeface="Arial"/>
                <a:cs typeface="Arial"/>
              </a:rPr>
              <a:t>efforts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164642" indent="-151035" defTabSz="979688" fontAlgn="auto">
              <a:spcBef>
                <a:spcPts val="0"/>
              </a:spcBef>
              <a:spcAft>
                <a:spcPts val="0"/>
              </a:spcAft>
              <a:buFontTx/>
              <a:buChar char="•"/>
              <a:tabLst>
                <a:tab pos="164642" algn="l"/>
              </a:tabLst>
            </a:pP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Provide</a:t>
            </a:r>
            <a:r>
              <a:rPr sz="1232" b="0" kern="0" spc="-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updates</a:t>
            </a:r>
            <a:r>
              <a:rPr sz="1232" b="0" kern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at</a:t>
            </a:r>
            <a:r>
              <a:rPr sz="1232" b="0" kern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27" dirty="0">
                <a:solidFill>
                  <a:srgbClr val="1F487C"/>
                </a:solidFill>
                <a:latin typeface="Arial"/>
                <a:cs typeface="Arial"/>
              </a:rPr>
              <a:t>Team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and</a:t>
            </a:r>
            <a:r>
              <a:rPr sz="1232" b="0" kern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TC</a:t>
            </a:r>
            <a:r>
              <a:rPr sz="1232" b="0" kern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11" dirty="0">
                <a:solidFill>
                  <a:srgbClr val="1F487C"/>
                </a:solidFill>
                <a:latin typeface="Arial"/>
                <a:cs typeface="Arial"/>
              </a:rPr>
              <a:t>meetings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72391" y="2977923"/>
            <a:ext cx="8787492" cy="801721"/>
          </a:xfrm>
          <a:prstGeom prst="rect">
            <a:avLst/>
          </a:prstGeom>
        </p:spPr>
        <p:txBody>
          <a:bodyPr vert="horz" wrap="square" lIns="0" tIns="15647" rIns="0" bIns="0" rtlCol="0">
            <a:spAutoFit/>
          </a:bodyPr>
          <a:lstStyle/>
          <a:p>
            <a:pPr marL="3354071" defTabSz="979688" fontAlgn="auto">
              <a:spcBef>
                <a:spcPts val="122"/>
              </a:spcBef>
              <a:spcAft>
                <a:spcPts val="0"/>
              </a:spcAft>
            </a:pPr>
            <a:r>
              <a:rPr sz="1393" kern="0" dirty="0">
                <a:solidFill>
                  <a:srgbClr val="F1F1F1"/>
                </a:solidFill>
                <a:latin typeface="Arial"/>
                <a:cs typeface="Arial"/>
              </a:rPr>
              <a:t>Rationale/Explanation</a:t>
            </a:r>
            <a:r>
              <a:rPr sz="1393" kern="0" spc="16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393" kern="0" dirty="0">
                <a:solidFill>
                  <a:srgbClr val="F1F1F1"/>
                </a:solidFill>
                <a:latin typeface="Arial"/>
                <a:cs typeface="Arial"/>
              </a:rPr>
              <a:t>of</a:t>
            </a:r>
            <a:r>
              <a:rPr sz="1393" kern="0" spc="32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393" kern="0" dirty="0">
                <a:solidFill>
                  <a:srgbClr val="F1F1F1"/>
                </a:solidFill>
                <a:latin typeface="Arial"/>
                <a:cs typeface="Arial"/>
              </a:rPr>
              <a:t>Deviations</a:t>
            </a:r>
            <a:r>
              <a:rPr sz="1393" kern="0" spc="32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393" kern="0" dirty="0">
                <a:solidFill>
                  <a:srgbClr val="F1F1F1"/>
                </a:solidFill>
                <a:latin typeface="Arial"/>
                <a:cs typeface="Arial"/>
              </a:rPr>
              <a:t>between Plan</a:t>
            </a:r>
            <a:r>
              <a:rPr sz="1393" kern="0" spc="16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393" kern="0" dirty="0">
                <a:solidFill>
                  <a:srgbClr val="F1F1F1"/>
                </a:solidFill>
                <a:latin typeface="Arial"/>
                <a:cs typeface="Arial"/>
              </a:rPr>
              <a:t>and</a:t>
            </a:r>
            <a:r>
              <a:rPr sz="1393" kern="0" spc="21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393" kern="0" spc="-11" dirty="0">
                <a:solidFill>
                  <a:srgbClr val="F1F1F1"/>
                </a:solidFill>
                <a:latin typeface="Arial"/>
                <a:cs typeface="Arial"/>
              </a:rPr>
              <a:t>Forecast</a:t>
            </a:r>
            <a:endParaRPr sz="1393" b="0" kern="0" dirty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2087959" indent="-151035" defTabSz="979688" fontAlgn="auto">
              <a:spcBef>
                <a:spcPts val="911"/>
              </a:spcBef>
              <a:spcAft>
                <a:spcPts val="0"/>
              </a:spcAft>
              <a:buFontTx/>
              <a:buChar char="•"/>
              <a:tabLst>
                <a:tab pos="2087959" algn="l"/>
              </a:tabLst>
            </a:pP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Completed</a:t>
            </a:r>
            <a:r>
              <a:rPr sz="1232" b="0" kern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Task</a:t>
            </a:r>
            <a:r>
              <a:rPr sz="1232" b="0" kern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1,</a:t>
            </a:r>
            <a:r>
              <a:rPr sz="1232" b="0" kern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and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on</a:t>
            </a:r>
            <a:r>
              <a:rPr sz="1232" b="0" kern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track</a:t>
            </a:r>
            <a:r>
              <a:rPr sz="1232" b="0" kern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with</a:t>
            </a:r>
            <a:r>
              <a:rPr sz="1232" b="0" kern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Task</a:t>
            </a:r>
            <a:r>
              <a:rPr sz="1232" b="0" kern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54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endParaRPr sz="1232" b="0" kern="0" dirty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13607" defTabSz="979688" fontAlgn="auto">
              <a:spcBef>
                <a:spcPts val="616"/>
              </a:spcBef>
              <a:spcAft>
                <a:spcPts val="0"/>
              </a:spcAft>
            </a:pPr>
            <a:r>
              <a:rPr sz="1232" kern="0" dirty="0">
                <a:solidFill>
                  <a:sysClr val="windowText" lastClr="000000"/>
                </a:solidFill>
                <a:latin typeface="Arial"/>
                <a:cs typeface="Arial"/>
              </a:rPr>
              <a:t>Overall</a:t>
            </a:r>
            <a:r>
              <a:rPr sz="1232" kern="0" spc="-48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232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Schedule</a:t>
            </a:r>
            <a:endParaRPr sz="1232" b="0" kern="0" dirty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095761" y="4102961"/>
            <a:ext cx="630691" cy="392946"/>
          </a:xfrm>
          <a:prstGeom prst="rect">
            <a:avLst/>
          </a:prstGeom>
        </p:spPr>
        <p:txBody>
          <a:bodyPr vert="horz" wrap="square" lIns="0" tIns="13607" rIns="0" bIns="0" rtlCol="0">
            <a:spAutoFit/>
          </a:bodyPr>
          <a:lstStyle/>
          <a:p>
            <a:pPr marL="164642" indent="-151035" defTabSz="979688" fontAlgn="auto">
              <a:spcBef>
                <a:spcPts val="107"/>
              </a:spcBef>
              <a:spcAft>
                <a:spcPts val="0"/>
              </a:spcAft>
              <a:buFontTx/>
              <a:buChar char="•"/>
              <a:tabLst>
                <a:tab pos="164642" algn="l"/>
              </a:tabLst>
            </a:pPr>
            <a:r>
              <a:rPr sz="1232" b="0" kern="0" spc="-27" dirty="0">
                <a:solidFill>
                  <a:srgbClr val="1F487C"/>
                </a:solidFill>
                <a:latin typeface="Arial"/>
                <a:cs typeface="Arial"/>
              </a:rPr>
              <a:t>PM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164642" indent="-151035" defTabSz="979688" fontAlgn="auto">
              <a:spcBef>
                <a:spcPts val="0"/>
              </a:spcBef>
              <a:spcAft>
                <a:spcPts val="0"/>
              </a:spcAft>
              <a:buFontTx/>
              <a:buChar char="•"/>
              <a:tabLst>
                <a:tab pos="164642" algn="l"/>
              </a:tabLst>
            </a:pP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Task</a:t>
            </a:r>
            <a:r>
              <a:rPr sz="1232" b="0" kern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54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095760" y="4901428"/>
            <a:ext cx="4520293" cy="392946"/>
          </a:xfrm>
          <a:prstGeom prst="rect">
            <a:avLst/>
          </a:prstGeom>
        </p:spPr>
        <p:txBody>
          <a:bodyPr vert="horz" wrap="square" lIns="0" tIns="13607" rIns="0" bIns="0" rtlCol="0">
            <a:spAutoFit/>
          </a:bodyPr>
          <a:lstStyle/>
          <a:p>
            <a:pPr marL="163281" marR="5443" indent="-150355" defTabSz="979688" fontAlgn="auto">
              <a:spcBef>
                <a:spcPts val="107"/>
              </a:spcBef>
              <a:spcAft>
                <a:spcPts val="0"/>
              </a:spcAft>
              <a:buFontTx/>
              <a:buChar char="•"/>
              <a:tabLst>
                <a:tab pos="163281" algn="l"/>
              </a:tabLst>
            </a:pP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Lump</a:t>
            </a:r>
            <a:r>
              <a:rPr sz="1232" b="0" kern="0" spc="-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sum</a:t>
            </a:r>
            <a:r>
              <a:rPr sz="1232" b="0" kern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billings</a:t>
            </a:r>
            <a:r>
              <a:rPr sz="1232" b="0" kern="0" spc="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in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September</a:t>
            </a:r>
            <a:r>
              <a:rPr sz="1232" b="0" kern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2024, December</a:t>
            </a:r>
            <a:r>
              <a:rPr sz="1232" b="0" kern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2024,</a:t>
            </a:r>
            <a:r>
              <a:rPr sz="1232" b="0" kern="0" spc="-11" dirty="0">
                <a:solidFill>
                  <a:srgbClr val="1F487C"/>
                </a:solidFill>
                <a:latin typeface="Arial"/>
                <a:cs typeface="Arial"/>
              </a:rPr>
              <a:t> March 2025,</a:t>
            </a:r>
            <a:r>
              <a:rPr sz="1232" b="0" kern="0" spc="-7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April</a:t>
            </a:r>
            <a:r>
              <a:rPr sz="1232" b="0" kern="0" spc="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2025,</a:t>
            </a:r>
            <a:r>
              <a:rPr sz="1232" b="0" kern="0" spc="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and</a:t>
            </a:r>
            <a:r>
              <a:rPr sz="1232" b="0" kern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July</a:t>
            </a:r>
            <a:r>
              <a:rPr sz="1232" b="0" kern="0" spc="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232" b="0" kern="0" spc="-21" dirty="0">
                <a:solidFill>
                  <a:srgbClr val="1F487C"/>
                </a:solidFill>
                <a:latin typeface="Arial"/>
                <a:cs typeface="Arial"/>
              </a:rPr>
              <a:t>2025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72391" y="5691867"/>
            <a:ext cx="3108552" cy="562416"/>
          </a:xfrm>
          <a:prstGeom prst="rect">
            <a:avLst/>
          </a:prstGeom>
        </p:spPr>
        <p:txBody>
          <a:bodyPr vert="horz" wrap="square" lIns="0" tIns="13607" rIns="0" bIns="0" rtlCol="0">
            <a:spAutoFit/>
          </a:bodyPr>
          <a:lstStyle/>
          <a:p>
            <a:pPr marL="2077754" indent="-151035" defTabSz="979688" fontAlgn="auto">
              <a:lnSpc>
                <a:spcPts val="1393"/>
              </a:lnSpc>
              <a:spcBef>
                <a:spcPts val="107"/>
              </a:spcBef>
              <a:spcAft>
                <a:spcPts val="0"/>
              </a:spcAft>
              <a:buFontTx/>
              <a:buChar char="•"/>
              <a:tabLst>
                <a:tab pos="2077754" algn="l"/>
              </a:tabLst>
            </a:pPr>
            <a:r>
              <a:rPr sz="1232" b="0" kern="0" dirty="0">
                <a:solidFill>
                  <a:srgbClr val="1F487C"/>
                </a:solidFill>
                <a:latin typeface="Arial"/>
                <a:cs typeface="Arial"/>
              </a:rPr>
              <a:t>None</a:t>
            </a:r>
            <a:r>
              <a:rPr sz="1232" b="0" kern="0" spc="-11" dirty="0">
                <a:solidFill>
                  <a:srgbClr val="1F487C"/>
                </a:solidFill>
                <a:latin typeface="Arial"/>
                <a:cs typeface="Arial"/>
              </a:rPr>
              <a:t> currently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13607" defTabSz="979688" fontAlgn="auto">
              <a:lnSpc>
                <a:spcPts val="1393"/>
              </a:lnSpc>
              <a:spcBef>
                <a:spcPts val="0"/>
              </a:spcBef>
              <a:spcAft>
                <a:spcPts val="0"/>
              </a:spcAft>
            </a:pPr>
            <a:r>
              <a:rPr sz="1232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Threats/Scope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  <a:p>
            <a:pPr marL="13607" defTabSz="979688" fontAlgn="auto">
              <a:spcBef>
                <a:spcPts val="0"/>
              </a:spcBef>
              <a:spcAft>
                <a:spcPts val="0"/>
              </a:spcAft>
            </a:pPr>
            <a:r>
              <a:rPr sz="1232" kern="0" dirty="0">
                <a:solidFill>
                  <a:sysClr val="windowText" lastClr="000000"/>
                </a:solidFill>
                <a:latin typeface="Arial"/>
                <a:cs typeface="Arial"/>
              </a:rPr>
              <a:t>Changes</a:t>
            </a:r>
            <a:r>
              <a:rPr sz="1232" kern="0" spc="-21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232" kern="0" dirty="0">
                <a:solidFill>
                  <a:sysClr val="windowText" lastClr="000000"/>
                </a:solidFill>
                <a:latin typeface="Arial"/>
                <a:cs typeface="Arial"/>
              </a:rPr>
              <a:t>or</a:t>
            </a:r>
            <a:r>
              <a:rPr sz="1232" kern="0" spc="-48" dirty="0">
                <a:solidFill>
                  <a:sysClr val="windowText" lastClr="000000"/>
                </a:solidFill>
                <a:latin typeface="Arial"/>
                <a:cs typeface="Arial"/>
              </a:rPr>
              <a:t> </a:t>
            </a:r>
            <a:r>
              <a:rPr sz="1232" kern="0" spc="-11" dirty="0">
                <a:solidFill>
                  <a:sysClr val="windowText" lastClr="000000"/>
                </a:solidFill>
                <a:latin typeface="Arial"/>
                <a:cs typeface="Arial"/>
              </a:rPr>
              <a:t>Additions</a:t>
            </a:r>
            <a:endParaRPr sz="1232" b="0" kern="0">
              <a:solidFill>
                <a:sysClr val="windowText" lastClr="000000"/>
              </a:solidFill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608081" y="3337709"/>
            <a:ext cx="332014" cy="2681288"/>
          </a:xfrm>
          <a:custGeom>
            <a:avLst/>
            <a:gdLst/>
            <a:ahLst/>
            <a:cxnLst/>
            <a:rect l="l" t="t" r="r" b="b"/>
            <a:pathLst>
              <a:path w="309880" h="2502535">
                <a:moveTo>
                  <a:pt x="307975" y="2348344"/>
                </a:moveTo>
                <a:lnTo>
                  <a:pt x="300139" y="2299474"/>
                </a:lnTo>
                <a:lnTo>
                  <a:pt x="278333" y="2256866"/>
                </a:lnTo>
                <a:lnTo>
                  <a:pt x="245033" y="2223160"/>
                </a:lnTo>
                <a:lnTo>
                  <a:pt x="202780" y="2200999"/>
                </a:lnTo>
                <a:lnTo>
                  <a:pt x="154051" y="2193023"/>
                </a:lnTo>
                <a:lnTo>
                  <a:pt x="105206" y="2200999"/>
                </a:lnTo>
                <a:lnTo>
                  <a:pt x="62890" y="2223160"/>
                </a:lnTo>
                <a:lnTo>
                  <a:pt x="29603" y="2256866"/>
                </a:lnTo>
                <a:lnTo>
                  <a:pt x="7810" y="2299474"/>
                </a:lnTo>
                <a:lnTo>
                  <a:pt x="0" y="2348344"/>
                </a:lnTo>
                <a:lnTo>
                  <a:pt x="7810" y="2397188"/>
                </a:lnTo>
                <a:lnTo>
                  <a:pt x="29603" y="2439505"/>
                </a:lnTo>
                <a:lnTo>
                  <a:pt x="62890" y="2472791"/>
                </a:lnTo>
                <a:lnTo>
                  <a:pt x="105206" y="2494584"/>
                </a:lnTo>
                <a:lnTo>
                  <a:pt x="154051" y="2502395"/>
                </a:lnTo>
                <a:lnTo>
                  <a:pt x="202780" y="2494584"/>
                </a:lnTo>
                <a:lnTo>
                  <a:pt x="245033" y="2472791"/>
                </a:lnTo>
                <a:lnTo>
                  <a:pt x="278333" y="2439505"/>
                </a:lnTo>
                <a:lnTo>
                  <a:pt x="300139" y="2397188"/>
                </a:lnTo>
                <a:lnTo>
                  <a:pt x="307975" y="2348344"/>
                </a:lnTo>
                <a:close/>
              </a:path>
              <a:path w="309880" h="2502535">
                <a:moveTo>
                  <a:pt x="309372" y="1613776"/>
                </a:moveTo>
                <a:lnTo>
                  <a:pt x="301561" y="1564906"/>
                </a:lnTo>
                <a:lnTo>
                  <a:pt x="279806" y="1522298"/>
                </a:lnTo>
                <a:lnTo>
                  <a:pt x="246570" y="1488592"/>
                </a:lnTo>
                <a:lnTo>
                  <a:pt x="204330" y="1466430"/>
                </a:lnTo>
                <a:lnTo>
                  <a:pt x="155575" y="1458455"/>
                </a:lnTo>
                <a:lnTo>
                  <a:pt x="106743" y="1466430"/>
                </a:lnTo>
                <a:lnTo>
                  <a:pt x="64465" y="1488592"/>
                </a:lnTo>
                <a:lnTo>
                  <a:pt x="31216" y="1522298"/>
                </a:lnTo>
                <a:lnTo>
                  <a:pt x="9448" y="1564906"/>
                </a:lnTo>
                <a:lnTo>
                  <a:pt x="1651" y="1613776"/>
                </a:lnTo>
                <a:lnTo>
                  <a:pt x="9448" y="1662036"/>
                </a:lnTo>
                <a:lnTo>
                  <a:pt x="31216" y="1704276"/>
                </a:lnTo>
                <a:lnTo>
                  <a:pt x="64465" y="1737779"/>
                </a:lnTo>
                <a:lnTo>
                  <a:pt x="106743" y="1759877"/>
                </a:lnTo>
                <a:lnTo>
                  <a:pt x="155575" y="1767827"/>
                </a:lnTo>
                <a:lnTo>
                  <a:pt x="204330" y="1759877"/>
                </a:lnTo>
                <a:lnTo>
                  <a:pt x="246570" y="1737779"/>
                </a:lnTo>
                <a:lnTo>
                  <a:pt x="279806" y="1704276"/>
                </a:lnTo>
                <a:lnTo>
                  <a:pt x="301561" y="1662036"/>
                </a:lnTo>
                <a:lnTo>
                  <a:pt x="309372" y="1613776"/>
                </a:lnTo>
                <a:close/>
              </a:path>
              <a:path w="309880" h="2502535">
                <a:moveTo>
                  <a:pt x="309372" y="877684"/>
                </a:moveTo>
                <a:lnTo>
                  <a:pt x="301561" y="828763"/>
                </a:lnTo>
                <a:lnTo>
                  <a:pt x="279806" y="786142"/>
                </a:lnTo>
                <a:lnTo>
                  <a:pt x="246570" y="752462"/>
                </a:lnTo>
                <a:lnTo>
                  <a:pt x="204330" y="730326"/>
                </a:lnTo>
                <a:lnTo>
                  <a:pt x="155575" y="722363"/>
                </a:lnTo>
                <a:lnTo>
                  <a:pt x="106743" y="730326"/>
                </a:lnTo>
                <a:lnTo>
                  <a:pt x="64465" y="752462"/>
                </a:lnTo>
                <a:lnTo>
                  <a:pt x="31216" y="786142"/>
                </a:lnTo>
                <a:lnTo>
                  <a:pt x="9448" y="828763"/>
                </a:lnTo>
                <a:lnTo>
                  <a:pt x="1651" y="877684"/>
                </a:lnTo>
                <a:lnTo>
                  <a:pt x="9448" y="925880"/>
                </a:lnTo>
                <a:lnTo>
                  <a:pt x="31216" y="968082"/>
                </a:lnTo>
                <a:lnTo>
                  <a:pt x="64465" y="1001572"/>
                </a:lnTo>
                <a:lnTo>
                  <a:pt x="106743" y="1023658"/>
                </a:lnTo>
                <a:lnTo>
                  <a:pt x="155575" y="1031608"/>
                </a:lnTo>
                <a:lnTo>
                  <a:pt x="204330" y="1023658"/>
                </a:lnTo>
                <a:lnTo>
                  <a:pt x="246570" y="1001572"/>
                </a:lnTo>
                <a:lnTo>
                  <a:pt x="279806" y="968082"/>
                </a:lnTo>
                <a:lnTo>
                  <a:pt x="301561" y="925880"/>
                </a:lnTo>
                <a:lnTo>
                  <a:pt x="309372" y="877684"/>
                </a:lnTo>
                <a:close/>
              </a:path>
              <a:path w="309880" h="2502535">
                <a:moveTo>
                  <a:pt x="309372" y="153784"/>
                </a:moveTo>
                <a:lnTo>
                  <a:pt x="301561" y="105029"/>
                </a:lnTo>
                <a:lnTo>
                  <a:pt x="279806" y="62788"/>
                </a:lnTo>
                <a:lnTo>
                  <a:pt x="246570" y="29552"/>
                </a:lnTo>
                <a:lnTo>
                  <a:pt x="204330" y="7797"/>
                </a:lnTo>
                <a:lnTo>
                  <a:pt x="155575" y="0"/>
                </a:lnTo>
                <a:lnTo>
                  <a:pt x="106743" y="7797"/>
                </a:lnTo>
                <a:lnTo>
                  <a:pt x="64465" y="29552"/>
                </a:lnTo>
                <a:lnTo>
                  <a:pt x="31216" y="62788"/>
                </a:lnTo>
                <a:lnTo>
                  <a:pt x="9448" y="105029"/>
                </a:lnTo>
                <a:lnTo>
                  <a:pt x="1651" y="153784"/>
                </a:lnTo>
                <a:lnTo>
                  <a:pt x="9448" y="202615"/>
                </a:lnTo>
                <a:lnTo>
                  <a:pt x="31216" y="244894"/>
                </a:lnTo>
                <a:lnTo>
                  <a:pt x="64465" y="278142"/>
                </a:lnTo>
                <a:lnTo>
                  <a:pt x="106743" y="299910"/>
                </a:lnTo>
                <a:lnTo>
                  <a:pt x="155575" y="307708"/>
                </a:lnTo>
                <a:lnTo>
                  <a:pt x="204330" y="299910"/>
                </a:lnTo>
                <a:lnTo>
                  <a:pt x="246570" y="278142"/>
                </a:lnTo>
                <a:lnTo>
                  <a:pt x="279806" y="244894"/>
                </a:lnTo>
                <a:lnTo>
                  <a:pt x="301561" y="202615"/>
                </a:lnTo>
                <a:lnTo>
                  <a:pt x="309372" y="153784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pPr defTabSz="979688" fontAlgn="auto">
              <a:spcBef>
                <a:spcPts val="0"/>
              </a:spcBef>
              <a:spcAft>
                <a:spcPts val="0"/>
              </a:spcAft>
            </a:pPr>
            <a:endParaRPr sz="1929" b="0" kern="0">
              <a:solidFill>
                <a:sysClr val="windowText" lastClr="000000"/>
              </a:solidFill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title"/>
          </p:nvPr>
        </p:nvSpPr>
        <p:spPr>
          <a:xfrm>
            <a:off x="888273" y="505777"/>
            <a:ext cx="4453618" cy="395006"/>
          </a:xfrm>
          <a:prstGeom prst="rect">
            <a:avLst/>
          </a:prstGeom>
        </p:spPr>
        <p:txBody>
          <a:bodyPr vert="horz" wrap="square" lIns="0" tIns="15647" rIns="0" bIns="0" rtlCol="0">
            <a:spAutoFit/>
          </a:bodyPr>
          <a:lstStyle/>
          <a:p>
            <a:pPr marL="13607">
              <a:spcBef>
                <a:spcPts val="122"/>
              </a:spcBef>
            </a:pPr>
            <a:r>
              <a:rPr spc="-11" dirty="0">
                <a:solidFill>
                  <a:srgbClr val="FFFFFF"/>
                </a:solidFill>
              </a:rPr>
              <a:t>ENV-4-</a:t>
            </a:r>
            <a:r>
              <a:rPr dirty="0">
                <a:solidFill>
                  <a:srgbClr val="FFFFFF"/>
                </a:solidFill>
              </a:rPr>
              <a:t>1B:</a:t>
            </a:r>
            <a:r>
              <a:rPr spc="48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Interactive</a:t>
            </a:r>
            <a:r>
              <a:rPr spc="43" dirty="0">
                <a:solidFill>
                  <a:srgbClr val="FFFFFF"/>
                </a:solidFill>
              </a:rPr>
              <a:t> </a:t>
            </a:r>
            <a:r>
              <a:rPr spc="-11" dirty="0">
                <a:solidFill>
                  <a:srgbClr val="FFFFFF"/>
                </a:solidFill>
              </a:rPr>
              <a:t>Threats</a:t>
            </a:r>
          </a:p>
        </p:txBody>
      </p:sp>
      <p:sp>
        <p:nvSpPr>
          <p:cNvPr id="43" name="object 43"/>
          <p:cNvSpPr txBox="1">
            <a:spLocks noGrp="1"/>
          </p:cNvSpPr>
          <p:nvPr>
            <p:ph type="ftr" sz="quarter" idx="5"/>
          </p:nvPr>
        </p:nvSpPr>
        <p:spPr>
          <a:xfrm>
            <a:off x="11060050" y="6741874"/>
            <a:ext cx="2637807" cy="126499"/>
          </a:xfrm>
          <a:prstGeom prst="rect">
            <a:avLst/>
          </a:prstGeom>
        </p:spPr>
        <p:txBody>
          <a:bodyPr vert="horz" wrap="square" lIns="0" tIns="2721" rIns="0" bIns="0" rtlCol="0">
            <a:spAutoFit/>
          </a:bodyPr>
          <a:lstStyle/>
          <a:p>
            <a:pPr marL="14967" defTabSz="979688" fontAlgn="auto">
              <a:spcBef>
                <a:spcPts val="21"/>
              </a:spcBef>
              <a:spcAft>
                <a:spcPts val="0"/>
              </a:spcAft>
            </a:pPr>
            <a:r>
              <a:rPr kern="0" dirty="0">
                <a:solidFill>
                  <a:srgbClr val="7E7E7E"/>
                </a:solidFill>
              </a:rPr>
              <a:t>©</a:t>
            </a:r>
            <a:r>
              <a:rPr kern="0" spc="-43" dirty="0">
                <a:solidFill>
                  <a:srgbClr val="7E7E7E"/>
                </a:solidFill>
              </a:rPr>
              <a:t> </a:t>
            </a:r>
            <a:r>
              <a:rPr kern="0" dirty="0">
                <a:solidFill>
                  <a:srgbClr val="7E7E7E"/>
                </a:solidFill>
              </a:rPr>
              <a:t>2025,</a:t>
            </a:r>
            <a:r>
              <a:rPr kern="0" spc="-16" dirty="0">
                <a:solidFill>
                  <a:srgbClr val="7E7E7E"/>
                </a:solidFill>
              </a:rPr>
              <a:t> </a:t>
            </a:r>
            <a:r>
              <a:rPr kern="0" dirty="0">
                <a:solidFill>
                  <a:srgbClr val="7E7E7E"/>
                </a:solidFill>
              </a:rPr>
              <a:t>Pipeline</a:t>
            </a:r>
            <a:r>
              <a:rPr kern="0" spc="-32" dirty="0">
                <a:solidFill>
                  <a:srgbClr val="7E7E7E"/>
                </a:solidFill>
              </a:rPr>
              <a:t> </a:t>
            </a:r>
            <a:r>
              <a:rPr kern="0" dirty="0">
                <a:solidFill>
                  <a:srgbClr val="7E7E7E"/>
                </a:solidFill>
              </a:rPr>
              <a:t>Research</a:t>
            </a:r>
            <a:r>
              <a:rPr kern="0" spc="-37" dirty="0">
                <a:solidFill>
                  <a:srgbClr val="7E7E7E"/>
                </a:solidFill>
              </a:rPr>
              <a:t> </a:t>
            </a:r>
            <a:r>
              <a:rPr kern="0" dirty="0">
                <a:solidFill>
                  <a:srgbClr val="7E7E7E"/>
                </a:solidFill>
              </a:rPr>
              <a:t>Council</a:t>
            </a:r>
            <a:r>
              <a:rPr kern="0" spc="-37" dirty="0">
                <a:solidFill>
                  <a:srgbClr val="7E7E7E"/>
                </a:solidFill>
              </a:rPr>
              <a:t> </a:t>
            </a:r>
            <a:r>
              <a:rPr kern="0" spc="-11" dirty="0">
                <a:solidFill>
                  <a:srgbClr val="7E7E7E"/>
                </a:solidFill>
              </a:rPr>
              <a:t>International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1550" y="562928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2834" y="1606732"/>
            <a:ext cx="6747074" cy="4828385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250768" y="1980247"/>
            <a:ext cx="3195638" cy="2790032"/>
          </a:xfrm>
          <a:prstGeom prst="rect">
            <a:avLst/>
          </a:prstGeom>
        </p:spPr>
        <p:txBody>
          <a:bodyPr vert="horz" wrap="square" lIns="0" tIns="12927" rIns="0" bIns="0" rtlCol="0">
            <a:spAutoFit/>
          </a:bodyPr>
          <a:lstStyle/>
          <a:p>
            <a:pPr marL="13607" marR="521139">
              <a:lnSpc>
                <a:spcPct val="101499"/>
              </a:lnSpc>
              <a:spcBef>
                <a:spcPts val="102"/>
              </a:spcBef>
            </a:pPr>
            <a:r>
              <a:rPr lang="en-US" sz="2090" b="0" dirty="0">
                <a:solidFill>
                  <a:srgbClr val="1F3863"/>
                </a:solidFill>
                <a:latin typeface="Arial"/>
                <a:cs typeface="Arial"/>
              </a:rPr>
              <a:t>Based</a:t>
            </a:r>
            <a:r>
              <a:rPr sz="2090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90" b="0" dirty="0">
                <a:solidFill>
                  <a:srgbClr val="1F3863"/>
                </a:solidFill>
                <a:latin typeface="Arial"/>
                <a:cs typeface="Arial"/>
              </a:rPr>
              <a:t>on</a:t>
            </a:r>
            <a:r>
              <a:rPr sz="2090" b="0" spc="9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90" b="0" dirty="0">
                <a:solidFill>
                  <a:srgbClr val="1F3863"/>
                </a:solidFill>
                <a:latin typeface="Arial"/>
                <a:cs typeface="Arial"/>
              </a:rPr>
              <a:t>ENV-4-</a:t>
            </a:r>
            <a:r>
              <a:rPr sz="2090" b="0" spc="-27" dirty="0">
                <a:solidFill>
                  <a:srgbClr val="1F3863"/>
                </a:solidFill>
                <a:latin typeface="Arial"/>
                <a:cs typeface="Arial"/>
              </a:rPr>
              <a:t>1A </a:t>
            </a:r>
            <a:r>
              <a:rPr sz="2090" b="0" dirty="0">
                <a:solidFill>
                  <a:srgbClr val="1F3863"/>
                </a:solidFill>
                <a:latin typeface="Arial"/>
                <a:cs typeface="Arial"/>
              </a:rPr>
              <a:t>fictious</a:t>
            </a:r>
            <a:r>
              <a:rPr sz="2090" b="0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90" b="0" spc="-11" dirty="0">
                <a:solidFill>
                  <a:srgbClr val="1F3863"/>
                </a:solidFill>
                <a:latin typeface="Arial"/>
                <a:cs typeface="Arial"/>
              </a:rPr>
              <a:t>pipeline:</a:t>
            </a:r>
            <a:endParaRPr sz="2090" b="0" dirty="0">
              <a:latin typeface="Arial"/>
              <a:cs typeface="Arial"/>
            </a:endParaRPr>
          </a:p>
          <a:p>
            <a:pPr marL="317038" indent="-303431">
              <a:spcBef>
                <a:spcPts val="450"/>
              </a:spcBef>
              <a:buChar char="•"/>
              <a:tabLst>
                <a:tab pos="317038" algn="l"/>
              </a:tabLst>
            </a:pPr>
            <a:r>
              <a:rPr sz="1900" b="0" dirty="0">
                <a:solidFill>
                  <a:srgbClr val="1F3863"/>
                </a:solidFill>
                <a:latin typeface="Arial"/>
                <a:cs typeface="Arial"/>
              </a:rPr>
              <a:t>~3,000</a:t>
            </a:r>
            <a:r>
              <a:rPr sz="1900" b="0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900" b="0" spc="-21" dirty="0">
                <a:solidFill>
                  <a:srgbClr val="1F3863"/>
                </a:solidFill>
                <a:latin typeface="Arial"/>
                <a:cs typeface="Arial"/>
              </a:rPr>
              <a:t>miles</a:t>
            </a:r>
            <a:endParaRPr sz="1900" b="0" dirty="0">
              <a:latin typeface="Arial"/>
              <a:cs typeface="Arial"/>
            </a:endParaRPr>
          </a:p>
          <a:p>
            <a:pPr marL="317038" marR="5443" indent="-304112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900" b="0" dirty="0">
                <a:solidFill>
                  <a:srgbClr val="1F3863"/>
                </a:solidFill>
                <a:latin typeface="Arial"/>
                <a:cs typeface="Arial"/>
              </a:rPr>
              <a:t>~4,500</a:t>
            </a:r>
            <a:r>
              <a:rPr sz="1900" b="0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900" b="0" dirty="0">
                <a:solidFill>
                  <a:srgbClr val="1F3863"/>
                </a:solidFill>
                <a:latin typeface="Arial"/>
                <a:cs typeface="Arial"/>
              </a:rPr>
              <a:t>inventoried</a:t>
            </a:r>
            <a:r>
              <a:rPr sz="1900" b="0" spc="-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900" b="0" spc="-11" dirty="0">
                <a:solidFill>
                  <a:srgbClr val="1F3863"/>
                </a:solidFill>
                <a:latin typeface="Arial"/>
                <a:cs typeface="Arial"/>
              </a:rPr>
              <a:t>waterway crossings</a:t>
            </a:r>
            <a:endParaRPr sz="1900" b="0" dirty="0">
              <a:latin typeface="Arial"/>
              <a:cs typeface="Arial"/>
            </a:endParaRPr>
          </a:p>
          <a:p>
            <a:pPr>
              <a:spcBef>
                <a:spcPts val="1511"/>
              </a:spcBef>
            </a:pPr>
            <a:endParaRPr sz="1768" b="0" dirty="0">
              <a:latin typeface="Arial"/>
              <a:cs typeface="Arial"/>
            </a:endParaRPr>
          </a:p>
          <a:p>
            <a:pPr marL="13607" marR="382351">
              <a:lnSpc>
                <a:spcPct val="101600"/>
              </a:lnSpc>
              <a:spcBef>
                <a:spcPts val="5"/>
              </a:spcBef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Develop</a:t>
            </a:r>
            <a:r>
              <a:rPr lang="en-US" sz="2089" b="0" dirty="0">
                <a:solidFill>
                  <a:srgbClr val="1F3863"/>
                </a:solidFill>
                <a:latin typeface="Arial"/>
                <a:cs typeface="Arial"/>
              </a:rPr>
              <a:t>ed</a:t>
            </a:r>
            <a:r>
              <a:rPr sz="2089" b="0" spc="9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‘screening’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protocol</a:t>
            </a:r>
            <a:r>
              <a:rPr sz="2089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2089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worksheet</a:t>
            </a:r>
            <a:endParaRPr sz="2089" b="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2751">
              <a:spcBef>
                <a:spcPts val="122"/>
              </a:spcBef>
            </a:pPr>
            <a:r>
              <a:rPr dirty="0"/>
              <a:t>Screening</a:t>
            </a:r>
            <a:r>
              <a:rPr spc="21" dirty="0"/>
              <a:t> </a:t>
            </a:r>
            <a:r>
              <a:rPr spc="-11" dirty="0"/>
              <a:t>Assessment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3319" y="564560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2265" y="1901317"/>
            <a:ext cx="6515696" cy="3621706"/>
          </a:xfrm>
          <a:prstGeom prst="rect">
            <a:avLst/>
          </a:prstGeom>
        </p:spPr>
        <p:txBody>
          <a:bodyPr vert="horz" wrap="square" lIns="0" tIns="92529" rIns="0" bIns="0" rtlCol="0">
            <a:spAutoFit/>
          </a:bodyPr>
          <a:lstStyle/>
          <a:p>
            <a:pPr marL="13607">
              <a:spcBef>
                <a:spcPts val="729"/>
              </a:spcBef>
            </a:pPr>
            <a:r>
              <a:rPr sz="2464" dirty="0">
                <a:solidFill>
                  <a:srgbClr val="1F3863"/>
                </a:solidFill>
                <a:latin typeface="Arial"/>
                <a:cs typeface="Arial"/>
              </a:rPr>
              <a:t>Screening</a:t>
            </a:r>
            <a:r>
              <a:rPr sz="2464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64" dirty="0">
                <a:solidFill>
                  <a:srgbClr val="1F3863"/>
                </a:solidFill>
                <a:latin typeface="Arial"/>
                <a:cs typeface="Arial"/>
              </a:rPr>
              <a:t>Based</a:t>
            </a:r>
            <a:r>
              <a:rPr sz="2464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64" dirty="0">
                <a:solidFill>
                  <a:srgbClr val="1F3863"/>
                </a:solidFill>
                <a:latin typeface="Arial"/>
                <a:cs typeface="Arial"/>
              </a:rPr>
              <a:t>on</a:t>
            </a:r>
            <a:r>
              <a:rPr sz="2464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64" dirty="0">
                <a:solidFill>
                  <a:srgbClr val="1F3863"/>
                </a:solidFill>
                <a:latin typeface="Arial"/>
                <a:cs typeface="Arial"/>
              </a:rPr>
              <a:t>Visual</a:t>
            </a:r>
            <a:r>
              <a:rPr sz="2464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64" dirty="0">
                <a:solidFill>
                  <a:srgbClr val="1F3863"/>
                </a:solidFill>
                <a:latin typeface="Arial"/>
                <a:cs typeface="Arial"/>
              </a:rPr>
              <a:t>Assessment</a:t>
            </a:r>
            <a:r>
              <a:rPr sz="2464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64" spc="-27" dirty="0">
                <a:solidFill>
                  <a:srgbClr val="1F3863"/>
                </a:solidFill>
                <a:latin typeface="Arial"/>
                <a:cs typeface="Arial"/>
              </a:rPr>
              <a:t>Of:</a:t>
            </a:r>
            <a:endParaRPr sz="2464" dirty="0">
              <a:latin typeface="Arial"/>
              <a:cs typeface="Arial"/>
            </a:endParaRPr>
          </a:p>
          <a:p>
            <a:pPr marL="317038" indent="-303431">
              <a:spcBef>
                <a:spcPts val="557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Soil</a:t>
            </a:r>
            <a:r>
              <a:rPr sz="208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3863"/>
                </a:solidFill>
                <a:latin typeface="Arial"/>
                <a:cs typeface="Arial"/>
              </a:rPr>
              <a:t>Type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Vegetation</a:t>
            </a:r>
            <a:r>
              <a:rPr sz="2089" b="0" spc="7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Cover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41"/>
              </a:spcBef>
              <a:buChar char="•"/>
              <a:tabLst>
                <a:tab pos="317038" algn="l"/>
              </a:tabLst>
            </a:pP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Depressions/Sinkholes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Historical</a:t>
            </a:r>
            <a:r>
              <a:rPr sz="2089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Landslides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41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Bank</a:t>
            </a:r>
            <a:r>
              <a:rPr sz="2089" b="0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Cutting/Erosion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Land</a:t>
            </a:r>
            <a:r>
              <a:rPr sz="2089" b="0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Drainage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7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Drainage</a:t>
            </a:r>
            <a:r>
              <a:rPr sz="2089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Area</a:t>
            </a:r>
            <a:r>
              <a:rPr sz="2089" b="0" spc="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(Bank</a:t>
            </a:r>
            <a:r>
              <a:rPr sz="2089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Height)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36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Known</a:t>
            </a:r>
            <a:r>
              <a:rPr sz="2089" b="0" spc="9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hydrotechnical</a:t>
            </a:r>
            <a:r>
              <a:rPr sz="2089" b="0" spc="7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threats</a:t>
            </a:r>
            <a:endParaRPr sz="2089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Screening</a:t>
            </a:r>
            <a:r>
              <a:rPr spc="43" dirty="0"/>
              <a:t> </a:t>
            </a:r>
            <a:r>
              <a:rPr dirty="0"/>
              <a:t>Assessment</a:t>
            </a:r>
            <a:r>
              <a:rPr spc="80" dirty="0"/>
              <a:t> </a:t>
            </a:r>
            <a:r>
              <a:rPr spc="-11" dirty="0"/>
              <a:t>Worksheet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14739" y="2599507"/>
            <a:ext cx="5572966" cy="358577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1550" y="562928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3618" y="1953208"/>
            <a:ext cx="3810000" cy="1986258"/>
          </a:xfrm>
          <a:prstGeom prst="rect">
            <a:avLst/>
          </a:prstGeom>
        </p:spPr>
        <p:txBody>
          <a:bodyPr vert="horz" wrap="square" lIns="0" tIns="83004" rIns="0" bIns="0" rtlCol="0">
            <a:spAutoFit/>
          </a:bodyPr>
          <a:lstStyle/>
          <a:p>
            <a:pPr marL="317038" indent="-303431">
              <a:spcBef>
                <a:spcPts val="654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Clay</a:t>
            </a:r>
            <a:r>
              <a:rPr sz="2089" b="0" spc="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soil:</a:t>
            </a:r>
            <a:r>
              <a:rPr sz="2089" b="0" spc="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5</a:t>
            </a:r>
            <a:r>
              <a:rPr sz="2089" b="0" spc="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(High</a:t>
            </a:r>
            <a:r>
              <a:rPr sz="2089" b="0" spc="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Loamy</a:t>
            </a:r>
            <a:r>
              <a:rPr sz="2089" b="0" spc="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soil: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4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(Moderate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Sandy</a:t>
            </a:r>
            <a:r>
              <a:rPr sz="2089" b="0" spc="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soil:</a:t>
            </a:r>
            <a:r>
              <a:rPr sz="2089" b="0" spc="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3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(Low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41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Rocky</a:t>
            </a:r>
            <a:r>
              <a:rPr sz="2089" b="0" spc="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soil:</a:t>
            </a:r>
            <a:r>
              <a:rPr sz="2089" b="0" spc="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2089" b="0" spc="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(Very</a:t>
            </a:r>
            <a:r>
              <a:rPr sz="2089" b="0" spc="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low</a:t>
            </a:r>
            <a:r>
              <a:rPr sz="2089" b="0" spc="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Bedrock:</a:t>
            </a:r>
            <a:r>
              <a:rPr sz="2089" b="0" spc="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1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(Minimal</a:t>
            </a:r>
            <a:r>
              <a:rPr sz="2089" b="0" spc="8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2751">
              <a:spcBef>
                <a:spcPts val="122"/>
              </a:spcBef>
            </a:pPr>
            <a:r>
              <a:rPr dirty="0"/>
              <a:t>Soil</a:t>
            </a:r>
            <a:r>
              <a:rPr spc="-32" dirty="0"/>
              <a:t> </a:t>
            </a:r>
            <a:r>
              <a:rPr spc="-21" dirty="0"/>
              <a:t>Type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16887" y="1997476"/>
            <a:ext cx="7190416" cy="40304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3319" y="564560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6286" y="1614215"/>
            <a:ext cx="4994502" cy="1986258"/>
          </a:xfrm>
          <a:prstGeom prst="rect">
            <a:avLst/>
          </a:prstGeom>
        </p:spPr>
        <p:txBody>
          <a:bodyPr vert="horz" wrap="square" lIns="0" tIns="83004" rIns="0" bIns="0" rtlCol="0">
            <a:spAutoFit/>
          </a:bodyPr>
          <a:lstStyle/>
          <a:p>
            <a:pPr marL="317038" indent="-303431">
              <a:spcBef>
                <a:spcPts val="654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No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vegetation:</a:t>
            </a:r>
            <a:r>
              <a:rPr sz="2089" b="0" spc="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5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(High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Sparse</a:t>
            </a:r>
            <a:r>
              <a:rPr sz="2089" b="0" spc="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vegetation:</a:t>
            </a:r>
            <a:r>
              <a:rPr sz="2089" b="0" spc="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4</a:t>
            </a:r>
            <a:r>
              <a:rPr sz="2089" b="0" spc="8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(Moderate</a:t>
            </a:r>
            <a:r>
              <a:rPr sz="2089" b="0" spc="7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Moderate</a:t>
            </a:r>
            <a:r>
              <a:rPr sz="2089" b="0" spc="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vegetation:</a:t>
            </a:r>
            <a:r>
              <a:rPr sz="2089" b="0" spc="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3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(Low</a:t>
            </a:r>
            <a:r>
              <a:rPr sz="2089" b="0" spc="7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41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Dense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vegetation:</a:t>
            </a:r>
            <a:r>
              <a:rPr sz="2089" b="0" spc="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(Very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low</a:t>
            </a:r>
            <a:r>
              <a:rPr sz="2089" b="0" spc="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Very</a:t>
            </a:r>
            <a:r>
              <a:rPr sz="2089" b="0" spc="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dense</a:t>
            </a:r>
            <a:r>
              <a:rPr sz="2089" b="0" spc="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vegetation:</a:t>
            </a:r>
            <a:r>
              <a:rPr sz="2089" b="0" spc="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1</a:t>
            </a:r>
            <a:r>
              <a:rPr sz="2089" b="0" spc="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(Minimal</a:t>
            </a:r>
            <a:r>
              <a:rPr sz="2089" b="0" spc="7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Vegetation</a:t>
            </a:r>
            <a:r>
              <a:rPr spc="75" dirty="0"/>
              <a:t> </a:t>
            </a:r>
            <a:r>
              <a:rPr spc="-21" dirty="0"/>
              <a:t>Cover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04427" y="3680474"/>
            <a:ext cx="2855839" cy="187124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64393" y="3680474"/>
            <a:ext cx="2917929" cy="187124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269594" y="5634718"/>
            <a:ext cx="529998" cy="286490"/>
          </a:xfrm>
          <a:prstGeom prst="rect">
            <a:avLst/>
          </a:prstGeom>
        </p:spPr>
        <p:txBody>
          <a:bodyPr vert="horz" wrap="square" lIns="0" tIns="14288" rIns="0" bIns="0" rtlCol="0">
            <a:spAutoFit/>
          </a:bodyPr>
          <a:lstStyle/>
          <a:p>
            <a:pPr marL="13607">
              <a:spcBef>
                <a:spcPts val="112"/>
              </a:spcBef>
            </a:pPr>
            <a:r>
              <a:rPr sz="1768" spc="-21" dirty="0">
                <a:solidFill>
                  <a:srgbClr val="1F487C"/>
                </a:solidFill>
                <a:latin typeface="Arial"/>
                <a:cs typeface="Arial"/>
              </a:rPr>
              <a:t>2024</a:t>
            </a:r>
            <a:endParaRPr sz="1768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2566" y="5634718"/>
            <a:ext cx="529998" cy="286490"/>
          </a:xfrm>
          <a:prstGeom prst="rect">
            <a:avLst/>
          </a:prstGeom>
        </p:spPr>
        <p:txBody>
          <a:bodyPr vert="horz" wrap="square" lIns="0" tIns="14288" rIns="0" bIns="0" rtlCol="0">
            <a:spAutoFit/>
          </a:bodyPr>
          <a:lstStyle/>
          <a:p>
            <a:pPr marL="13607">
              <a:spcBef>
                <a:spcPts val="112"/>
              </a:spcBef>
            </a:pPr>
            <a:r>
              <a:rPr sz="1768" spc="-21" dirty="0">
                <a:solidFill>
                  <a:srgbClr val="1F487C"/>
                </a:solidFill>
                <a:latin typeface="Arial"/>
                <a:cs typeface="Arial"/>
              </a:rPr>
              <a:t>2018</a:t>
            </a:r>
            <a:endParaRPr sz="1768">
              <a:latin typeface="Arial"/>
              <a:cs typeface="Arial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6380" y="3680474"/>
            <a:ext cx="2854247" cy="1871240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2248309" y="5634718"/>
            <a:ext cx="529998" cy="286490"/>
          </a:xfrm>
          <a:prstGeom prst="rect">
            <a:avLst/>
          </a:prstGeom>
        </p:spPr>
        <p:txBody>
          <a:bodyPr vert="horz" wrap="square" lIns="0" tIns="14288" rIns="0" bIns="0" rtlCol="0">
            <a:spAutoFit/>
          </a:bodyPr>
          <a:lstStyle/>
          <a:p>
            <a:pPr marL="13607">
              <a:spcBef>
                <a:spcPts val="112"/>
              </a:spcBef>
            </a:pPr>
            <a:r>
              <a:rPr sz="1768" spc="-21" dirty="0">
                <a:solidFill>
                  <a:srgbClr val="1F487C"/>
                </a:solidFill>
                <a:latin typeface="Arial"/>
                <a:cs typeface="Arial"/>
              </a:rPr>
              <a:t>2016</a:t>
            </a:r>
            <a:endParaRPr sz="1768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3319" y="564560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2265" y="1913665"/>
            <a:ext cx="5772830" cy="4349240"/>
          </a:xfrm>
          <a:prstGeom prst="rect">
            <a:avLst/>
          </a:prstGeom>
        </p:spPr>
        <p:txBody>
          <a:bodyPr vert="horz" wrap="square" lIns="0" tIns="84364" rIns="0" bIns="0" rtlCol="0">
            <a:spAutoFit/>
          </a:bodyPr>
          <a:lstStyle/>
          <a:p>
            <a:pPr marL="13607">
              <a:spcBef>
                <a:spcPts val="664"/>
              </a:spcBef>
            </a:pPr>
            <a:r>
              <a:rPr sz="2089" spc="-11" dirty="0">
                <a:solidFill>
                  <a:srgbClr val="1F487C"/>
                </a:solidFill>
                <a:latin typeface="Arial"/>
                <a:cs typeface="Arial"/>
              </a:rPr>
              <a:t>Depressions/Sinkholes</a:t>
            </a:r>
            <a:endParaRPr sz="2089" dirty="0">
              <a:latin typeface="Arial"/>
              <a:cs typeface="Arial"/>
            </a:endParaRPr>
          </a:p>
          <a:p>
            <a:pPr marL="317038" indent="-303431">
              <a:spcBef>
                <a:spcPts val="450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Many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large</a:t>
            </a:r>
            <a:r>
              <a:rPr sz="1768" b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depressions/sinkholes: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5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(High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Several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small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depressions/sinkholes: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4</a:t>
            </a:r>
            <a:r>
              <a:rPr sz="1768" b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(Moderate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Few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small</a:t>
            </a:r>
            <a:r>
              <a:rPr sz="1768" b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depressions/sinkholes: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3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(Low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Isolated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small</a:t>
            </a:r>
            <a:r>
              <a:rPr sz="1768" b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depressions/sinkholes:</a:t>
            </a:r>
            <a:r>
              <a:rPr sz="1768" b="0" spc="-8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(Very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low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None: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1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(Minimal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>
              <a:spcBef>
                <a:spcPts val="782"/>
              </a:spcBef>
              <a:buClr>
                <a:srgbClr val="1F487C"/>
              </a:buClr>
              <a:buFont typeface="Arial"/>
              <a:buChar char="•"/>
            </a:pPr>
            <a:endParaRPr sz="1768" dirty="0">
              <a:latin typeface="Arial"/>
              <a:cs typeface="Arial"/>
            </a:endParaRPr>
          </a:p>
          <a:p>
            <a:pPr marL="13607"/>
            <a:r>
              <a:rPr sz="2089" spc="-11" dirty="0">
                <a:solidFill>
                  <a:srgbClr val="1F487C"/>
                </a:solidFill>
                <a:latin typeface="Arial"/>
                <a:cs typeface="Arial"/>
              </a:rPr>
              <a:t>Landslides</a:t>
            </a:r>
            <a:endParaRPr sz="2089" dirty="0">
              <a:latin typeface="Arial"/>
              <a:cs typeface="Arial"/>
            </a:endParaRPr>
          </a:p>
          <a:p>
            <a:pPr marL="317038" indent="-303431">
              <a:spcBef>
                <a:spcPts val="438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Several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major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landslides: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5 (High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Few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major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landslides:</a:t>
            </a:r>
            <a:r>
              <a:rPr sz="1768" b="0" spc="-7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4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(Moderate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Several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minor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landslides: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3 (Low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9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Few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minor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landslides: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(Very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low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No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historical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landslides: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1</a:t>
            </a:r>
            <a:r>
              <a:rPr sz="1768" b="0" spc="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(Minimal</a:t>
            </a:r>
            <a:r>
              <a:rPr sz="1768" b="0" spc="-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Depressions/Sinkholes</a:t>
            </a:r>
            <a:r>
              <a:rPr spc="27" dirty="0"/>
              <a:t> </a:t>
            </a:r>
            <a:r>
              <a:rPr dirty="0"/>
              <a:t>and</a:t>
            </a:r>
            <a:r>
              <a:rPr spc="70" dirty="0"/>
              <a:t> </a:t>
            </a:r>
            <a:r>
              <a:rPr dirty="0"/>
              <a:t>Historical</a:t>
            </a:r>
            <a:r>
              <a:rPr spc="64" dirty="0"/>
              <a:t> </a:t>
            </a:r>
            <a:r>
              <a:rPr spc="-11" dirty="0"/>
              <a:t>Landslides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0" y="4090294"/>
            <a:ext cx="5192499" cy="199978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29239" y="1819015"/>
            <a:ext cx="3157130" cy="207828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1550" y="562928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8406" y="1968335"/>
            <a:ext cx="5188404" cy="1986258"/>
          </a:xfrm>
          <a:prstGeom prst="rect">
            <a:avLst/>
          </a:prstGeom>
        </p:spPr>
        <p:txBody>
          <a:bodyPr vert="horz" wrap="square" lIns="0" tIns="83004" rIns="0" bIns="0" rtlCol="0">
            <a:spAutoFit/>
          </a:bodyPr>
          <a:lstStyle/>
          <a:p>
            <a:pPr marL="317038" indent="-303431">
              <a:spcBef>
                <a:spcPts val="654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Severe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bank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cutting:</a:t>
            </a:r>
            <a:r>
              <a:rPr sz="2089" b="0" spc="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5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(High</a:t>
            </a:r>
            <a:r>
              <a:rPr sz="2089" b="0" spc="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Moderate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bank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cutting:</a:t>
            </a:r>
            <a:r>
              <a:rPr sz="2089" b="0" spc="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4</a:t>
            </a:r>
            <a:r>
              <a:rPr sz="2089" b="0" spc="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(Moderate</a:t>
            </a:r>
            <a:r>
              <a:rPr sz="2089" b="0" spc="7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Minor</a:t>
            </a:r>
            <a:r>
              <a:rPr sz="2089" b="0" spc="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bank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cutting:</a:t>
            </a:r>
            <a:r>
              <a:rPr sz="2089" b="0" spc="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3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(Low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41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Minimal</a:t>
            </a:r>
            <a:r>
              <a:rPr sz="2089" b="0" spc="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bank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cutting:</a:t>
            </a:r>
            <a:r>
              <a:rPr sz="2089" b="0" spc="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2089" b="0" spc="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(Very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low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No</a:t>
            </a:r>
            <a:r>
              <a:rPr sz="2089" b="0" spc="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bank</a:t>
            </a:r>
            <a:r>
              <a:rPr sz="2089" b="0" spc="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cutting:</a:t>
            </a:r>
            <a:r>
              <a:rPr sz="2089" b="0" spc="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1</a:t>
            </a:r>
            <a:r>
              <a:rPr sz="2089" b="0" spc="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487C"/>
                </a:solidFill>
                <a:latin typeface="Arial"/>
                <a:cs typeface="Arial"/>
              </a:rPr>
              <a:t>(Minimal</a:t>
            </a:r>
            <a:r>
              <a:rPr sz="2089" b="0" spc="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2089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2751">
              <a:spcBef>
                <a:spcPts val="122"/>
              </a:spcBef>
            </a:pPr>
            <a:r>
              <a:rPr dirty="0"/>
              <a:t>Bank</a:t>
            </a:r>
            <a:r>
              <a:rPr spc="21" dirty="0"/>
              <a:t> </a:t>
            </a:r>
            <a:r>
              <a:rPr spc="-11" dirty="0"/>
              <a:t>Cutting/Erosion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1" y="2583402"/>
            <a:ext cx="5524870" cy="368678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1550" y="562928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8101" y="1585163"/>
            <a:ext cx="5228545" cy="4652528"/>
          </a:xfrm>
          <a:prstGeom prst="rect">
            <a:avLst/>
          </a:prstGeom>
        </p:spPr>
        <p:txBody>
          <a:bodyPr vert="horz" wrap="square" lIns="0" tIns="84364" rIns="0" bIns="0" rtlCol="0">
            <a:spAutoFit/>
          </a:bodyPr>
          <a:lstStyle/>
          <a:p>
            <a:pPr marL="13607">
              <a:spcBef>
                <a:spcPts val="664"/>
              </a:spcBef>
            </a:pPr>
            <a:r>
              <a:rPr sz="2089" dirty="0">
                <a:solidFill>
                  <a:srgbClr val="1F487C"/>
                </a:solidFill>
                <a:latin typeface="Arial"/>
                <a:cs typeface="Arial"/>
              </a:rPr>
              <a:t>Land</a:t>
            </a:r>
            <a:r>
              <a:rPr sz="2089" spc="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487C"/>
                </a:solidFill>
                <a:latin typeface="Arial"/>
                <a:cs typeface="Arial"/>
              </a:rPr>
              <a:t>Drainage</a:t>
            </a:r>
            <a:endParaRPr sz="2089" dirty="0">
              <a:latin typeface="Arial"/>
              <a:cs typeface="Arial"/>
            </a:endParaRPr>
          </a:p>
          <a:p>
            <a:pPr marL="317038" indent="-303431">
              <a:spcBef>
                <a:spcPts val="450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Very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poor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drainage: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5 (High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Poor</a:t>
            </a:r>
            <a:r>
              <a:rPr sz="1768" b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drainage: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4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(Moderate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Moderate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drainage: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3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(Low</a:t>
            </a:r>
            <a:r>
              <a:rPr sz="1768" b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Good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drainage: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(Very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low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9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Excellent</a:t>
            </a:r>
            <a:r>
              <a:rPr sz="1768" b="0" spc="-3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drainage: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1 (Minimal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>
              <a:spcBef>
                <a:spcPts val="782"/>
              </a:spcBef>
              <a:buClr>
                <a:srgbClr val="1F487C"/>
              </a:buClr>
              <a:buFont typeface="Arial"/>
              <a:buChar char="•"/>
            </a:pPr>
            <a:endParaRPr sz="1768" dirty="0">
              <a:latin typeface="Arial"/>
              <a:cs typeface="Arial"/>
            </a:endParaRPr>
          </a:p>
          <a:p>
            <a:pPr marL="13607"/>
            <a:r>
              <a:rPr sz="2089" dirty="0">
                <a:solidFill>
                  <a:srgbClr val="1F487C"/>
                </a:solidFill>
                <a:latin typeface="Arial"/>
                <a:cs typeface="Arial"/>
              </a:rPr>
              <a:t>Drainage</a:t>
            </a:r>
            <a:r>
              <a:rPr sz="2089" spc="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487C"/>
                </a:solidFill>
                <a:latin typeface="Arial"/>
                <a:cs typeface="Arial"/>
              </a:rPr>
              <a:t>Area</a:t>
            </a:r>
            <a:r>
              <a:rPr sz="2089" spc="7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487C"/>
                </a:solidFill>
                <a:latin typeface="Arial"/>
                <a:cs typeface="Arial"/>
              </a:rPr>
              <a:t>Correlation</a:t>
            </a:r>
            <a:endParaRPr sz="2089" dirty="0">
              <a:latin typeface="Arial"/>
              <a:cs typeface="Arial"/>
            </a:endParaRPr>
          </a:p>
          <a:p>
            <a:pPr marL="705512">
              <a:spcBef>
                <a:spcPts val="380"/>
              </a:spcBef>
            </a:pPr>
            <a:r>
              <a:rPr sz="1554" spc="91" dirty="0">
                <a:solidFill>
                  <a:srgbClr val="1F3863"/>
                </a:solidFill>
                <a:latin typeface="Calibri"/>
                <a:cs typeface="Calibri"/>
              </a:rPr>
              <a:t>Depth</a:t>
            </a:r>
            <a:r>
              <a:rPr sz="1554" spc="-7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1554" spc="70" dirty="0">
                <a:solidFill>
                  <a:srgbClr val="1F3863"/>
                </a:solidFill>
                <a:latin typeface="Calibri"/>
                <a:cs typeface="Calibri"/>
              </a:rPr>
              <a:t>=</a:t>
            </a:r>
            <a:r>
              <a:rPr sz="1554" spc="-37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1554" spc="48" dirty="0">
                <a:solidFill>
                  <a:srgbClr val="1F3863"/>
                </a:solidFill>
                <a:latin typeface="Calibri"/>
                <a:cs typeface="Calibri"/>
              </a:rPr>
              <a:t>0.30DA^0.213</a:t>
            </a:r>
            <a:endParaRPr sz="1554" dirty="0">
              <a:latin typeface="Calibri"/>
              <a:cs typeface="Calibri"/>
            </a:endParaRPr>
          </a:p>
          <a:p>
            <a:pPr marL="317038" indent="-303431">
              <a:spcBef>
                <a:spcPts val="492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&gt;138,235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sq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mi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(&gt;15ft):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5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(High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48,460-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138,235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sq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mi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(12-15ft):</a:t>
            </a:r>
            <a:r>
              <a:rPr sz="1768" b="0" spc="-6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4</a:t>
            </a:r>
            <a:r>
              <a:rPr sz="1768" b="0" spc="-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(Moderate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7,230-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48,460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sq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mi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(8-12ft):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3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(Low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9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794-7,230</a:t>
            </a:r>
            <a:r>
              <a:rPr sz="1768" b="0" spc="-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sq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mi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(5-8ft):</a:t>
            </a:r>
            <a:r>
              <a:rPr sz="1768" b="0" spc="-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2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(Very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low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&lt;795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sq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mi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(&lt;5ft):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1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(Minimal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risk)</a:t>
            </a:r>
            <a:endParaRPr sz="1768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93289" y="887345"/>
            <a:ext cx="8273989" cy="446687"/>
          </a:xfrm>
          <a:prstGeom prst="rect">
            <a:avLst/>
          </a:prstGeom>
        </p:spPr>
        <p:txBody>
          <a:bodyPr vert="horz" wrap="square" lIns="0" tIns="15647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3607">
              <a:spcBef>
                <a:spcPts val="122"/>
              </a:spcBef>
            </a:pPr>
            <a:r>
              <a:rPr dirty="0"/>
              <a:t>Land</a:t>
            </a:r>
            <a:r>
              <a:rPr spc="16" dirty="0"/>
              <a:t> </a:t>
            </a:r>
            <a:r>
              <a:rPr dirty="0"/>
              <a:t>Drainage</a:t>
            </a:r>
            <a:r>
              <a:rPr spc="16" dirty="0"/>
              <a:t> </a:t>
            </a:r>
            <a:r>
              <a:rPr dirty="0"/>
              <a:t>and</a:t>
            </a:r>
            <a:r>
              <a:rPr spc="21" dirty="0"/>
              <a:t> </a:t>
            </a:r>
            <a:r>
              <a:rPr dirty="0"/>
              <a:t>Drainage</a:t>
            </a:r>
            <a:r>
              <a:rPr spc="27" dirty="0"/>
              <a:t> </a:t>
            </a:r>
            <a:r>
              <a:rPr dirty="0"/>
              <a:t>Area</a:t>
            </a:r>
            <a:r>
              <a:rPr spc="21" dirty="0"/>
              <a:t> </a:t>
            </a:r>
            <a:r>
              <a:rPr dirty="0"/>
              <a:t>(Bank</a:t>
            </a:r>
            <a:r>
              <a:rPr spc="27" dirty="0"/>
              <a:t> </a:t>
            </a:r>
            <a:r>
              <a:rPr spc="-11" dirty="0"/>
              <a:t>Height)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71821" y="2068829"/>
            <a:ext cx="5024761" cy="390182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1550" y="562928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5095" y="1932757"/>
            <a:ext cx="4765902" cy="3214717"/>
          </a:xfrm>
          <a:prstGeom prst="rect">
            <a:avLst/>
          </a:prstGeom>
        </p:spPr>
        <p:txBody>
          <a:bodyPr vert="horz" wrap="square" lIns="0" tIns="12246" rIns="0" bIns="0" rtlCol="0">
            <a:spAutoFit/>
          </a:bodyPr>
          <a:lstStyle/>
          <a:p>
            <a:pPr marL="13607" marR="401400">
              <a:lnSpc>
                <a:spcPct val="101600"/>
              </a:lnSpc>
              <a:spcBef>
                <a:spcPts val="96"/>
              </a:spcBef>
            </a:pPr>
            <a:r>
              <a:rPr sz="2089" dirty="0">
                <a:solidFill>
                  <a:srgbClr val="1F487C"/>
                </a:solidFill>
                <a:latin typeface="Arial"/>
                <a:cs typeface="Arial"/>
              </a:rPr>
              <a:t>Hydrotechnical</a:t>
            </a:r>
            <a:r>
              <a:rPr sz="2089" spc="12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487C"/>
                </a:solidFill>
                <a:latin typeface="Arial"/>
                <a:cs typeface="Arial"/>
              </a:rPr>
              <a:t>Screening</a:t>
            </a:r>
            <a:r>
              <a:rPr sz="2089" spc="10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487C"/>
                </a:solidFill>
                <a:latin typeface="Arial"/>
                <a:cs typeface="Arial"/>
              </a:rPr>
              <a:t>Criteria </a:t>
            </a:r>
            <a:r>
              <a:rPr sz="2089" dirty="0">
                <a:solidFill>
                  <a:srgbClr val="1F487C"/>
                </a:solidFill>
                <a:latin typeface="Arial"/>
                <a:cs typeface="Arial"/>
              </a:rPr>
              <a:t>(ENV4-</a:t>
            </a:r>
            <a:r>
              <a:rPr sz="2089" spc="-27" dirty="0">
                <a:solidFill>
                  <a:srgbClr val="1F487C"/>
                </a:solidFill>
                <a:latin typeface="Arial"/>
                <a:cs typeface="Arial"/>
              </a:rPr>
              <a:t>1A)</a:t>
            </a:r>
            <a:endParaRPr sz="2089" dirty="0">
              <a:latin typeface="Arial"/>
              <a:cs typeface="Arial"/>
            </a:endParaRPr>
          </a:p>
          <a:p>
            <a:pPr marL="317038" indent="-303431">
              <a:spcBef>
                <a:spcPts val="450"/>
              </a:spcBef>
              <a:buChar char="•"/>
              <a:tabLst>
                <a:tab pos="317038" algn="l"/>
              </a:tabLst>
            </a:pP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Scour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Erosion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423"/>
              </a:spcBef>
              <a:buChar char="•"/>
              <a:tabLst>
                <a:tab pos="317038" algn="l"/>
              </a:tabLst>
            </a:pP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Avulsion</a:t>
            </a:r>
            <a:endParaRPr sz="1768" b="0" dirty="0">
              <a:latin typeface="Arial"/>
              <a:cs typeface="Arial"/>
            </a:endParaRPr>
          </a:p>
          <a:p>
            <a:pPr>
              <a:spcBef>
                <a:spcPts val="787"/>
              </a:spcBef>
              <a:buClr>
                <a:srgbClr val="1F487C"/>
              </a:buClr>
              <a:buFont typeface="Arial"/>
              <a:buChar char="•"/>
            </a:pPr>
            <a:endParaRPr sz="1768" dirty="0">
              <a:latin typeface="Arial"/>
              <a:cs typeface="Arial"/>
            </a:endParaRPr>
          </a:p>
          <a:p>
            <a:pPr marL="13607"/>
            <a:r>
              <a:rPr sz="2089" dirty="0">
                <a:solidFill>
                  <a:srgbClr val="1F487C"/>
                </a:solidFill>
                <a:latin typeface="Arial"/>
                <a:cs typeface="Arial"/>
              </a:rPr>
              <a:t>Interactive</a:t>
            </a:r>
            <a:r>
              <a:rPr sz="2089" spc="8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487C"/>
                </a:solidFill>
                <a:latin typeface="Arial"/>
                <a:cs typeface="Arial"/>
              </a:rPr>
              <a:t>Scoring</a:t>
            </a:r>
            <a:endParaRPr sz="2089" dirty="0">
              <a:latin typeface="Arial"/>
              <a:cs typeface="Arial"/>
            </a:endParaRPr>
          </a:p>
          <a:p>
            <a:pPr marL="317038" marR="5443" indent="-304112">
              <a:spcBef>
                <a:spcPts val="434"/>
              </a:spcBef>
              <a:buChar char="•"/>
              <a:tabLst>
                <a:tab pos="317038" algn="l"/>
              </a:tabLst>
            </a:pP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Geotechnical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screening</a:t>
            </a:r>
            <a:r>
              <a:rPr sz="1768" b="0" spc="-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looks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at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specifically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avulsion</a:t>
            </a:r>
            <a:r>
              <a:rPr sz="1768" b="0" spc="-54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score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and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factors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in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the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risk</a:t>
            </a:r>
            <a:r>
              <a:rPr sz="1768" b="0" spc="-32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27" dirty="0">
                <a:solidFill>
                  <a:srgbClr val="1F487C"/>
                </a:solidFill>
                <a:latin typeface="Arial"/>
                <a:cs typeface="Arial"/>
              </a:rPr>
              <a:t>of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avulsion</a:t>
            </a:r>
            <a:r>
              <a:rPr sz="1768" b="0" spc="-48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occurring</a:t>
            </a:r>
            <a:r>
              <a:rPr sz="1768" b="0" spc="-59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into</a:t>
            </a:r>
            <a:r>
              <a:rPr sz="1768" b="0" spc="-16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the</a:t>
            </a:r>
            <a:r>
              <a:rPr sz="1768" b="0" spc="-21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487C"/>
                </a:solidFill>
                <a:latin typeface="Arial"/>
                <a:cs typeface="Arial"/>
              </a:rPr>
              <a:t>overall</a:t>
            </a:r>
            <a:r>
              <a:rPr sz="1768" b="0" spc="-43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768" b="0" spc="-11" dirty="0">
                <a:solidFill>
                  <a:srgbClr val="1F487C"/>
                </a:solidFill>
                <a:latin typeface="Arial"/>
                <a:cs typeface="Arial"/>
              </a:rPr>
              <a:t>screening</a:t>
            </a:r>
            <a:endParaRPr sz="1768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2751">
              <a:spcBef>
                <a:spcPts val="122"/>
              </a:spcBef>
            </a:pPr>
            <a:r>
              <a:rPr dirty="0"/>
              <a:t>Known</a:t>
            </a:r>
            <a:r>
              <a:rPr spc="-16" dirty="0"/>
              <a:t> </a:t>
            </a:r>
            <a:r>
              <a:rPr dirty="0"/>
              <a:t>Hydrotechnical</a:t>
            </a:r>
            <a:r>
              <a:rPr spc="80" dirty="0"/>
              <a:t> </a:t>
            </a:r>
            <a:r>
              <a:rPr spc="-11" dirty="0"/>
              <a:t>Threats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94773" y="3195960"/>
            <a:ext cx="5675843" cy="298932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3319" y="564560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2265" y="1843524"/>
            <a:ext cx="2973506" cy="2028056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13607">
              <a:spcBef>
                <a:spcPts val="1200"/>
              </a:spcBef>
            </a:pP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Risk</a:t>
            </a:r>
            <a:r>
              <a:rPr sz="2089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Rating</a:t>
            </a:r>
            <a:r>
              <a:rPr sz="2089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3863"/>
                </a:solidFill>
                <a:latin typeface="Arial"/>
                <a:cs typeface="Arial"/>
              </a:rPr>
              <a:t>Scale:</a:t>
            </a:r>
            <a:endParaRPr sz="2089" dirty="0">
              <a:latin typeface="Arial"/>
              <a:cs typeface="Arial"/>
            </a:endParaRPr>
          </a:p>
          <a:p>
            <a:pPr marL="317038" indent="-303431">
              <a:spcBef>
                <a:spcPts val="900"/>
              </a:spcBef>
              <a:buFont typeface="Symbol"/>
              <a:buChar char=""/>
              <a:tabLst>
                <a:tab pos="317038" algn="l"/>
              </a:tabLst>
            </a:pP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7-12:</a:t>
            </a:r>
            <a:r>
              <a:rPr sz="1768" b="0" spc="-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Minimal</a:t>
            </a:r>
            <a:r>
              <a:rPr sz="1768" b="0" spc="-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3863"/>
                </a:solidFill>
                <a:latin typeface="Arial"/>
                <a:cs typeface="Arial"/>
              </a:rPr>
              <a:t>Risk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155"/>
              </a:spcBef>
              <a:buFont typeface="Symbol"/>
              <a:buChar char=""/>
              <a:tabLst>
                <a:tab pos="317038" algn="l"/>
              </a:tabLst>
            </a:pP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13-16:</a:t>
            </a:r>
            <a:r>
              <a:rPr sz="1768" b="0" spc="-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Low</a:t>
            </a:r>
            <a:r>
              <a:rPr sz="1768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3863"/>
                </a:solidFill>
                <a:latin typeface="Arial"/>
                <a:cs typeface="Arial"/>
              </a:rPr>
              <a:t>Risk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139"/>
              </a:spcBef>
              <a:buFont typeface="Symbol"/>
              <a:buChar char=""/>
              <a:tabLst>
                <a:tab pos="317038" algn="l"/>
              </a:tabLst>
            </a:pP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17-22:</a:t>
            </a:r>
            <a:r>
              <a:rPr sz="1768" b="0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Moderate</a:t>
            </a:r>
            <a:r>
              <a:rPr sz="1768" b="0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3863"/>
                </a:solidFill>
                <a:latin typeface="Arial"/>
                <a:cs typeface="Arial"/>
              </a:rPr>
              <a:t>Risk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155"/>
              </a:spcBef>
              <a:buFont typeface="Symbol"/>
              <a:buChar char=""/>
              <a:tabLst>
                <a:tab pos="317038" algn="l"/>
              </a:tabLst>
            </a:pP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23-28:</a:t>
            </a:r>
            <a:r>
              <a:rPr sz="1768" b="0" spc="-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High</a:t>
            </a:r>
            <a:r>
              <a:rPr sz="1768" b="0" spc="-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3863"/>
                </a:solidFill>
                <a:latin typeface="Arial"/>
                <a:cs typeface="Arial"/>
              </a:rPr>
              <a:t>Risk</a:t>
            </a:r>
            <a:endParaRPr sz="1768" b="0" dirty="0">
              <a:latin typeface="Arial"/>
              <a:cs typeface="Arial"/>
            </a:endParaRPr>
          </a:p>
          <a:p>
            <a:pPr marL="317038" indent="-303431">
              <a:spcBef>
                <a:spcPts val="139"/>
              </a:spcBef>
              <a:buFont typeface="Symbol"/>
              <a:buChar char=""/>
              <a:tabLst>
                <a:tab pos="317038" algn="l"/>
              </a:tabLst>
            </a:pP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29-35:</a:t>
            </a:r>
            <a:r>
              <a:rPr sz="1768" b="0" spc="-8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Very</a:t>
            </a:r>
            <a:r>
              <a:rPr sz="1768" b="0" spc="-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dirty="0">
                <a:solidFill>
                  <a:srgbClr val="1F3863"/>
                </a:solidFill>
                <a:latin typeface="Arial"/>
                <a:cs typeface="Arial"/>
              </a:rPr>
              <a:t>High</a:t>
            </a:r>
            <a:r>
              <a:rPr sz="1768" b="0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768" b="0" spc="-21" dirty="0">
                <a:solidFill>
                  <a:srgbClr val="1F3863"/>
                </a:solidFill>
                <a:latin typeface="Arial"/>
                <a:cs typeface="Arial"/>
              </a:rPr>
              <a:t>Risk</a:t>
            </a:r>
            <a:endParaRPr sz="1768" b="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Screening</a:t>
            </a:r>
            <a:r>
              <a:rPr spc="43" dirty="0"/>
              <a:t> </a:t>
            </a:r>
            <a:r>
              <a:rPr dirty="0"/>
              <a:t>Assessment</a:t>
            </a:r>
            <a:r>
              <a:rPr spc="80" dirty="0"/>
              <a:t> </a:t>
            </a:r>
            <a:r>
              <a:rPr spc="-11" dirty="0"/>
              <a:t>Scoring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7571" y="4078351"/>
            <a:ext cx="10776857" cy="14336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0223319" y="564560"/>
            <a:ext cx="1088571" cy="216424"/>
          </a:xfrm>
          <a:prstGeom prst="rect">
            <a:avLst/>
          </a:prstGeom>
        </p:spPr>
        <p:txBody>
          <a:bodyPr vert="horz" wrap="square" lIns="0" tIns="18370" rIns="0" bIns="0" rtlCol="0">
            <a:spAutoFit/>
          </a:bodyPr>
          <a:lstStyle/>
          <a:p>
            <a:pPr marL="13607">
              <a:spcBef>
                <a:spcPts val="145"/>
              </a:spcBef>
            </a:pPr>
            <a:r>
              <a:rPr sz="1286" spc="-1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www.prci.org</a:t>
            </a:r>
            <a:endParaRPr sz="1286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966358" y="698555"/>
            <a:ext cx="10561411" cy="58613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Screening</a:t>
            </a:r>
            <a:r>
              <a:rPr spc="37" dirty="0"/>
              <a:t> </a:t>
            </a:r>
            <a:r>
              <a:rPr spc="-11" dirty="0"/>
              <a:t>Update</a:t>
            </a: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87249" y="1846748"/>
            <a:ext cx="9619174" cy="400379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2834" y="1606732"/>
            <a:ext cx="6747074" cy="4828385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250767" y="1980246"/>
            <a:ext cx="3192236" cy="3534851"/>
          </a:xfrm>
          <a:prstGeom prst="rect">
            <a:avLst/>
          </a:prstGeom>
        </p:spPr>
        <p:txBody>
          <a:bodyPr vert="horz" wrap="square" lIns="0" tIns="12927" rIns="0" bIns="0" rtlCol="0">
            <a:spAutoFit/>
          </a:bodyPr>
          <a:lstStyle/>
          <a:p>
            <a:pPr marL="13607" marR="517737">
              <a:lnSpc>
                <a:spcPct val="101499"/>
              </a:lnSpc>
              <a:spcBef>
                <a:spcPts val="102"/>
              </a:spcBef>
            </a:pPr>
            <a:r>
              <a:rPr lang="en-US" sz="2089" b="0" dirty="0">
                <a:solidFill>
                  <a:srgbClr val="1F3863"/>
                </a:solidFill>
                <a:latin typeface="Arial"/>
                <a:cs typeface="Arial"/>
              </a:rPr>
              <a:t>Based</a:t>
            </a:r>
            <a:r>
              <a:rPr sz="2089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on</a:t>
            </a:r>
            <a:r>
              <a:rPr sz="2089" b="0" spc="9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ENV-4-</a:t>
            </a:r>
            <a:r>
              <a:rPr sz="2089" b="0" spc="-27" dirty="0">
                <a:solidFill>
                  <a:srgbClr val="1F3863"/>
                </a:solidFill>
                <a:latin typeface="Arial"/>
                <a:cs typeface="Arial"/>
              </a:rPr>
              <a:t>1A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fictious</a:t>
            </a:r>
            <a:r>
              <a:rPr sz="2089" b="0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pipeline:</a:t>
            </a:r>
            <a:endParaRPr sz="2089" b="0" dirty="0">
              <a:latin typeface="Arial"/>
              <a:cs typeface="Arial"/>
            </a:endParaRPr>
          </a:p>
          <a:p>
            <a:pPr marL="317038" indent="-303431">
              <a:spcBef>
                <a:spcPts val="552"/>
              </a:spcBef>
              <a:buChar char="•"/>
              <a:tabLst>
                <a:tab pos="317038" algn="l"/>
              </a:tabLst>
            </a:pPr>
            <a:r>
              <a:rPr sz="1900" b="0" dirty="0">
                <a:solidFill>
                  <a:srgbClr val="1F3863"/>
                </a:solidFill>
                <a:latin typeface="Arial"/>
                <a:cs typeface="Arial"/>
              </a:rPr>
              <a:t>~3,000</a:t>
            </a:r>
            <a:r>
              <a:rPr sz="1900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900" b="0" spc="-21" dirty="0">
                <a:solidFill>
                  <a:srgbClr val="1F3863"/>
                </a:solidFill>
                <a:latin typeface="Arial"/>
                <a:cs typeface="Arial"/>
              </a:rPr>
              <a:t>miles</a:t>
            </a:r>
            <a:endParaRPr sz="1900" b="0" dirty="0">
              <a:latin typeface="Arial"/>
              <a:cs typeface="Arial"/>
            </a:endParaRPr>
          </a:p>
          <a:p>
            <a:pPr marL="317038" marR="510254" indent="-304112">
              <a:lnSpc>
                <a:spcPct val="101600"/>
              </a:lnSpc>
              <a:spcBef>
                <a:spcPts val="514"/>
              </a:spcBef>
              <a:buChar char="•"/>
              <a:tabLst>
                <a:tab pos="317038" algn="l"/>
              </a:tabLst>
            </a:pPr>
            <a:r>
              <a:rPr sz="1900" b="0" dirty="0">
                <a:solidFill>
                  <a:srgbClr val="1F3863"/>
                </a:solidFill>
                <a:latin typeface="Arial"/>
                <a:cs typeface="Arial"/>
              </a:rPr>
              <a:t>~4,500</a:t>
            </a:r>
            <a:r>
              <a:rPr sz="1900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900" b="0" spc="-11" dirty="0">
                <a:solidFill>
                  <a:srgbClr val="1F3863"/>
                </a:solidFill>
                <a:latin typeface="Arial"/>
                <a:cs typeface="Arial"/>
              </a:rPr>
              <a:t>inventoried </a:t>
            </a:r>
            <a:r>
              <a:rPr sz="1900" b="0" dirty="0">
                <a:solidFill>
                  <a:srgbClr val="1F3863"/>
                </a:solidFill>
                <a:latin typeface="Arial"/>
                <a:cs typeface="Arial"/>
              </a:rPr>
              <a:t>waterway</a:t>
            </a:r>
            <a:r>
              <a:rPr sz="1900" b="0" spc="8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900" b="0" spc="-11" dirty="0">
                <a:solidFill>
                  <a:srgbClr val="1F3863"/>
                </a:solidFill>
                <a:latin typeface="Arial"/>
                <a:cs typeface="Arial"/>
              </a:rPr>
              <a:t>crossings</a:t>
            </a:r>
            <a:endParaRPr sz="1900" b="0" dirty="0">
              <a:latin typeface="Arial"/>
              <a:cs typeface="Arial"/>
            </a:endParaRPr>
          </a:p>
          <a:p>
            <a:pPr>
              <a:spcBef>
                <a:spcPts val="1157"/>
              </a:spcBef>
            </a:pPr>
            <a:endParaRPr sz="2089" b="0" dirty="0">
              <a:latin typeface="Arial"/>
              <a:cs typeface="Arial"/>
            </a:endParaRPr>
          </a:p>
          <a:p>
            <a:pPr marL="13607" marR="5443">
              <a:lnSpc>
                <a:spcPct val="101499"/>
              </a:lnSpc>
              <a:tabLst>
                <a:tab pos="2470991" algn="l"/>
              </a:tabLst>
            </a:pPr>
            <a:r>
              <a:rPr lang="en-US" sz="2089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2089" b="0" spc="9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‘screening’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protocol</a:t>
            </a:r>
            <a:r>
              <a:rPr sz="2089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2089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worksheets</a:t>
            </a:r>
            <a:r>
              <a:rPr lang="en-US" sz="2089" b="0" spc="-11" dirty="0">
                <a:solidFill>
                  <a:srgbClr val="1F3863"/>
                </a:solidFill>
                <a:latin typeface="Arial"/>
                <a:cs typeface="Arial"/>
              </a:rPr>
              <a:t> developed in Task 1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were</a:t>
            </a:r>
            <a:r>
              <a:rPr sz="2089" b="0" spc="6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used</a:t>
            </a:r>
            <a:r>
              <a:rPr sz="2089" b="0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27" dirty="0">
                <a:solidFill>
                  <a:srgbClr val="1F3863"/>
                </a:solidFill>
                <a:latin typeface="Arial"/>
                <a:cs typeface="Arial"/>
              </a:rPr>
              <a:t>t</a:t>
            </a:r>
            <a:r>
              <a:rPr lang="en-US" sz="2089" b="0" spc="-27" dirty="0">
                <a:solidFill>
                  <a:srgbClr val="1F3863"/>
                </a:solidFill>
                <a:latin typeface="Arial"/>
                <a:cs typeface="Arial"/>
              </a:rPr>
              <a:t>o </a:t>
            </a:r>
            <a:r>
              <a:rPr sz="2089" b="0" spc="-11" dirty="0">
                <a:solidFill>
                  <a:srgbClr val="1F3863"/>
                </a:solidFill>
                <a:latin typeface="Arial"/>
                <a:cs typeface="Arial"/>
              </a:rPr>
              <a:t>select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Task</a:t>
            </a:r>
            <a:r>
              <a:rPr sz="2089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dirty="0">
                <a:solidFill>
                  <a:srgbClr val="1F3863"/>
                </a:solidFill>
                <a:latin typeface="Arial"/>
                <a:cs typeface="Arial"/>
              </a:rPr>
              <a:t>2</a:t>
            </a:r>
            <a:r>
              <a:rPr sz="2089" b="0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b="0" spc="-21" dirty="0">
                <a:solidFill>
                  <a:srgbClr val="1F3863"/>
                </a:solidFill>
                <a:latin typeface="Arial"/>
                <a:cs typeface="Arial"/>
              </a:rPr>
              <a:t>sites</a:t>
            </a:r>
            <a:endParaRPr sz="2089" b="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2751">
              <a:spcBef>
                <a:spcPts val="122"/>
              </a:spcBef>
            </a:pPr>
            <a:r>
              <a:rPr dirty="0"/>
              <a:t>Task</a:t>
            </a:r>
            <a:r>
              <a:rPr spc="27" dirty="0"/>
              <a:t> </a:t>
            </a:r>
            <a:r>
              <a:rPr dirty="0"/>
              <a:t>2</a:t>
            </a:r>
            <a:r>
              <a:rPr spc="32" dirty="0"/>
              <a:t> </a:t>
            </a:r>
            <a:r>
              <a:rPr dirty="0"/>
              <a:t>–</a:t>
            </a:r>
            <a:r>
              <a:rPr spc="32" dirty="0"/>
              <a:t> </a:t>
            </a:r>
            <a:r>
              <a:rPr dirty="0"/>
              <a:t>Field</a:t>
            </a:r>
            <a:r>
              <a:rPr spc="5" dirty="0"/>
              <a:t> </a:t>
            </a:r>
            <a:r>
              <a:rPr dirty="0"/>
              <a:t>Verification</a:t>
            </a:r>
            <a:r>
              <a:rPr spc="11" dirty="0"/>
              <a:t> </a:t>
            </a:r>
            <a:r>
              <a:rPr dirty="0"/>
              <a:t>and</a:t>
            </a:r>
            <a:r>
              <a:rPr spc="32" dirty="0"/>
              <a:t> </a:t>
            </a:r>
            <a:r>
              <a:rPr dirty="0"/>
              <a:t>Threat</a:t>
            </a:r>
            <a:r>
              <a:rPr spc="37" dirty="0"/>
              <a:t> </a:t>
            </a:r>
            <a:r>
              <a:rPr spc="-11" dirty="0"/>
              <a:t>Assessment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4792779" y="1604920"/>
            <a:ext cx="6149748" cy="3244908"/>
          </a:xfrm>
          <a:prstGeom prst="rect">
            <a:avLst/>
          </a:prstGeom>
        </p:spPr>
        <p:txBody>
          <a:bodyPr vert="horz" wrap="square" lIns="0" tIns="86405" rIns="0" bIns="0" rtlCol="0">
            <a:spAutoFit/>
          </a:bodyPr>
          <a:lstStyle/>
          <a:p>
            <a:pPr marL="214987" indent="-201380">
              <a:spcBef>
                <a:spcPts val="680"/>
              </a:spcBef>
              <a:buFont typeface="Arial"/>
              <a:buChar char="•"/>
              <a:tabLst>
                <a:tab pos="214987" algn="l"/>
              </a:tabLst>
            </a:pP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4</a:t>
            </a:r>
            <a:r>
              <a:rPr sz="2089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Total</a:t>
            </a:r>
            <a:r>
              <a:rPr sz="2089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3863"/>
                </a:solidFill>
                <a:latin typeface="Arial"/>
                <a:cs typeface="Arial"/>
              </a:rPr>
              <a:t>Sites</a:t>
            </a:r>
            <a:endParaRPr sz="2089" dirty="0">
              <a:latin typeface="Arial"/>
              <a:cs typeface="Arial"/>
            </a:endParaRPr>
          </a:p>
          <a:p>
            <a:pPr marL="567403" lvl="1" indent="-148994">
              <a:spcBef>
                <a:spcPts val="386"/>
              </a:spcBef>
              <a:buFont typeface="Wingdings"/>
              <a:buChar char=""/>
              <a:tabLst>
                <a:tab pos="567403" algn="l"/>
              </a:tabLst>
            </a:pP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3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sites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had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solid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correlation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with</a:t>
            </a:r>
            <a:r>
              <a:rPr sz="1393" b="0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desktop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11" dirty="0">
                <a:solidFill>
                  <a:srgbClr val="1F3863"/>
                </a:solidFill>
                <a:latin typeface="Arial"/>
                <a:cs typeface="Arial"/>
              </a:rPr>
              <a:t>scores</a:t>
            </a:r>
            <a:endParaRPr sz="1393" b="0" dirty="0">
              <a:latin typeface="Arial"/>
              <a:cs typeface="Arial"/>
            </a:endParaRPr>
          </a:p>
          <a:p>
            <a:pPr marL="567403" lvl="1" indent="-148994">
              <a:spcBef>
                <a:spcPts val="375"/>
              </a:spcBef>
              <a:buFont typeface="Wingdings"/>
              <a:buChar char=""/>
              <a:tabLst>
                <a:tab pos="567403" algn="l"/>
              </a:tabLst>
            </a:pP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1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site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had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a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notable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difference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in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bank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height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11" dirty="0">
                <a:solidFill>
                  <a:srgbClr val="1F3863"/>
                </a:solidFill>
                <a:latin typeface="Arial"/>
                <a:cs typeface="Arial"/>
              </a:rPr>
              <a:t>score</a:t>
            </a:r>
            <a:endParaRPr sz="1393" b="0" dirty="0">
              <a:latin typeface="Arial"/>
              <a:cs typeface="Arial"/>
            </a:endParaRPr>
          </a:p>
          <a:p>
            <a:pPr marL="567403" marR="638158" lvl="1" indent="-148994">
              <a:lnSpc>
                <a:spcPct val="101499"/>
              </a:lnSpc>
              <a:spcBef>
                <a:spcPts val="332"/>
              </a:spcBef>
              <a:buFont typeface="Wingdings"/>
              <a:buChar char=""/>
              <a:tabLst>
                <a:tab pos="568763" algn="l"/>
              </a:tabLst>
            </a:pP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Some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variation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in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vegetation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score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at</a:t>
            </a:r>
            <a:r>
              <a:rPr sz="1393" b="0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time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survey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(to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27" dirty="0">
                <a:solidFill>
                  <a:srgbClr val="1F3863"/>
                </a:solidFill>
                <a:latin typeface="Arial"/>
                <a:cs typeface="Arial"/>
              </a:rPr>
              <a:t>be </a:t>
            </a:r>
            <a:r>
              <a:rPr sz="1393" b="0" spc="-11" dirty="0">
                <a:solidFill>
                  <a:srgbClr val="1F3863"/>
                </a:solidFill>
                <a:latin typeface="Arial"/>
                <a:cs typeface="Arial"/>
              </a:rPr>
              <a:t>expected)</a:t>
            </a:r>
            <a:endParaRPr sz="1393" b="0" dirty="0">
              <a:latin typeface="Arial"/>
              <a:cs typeface="Arial"/>
            </a:endParaRPr>
          </a:p>
          <a:p>
            <a:pPr lvl="1">
              <a:spcBef>
                <a:spcPts val="712"/>
              </a:spcBef>
              <a:buClr>
                <a:srgbClr val="1F3863"/>
              </a:buClr>
              <a:buFont typeface="Wingdings"/>
              <a:buChar char=""/>
            </a:pPr>
            <a:endParaRPr sz="1393" dirty="0">
              <a:latin typeface="Arial"/>
              <a:cs typeface="Arial"/>
            </a:endParaRPr>
          </a:p>
          <a:p>
            <a:pPr marL="317038" indent="-253086">
              <a:buFont typeface="Arial"/>
              <a:buChar char="•"/>
              <a:tabLst>
                <a:tab pos="317038" algn="l"/>
              </a:tabLst>
            </a:pP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Lessons</a:t>
            </a:r>
            <a:r>
              <a:rPr sz="2089" spc="12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dirty="0">
                <a:solidFill>
                  <a:srgbClr val="1F3863"/>
                </a:solidFill>
                <a:latin typeface="Arial"/>
                <a:cs typeface="Arial"/>
              </a:rPr>
              <a:t>Learned/Screening</a:t>
            </a:r>
            <a:r>
              <a:rPr sz="2089" spc="11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089" spc="-11" dirty="0">
                <a:solidFill>
                  <a:srgbClr val="1F3863"/>
                </a:solidFill>
                <a:latin typeface="Arial"/>
                <a:cs typeface="Arial"/>
              </a:rPr>
              <a:t>Refinement</a:t>
            </a:r>
            <a:endParaRPr sz="2089" dirty="0">
              <a:latin typeface="Arial"/>
              <a:cs typeface="Arial"/>
            </a:endParaRPr>
          </a:p>
          <a:p>
            <a:pPr marL="567403" marR="5443" lvl="1" indent="-148994">
              <a:lnSpc>
                <a:spcPct val="101499"/>
              </a:lnSpc>
              <a:spcBef>
                <a:spcPts val="364"/>
              </a:spcBef>
              <a:buFont typeface="Wingdings"/>
              <a:buChar char=""/>
              <a:tabLst>
                <a:tab pos="568763" algn="l"/>
              </a:tabLst>
            </a:pP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Bank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height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land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drainage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score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can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vary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when</a:t>
            </a:r>
            <a:r>
              <a:rPr sz="1393" b="0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there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are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11" dirty="0">
                <a:solidFill>
                  <a:srgbClr val="1F3863"/>
                </a:solidFill>
                <a:latin typeface="Arial"/>
                <a:cs typeface="Arial"/>
              </a:rPr>
              <a:t>multiple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small</a:t>
            </a:r>
            <a:r>
              <a:rPr sz="1393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waterways</a:t>
            </a:r>
            <a:r>
              <a:rPr sz="1393" b="0" spc="7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in</a:t>
            </a:r>
            <a:r>
              <a:rPr sz="1393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an</a:t>
            </a:r>
            <a:r>
              <a:rPr sz="1393" b="0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21" dirty="0">
                <a:solidFill>
                  <a:srgbClr val="1F3863"/>
                </a:solidFill>
                <a:latin typeface="Arial"/>
                <a:cs typeface="Arial"/>
              </a:rPr>
              <a:t>area</a:t>
            </a:r>
            <a:endParaRPr sz="1393" b="0" dirty="0">
              <a:latin typeface="Arial"/>
              <a:cs typeface="Arial"/>
            </a:endParaRPr>
          </a:p>
          <a:p>
            <a:pPr marL="567403" lvl="1" indent="-148994">
              <a:spcBef>
                <a:spcPts val="359"/>
              </a:spcBef>
              <a:buFont typeface="Wingdings"/>
              <a:buChar char=""/>
              <a:tabLst>
                <a:tab pos="567403" algn="l"/>
              </a:tabLst>
            </a:pP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Additional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sources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like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USGS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National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Mapper</a:t>
            </a:r>
            <a:r>
              <a:rPr sz="1393" b="0" spc="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should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be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11" dirty="0">
                <a:solidFill>
                  <a:srgbClr val="1F3863"/>
                </a:solidFill>
                <a:latin typeface="Arial"/>
                <a:cs typeface="Arial"/>
              </a:rPr>
              <a:t>utilized</a:t>
            </a:r>
            <a:endParaRPr sz="1393" b="0" dirty="0">
              <a:latin typeface="Arial"/>
              <a:cs typeface="Arial"/>
            </a:endParaRPr>
          </a:p>
          <a:p>
            <a:pPr marL="567403" marR="389834" lvl="1" indent="-148994">
              <a:lnSpc>
                <a:spcPct val="101499"/>
              </a:lnSpc>
              <a:spcBef>
                <a:spcPts val="348"/>
              </a:spcBef>
              <a:buFont typeface="Wingdings"/>
              <a:buChar char=""/>
              <a:tabLst>
                <a:tab pos="568763" algn="l"/>
              </a:tabLst>
            </a:pP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If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scores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reflected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correct</a:t>
            </a:r>
            <a:r>
              <a:rPr sz="1393" b="0" spc="16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bank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heights</a:t>
            </a:r>
            <a:r>
              <a:rPr sz="1393" b="0" spc="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it</a:t>
            </a:r>
            <a:r>
              <a:rPr sz="1393" b="0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would</a:t>
            </a:r>
            <a:r>
              <a:rPr sz="1393" b="0" spc="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have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11" dirty="0">
                <a:solidFill>
                  <a:srgbClr val="1F3863"/>
                </a:solidFill>
                <a:latin typeface="Arial"/>
                <a:cs typeface="Arial"/>
              </a:rPr>
              <a:t>properly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classified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sz="1393" b="0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b="0" spc="-11" dirty="0">
                <a:solidFill>
                  <a:srgbClr val="1F3863"/>
                </a:solidFill>
                <a:latin typeface="Arial"/>
                <a:cs typeface="Arial"/>
              </a:rPr>
              <a:t>crossing</a:t>
            </a:r>
            <a:endParaRPr sz="1393" b="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Colorado</a:t>
            </a:r>
            <a:r>
              <a:rPr spc="21" dirty="0"/>
              <a:t> </a:t>
            </a:r>
            <a:r>
              <a:rPr spc="-21" dirty="0"/>
              <a:t>Sites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90408" y="4705166"/>
            <a:ext cx="3906175" cy="178441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5812" y="1711207"/>
            <a:ext cx="2888537" cy="216518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35812" y="3972714"/>
            <a:ext cx="2888537" cy="216518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4769012" y="1706818"/>
            <a:ext cx="6507577" cy="2994290"/>
          </a:xfrm>
          <a:prstGeom prst="rect">
            <a:avLst/>
          </a:prstGeom>
        </p:spPr>
        <p:txBody>
          <a:bodyPr vert="horz" wrap="square" lIns="0" tIns="9729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13626" indent="-200020">
              <a:spcBef>
                <a:spcPts val="766"/>
              </a:spcBef>
              <a:buFont typeface="Arial"/>
              <a:buChar char="•"/>
              <a:tabLst>
                <a:tab pos="213626" algn="l"/>
              </a:tabLst>
            </a:pPr>
            <a:r>
              <a:rPr dirty="0"/>
              <a:t>Chittenango</a:t>
            </a:r>
            <a:r>
              <a:rPr spc="48" dirty="0"/>
              <a:t> </a:t>
            </a:r>
            <a:r>
              <a:rPr dirty="0"/>
              <a:t>Creek/Oneida</a:t>
            </a:r>
            <a:r>
              <a:rPr spc="43" dirty="0"/>
              <a:t> </a:t>
            </a:r>
            <a:r>
              <a:rPr spc="-11" dirty="0"/>
              <a:t>Creek</a:t>
            </a:r>
          </a:p>
          <a:p>
            <a:pPr marL="567403" lvl="1" indent="-148994">
              <a:spcBef>
                <a:spcPts val="391"/>
              </a:spcBef>
              <a:buFont typeface="Wingdings"/>
              <a:buChar char=""/>
              <a:tabLst>
                <a:tab pos="567403" algn="l"/>
              </a:tabLst>
            </a:pPr>
            <a:r>
              <a:rPr sz="1393" dirty="0">
                <a:solidFill>
                  <a:srgbClr val="1F3863"/>
                </a:solidFill>
                <a:latin typeface="Arial"/>
                <a:cs typeface="Arial"/>
              </a:rPr>
              <a:t>Screening</a:t>
            </a:r>
            <a:r>
              <a:rPr sz="1393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dirty="0">
                <a:solidFill>
                  <a:srgbClr val="1F3863"/>
                </a:solidFill>
                <a:latin typeface="Arial"/>
                <a:cs typeface="Arial"/>
              </a:rPr>
              <a:t>scores</a:t>
            </a:r>
            <a:r>
              <a:rPr sz="1393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sz="1393" spc="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spc="-27" dirty="0">
                <a:solidFill>
                  <a:srgbClr val="1F3863"/>
                </a:solidFill>
                <a:latin typeface="Arial"/>
                <a:cs typeface="Arial"/>
              </a:rPr>
              <a:t>16</a:t>
            </a:r>
            <a:endParaRPr sz="1393" dirty="0">
              <a:latin typeface="Arial"/>
              <a:cs typeface="Arial"/>
            </a:endParaRPr>
          </a:p>
          <a:p>
            <a:pPr marL="567403" lvl="1" indent="-148994">
              <a:spcBef>
                <a:spcPts val="375"/>
              </a:spcBef>
              <a:buFont typeface="Wingdings"/>
              <a:buChar char=""/>
              <a:tabLst>
                <a:tab pos="567403" algn="l"/>
              </a:tabLst>
            </a:pPr>
            <a:r>
              <a:rPr sz="1393" dirty="0">
                <a:solidFill>
                  <a:srgbClr val="1F3863"/>
                </a:solidFill>
                <a:latin typeface="Arial"/>
                <a:cs typeface="Arial"/>
              </a:rPr>
              <a:t>Good</a:t>
            </a:r>
            <a:r>
              <a:rPr sz="1393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dirty="0">
                <a:solidFill>
                  <a:srgbClr val="1F3863"/>
                </a:solidFill>
                <a:latin typeface="Arial"/>
                <a:cs typeface="Arial"/>
              </a:rPr>
              <a:t>correlation</a:t>
            </a:r>
            <a:r>
              <a:rPr sz="1393" spc="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dirty="0">
                <a:solidFill>
                  <a:srgbClr val="1F3863"/>
                </a:solidFill>
                <a:latin typeface="Arial"/>
                <a:cs typeface="Arial"/>
              </a:rPr>
              <a:t>for</a:t>
            </a:r>
            <a:r>
              <a:rPr sz="1393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dirty="0">
                <a:solidFill>
                  <a:srgbClr val="1F3863"/>
                </a:solidFill>
                <a:latin typeface="Arial"/>
                <a:cs typeface="Arial"/>
              </a:rPr>
              <a:t>most</a:t>
            </a:r>
            <a:r>
              <a:rPr sz="1393" spc="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393" spc="-11" dirty="0">
                <a:solidFill>
                  <a:srgbClr val="1F3863"/>
                </a:solidFill>
                <a:latin typeface="Arial"/>
                <a:cs typeface="Arial"/>
              </a:rPr>
              <a:t>categories</a:t>
            </a:r>
            <a:endParaRPr sz="1393" dirty="0">
              <a:latin typeface="Arial"/>
              <a:cs typeface="Arial"/>
            </a:endParaRPr>
          </a:p>
          <a:p>
            <a:pPr marL="821850" lvl="2" indent="-151716">
              <a:spcBef>
                <a:spcPts val="257"/>
              </a:spcBef>
              <a:buFont typeface="Wingdings"/>
              <a:buChar char=""/>
              <a:tabLst>
                <a:tab pos="821850" algn="l"/>
              </a:tabLst>
            </a:pP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Soil</a:t>
            </a:r>
            <a:r>
              <a:rPr sz="1071" spc="-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21" dirty="0">
                <a:solidFill>
                  <a:srgbClr val="1F3863"/>
                </a:solidFill>
                <a:latin typeface="Arial"/>
                <a:cs typeface="Arial"/>
              </a:rPr>
              <a:t>Type</a:t>
            </a:r>
            <a:endParaRPr sz="1071" dirty="0">
              <a:latin typeface="Arial"/>
              <a:cs typeface="Arial"/>
            </a:endParaRPr>
          </a:p>
          <a:p>
            <a:pPr marL="821850" lvl="2" indent="-151716">
              <a:spcBef>
                <a:spcPts val="241"/>
              </a:spcBef>
              <a:buFont typeface="Wingdings"/>
              <a:buChar char=""/>
              <a:tabLst>
                <a:tab pos="821850" algn="l"/>
              </a:tabLst>
            </a:pP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Vegetation</a:t>
            </a:r>
            <a:r>
              <a:rPr sz="1071" spc="1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21" dirty="0">
                <a:solidFill>
                  <a:srgbClr val="1F3863"/>
                </a:solidFill>
                <a:latin typeface="Arial"/>
                <a:cs typeface="Arial"/>
              </a:rPr>
              <a:t>Cover</a:t>
            </a:r>
            <a:endParaRPr sz="1071" dirty="0">
              <a:latin typeface="Arial"/>
              <a:cs typeface="Arial"/>
            </a:endParaRPr>
          </a:p>
          <a:p>
            <a:pPr marL="821850" lvl="2" indent="-151716">
              <a:spcBef>
                <a:spcPts val="235"/>
              </a:spcBef>
              <a:buFont typeface="Wingdings"/>
              <a:buChar char=""/>
              <a:tabLst>
                <a:tab pos="821850" algn="l"/>
              </a:tabLst>
            </a:pP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Depressions/sinkholes</a:t>
            </a:r>
            <a:endParaRPr sz="1071" dirty="0">
              <a:latin typeface="Arial"/>
              <a:cs typeface="Arial"/>
            </a:endParaRPr>
          </a:p>
          <a:p>
            <a:pPr marL="821850" lvl="2" indent="-151716">
              <a:spcBef>
                <a:spcPts val="241"/>
              </a:spcBef>
              <a:buFont typeface="Wingdings"/>
              <a:buChar char=""/>
              <a:tabLst>
                <a:tab pos="821850" algn="l"/>
              </a:tabLst>
            </a:pP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Historical</a:t>
            </a:r>
            <a:r>
              <a:rPr sz="1071" spc="-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landsides</a:t>
            </a:r>
            <a:endParaRPr sz="1071" dirty="0">
              <a:latin typeface="Arial"/>
              <a:cs typeface="Arial"/>
            </a:endParaRPr>
          </a:p>
          <a:p>
            <a:pPr marL="821850" lvl="2" indent="-151716">
              <a:spcBef>
                <a:spcPts val="245"/>
              </a:spcBef>
              <a:buFont typeface="Wingdings"/>
              <a:buChar char=""/>
              <a:tabLst>
                <a:tab pos="821850" algn="l"/>
              </a:tabLst>
            </a:pP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Land</a:t>
            </a:r>
            <a:r>
              <a:rPr sz="1071" spc="-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drainage</a:t>
            </a:r>
            <a:endParaRPr sz="1071" dirty="0">
              <a:latin typeface="Arial"/>
              <a:cs typeface="Arial"/>
            </a:endParaRPr>
          </a:p>
          <a:p>
            <a:pPr marL="821850" lvl="2" indent="-151716">
              <a:spcBef>
                <a:spcPts val="241"/>
              </a:spcBef>
              <a:buFont typeface="Wingdings"/>
              <a:buChar char=""/>
              <a:tabLst>
                <a:tab pos="821850" algn="l"/>
              </a:tabLst>
            </a:pP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Bank</a:t>
            </a:r>
            <a:r>
              <a:rPr sz="1071" spc="-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height</a:t>
            </a:r>
            <a:endParaRPr sz="1071" dirty="0">
              <a:latin typeface="Arial"/>
              <a:cs typeface="Arial"/>
            </a:endParaRPr>
          </a:p>
          <a:p>
            <a:pPr marL="213626" indent="-200020">
              <a:spcBef>
                <a:spcPts val="562"/>
              </a:spcBef>
              <a:buFont typeface="Arial"/>
              <a:buChar char="•"/>
              <a:tabLst>
                <a:tab pos="213626" algn="l"/>
              </a:tabLst>
            </a:pPr>
            <a:r>
              <a:rPr dirty="0"/>
              <a:t>Lessons</a:t>
            </a:r>
            <a:r>
              <a:rPr spc="64" dirty="0"/>
              <a:t> </a:t>
            </a:r>
            <a:r>
              <a:rPr spc="-11" dirty="0"/>
              <a:t>Learned</a:t>
            </a:r>
          </a:p>
          <a:p>
            <a:pPr marL="568083" lvl="1" indent="-149675">
              <a:spcBef>
                <a:spcPts val="289"/>
              </a:spcBef>
              <a:buFont typeface="Wingdings"/>
              <a:buChar char=""/>
              <a:tabLst>
                <a:tab pos="568083" algn="l"/>
              </a:tabLst>
            </a:pP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Bank</a:t>
            </a:r>
            <a:r>
              <a:rPr sz="1071" spc="-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undercutting</a:t>
            </a:r>
            <a:r>
              <a:rPr sz="1071" spc="-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sz="1071" spc="-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erosion</a:t>
            </a:r>
            <a:r>
              <a:rPr sz="1071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scores</a:t>
            </a:r>
            <a:r>
              <a:rPr sz="1071" spc="-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were</a:t>
            </a:r>
            <a:r>
              <a:rPr sz="1071" spc="-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slightly</a:t>
            </a:r>
            <a:r>
              <a:rPr sz="1071" spc="-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higher</a:t>
            </a:r>
            <a:r>
              <a:rPr sz="1071" spc="-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than</a:t>
            </a:r>
            <a:r>
              <a:rPr sz="1071" spc="-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field</a:t>
            </a:r>
            <a:r>
              <a:rPr sz="1071" spc="-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conditions</a:t>
            </a:r>
            <a:endParaRPr sz="1071" dirty="0">
              <a:latin typeface="Arial"/>
              <a:cs typeface="Arial"/>
            </a:endParaRPr>
          </a:p>
          <a:p>
            <a:pPr marL="568083" lvl="1" indent="-149675">
              <a:spcBef>
                <a:spcPts val="241"/>
              </a:spcBef>
              <a:buFont typeface="Wingdings"/>
              <a:buChar char=""/>
              <a:tabLst>
                <a:tab pos="568083" algn="l"/>
              </a:tabLst>
            </a:pPr>
            <a:r>
              <a:rPr sz="1071" spc="-11" dirty="0">
                <a:solidFill>
                  <a:srgbClr val="1F3863"/>
                </a:solidFill>
                <a:latin typeface="Arial"/>
                <a:cs typeface="Arial"/>
              </a:rPr>
              <a:t>Overall</a:t>
            </a:r>
            <a:r>
              <a:rPr sz="1071" spc="-43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score</a:t>
            </a:r>
            <a:r>
              <a:rPr sz="1071" spc="-5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was</a:t>
            </a:r>
            <a:r>
              <a:rPr sz="1071" spc="-32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still</a:t>
            </a:r>
            <a:r>
              <a:rPr sz="1071" spc="-2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an</a:t>
            </a:r>
            <a:r>
              <a:rPr sz="1071" spc="-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accurate</a:t>
            </a:r>
            <a:r>
              <a:rPr sz="1071" spc="-59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range</a:t>
            </a:r>
            <a:r>
              <a:rPr sz="1071" spc="-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to</a:t>
            </a:r>
            <a:r>
              <a:rPr sz="1071" spc="-2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be</a:t>
            </a:r>
            <a:r>
              <a:rPr sz="1071" spc="-37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dirty="0">
                <a:solidFill>
                  <a:srgbClr val="1F3863"/>
                </a:solidFill>
                <a:latin typeface="Arial"/>
                <a:cs typeface="Arial"/>
              </a:rPr>
              <a:t>placed</a:t>
            </a:r>
            <a:r>
              <a:rPr sz="1071" spc="-48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1071" spc="-27" dirty="0">
                <a:solidFill>
                  <a:srgbClr val="1F3863"/>
                </a:solidFill>
                <a:latin typeface="Arial"/>
                <a:cs typeface="Arial"/>
              </a:rPr>
              <a:t>in</a:t>
            </a:r>
            <a:endParaRPr sz="1071" dirty="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966358" y="672716"/>
            <a:ext cx="10561411" cy="63781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NY</a:t>
            </a:r>
            <a:r>
              <a:rPr spc="-16" dirty="0"/>
              <a:t> </a:t>
            </a:r>
            <a:r>
              <a:rPr spc="-21" dirty="0"/>
              <a:t>Sites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29616" y="5476630"/>
            <a:ext cx="6812726" cy="55187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275" y="1787965"/>
            <a:ext cx="2997926" cy="201821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1275" y="3930300"/>
            <a:ext cx="2997926" cy="227131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725533" y="1601084"/>
            <a:ext cx="10759168" cy="4860471"/>
            <a:chOff x="16764" y="1494345"/>
            <a:chExt cx="10041890" cy="4536440"/>
          </a:xfrm>
        </p:grpSpPr>
        <p:sp>
          <p:nvSpPr>
            <p:cNvPr id="4" name="object 4"/>
            <p:cNvSpPr/>
            <p:nvPr/>
          </p:nvSpPr>
          <p:spPr>
            <a:xfrm>
              <a:off x="140081" y="1499616"/>
              <a:ext cx="9829800" cy="0"/>
            </a:xfrm>
            <a:custGeom>
              <a:avLst/>
              <a:gdLst/>
              <a:ahLst/>
              <a:cxnLst/>
              <a:rect l="l" t="t" r="r" b="b"/>
              <a:pathLst>
                <a:path w="9829800">
                  <a:moveTo>
                    <a:pt x="0" y="0"/>
                  </a:moveTo>
                  <a:lnTo>
                    <a:pt x="9829800" y="0"/>
                  </a:lnTo>
                </a:path>
              </a:pathLst>
            </a:custGeom>
            <a:ln w="10541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 sz="2143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3654" y="3694175"/>
              <a:ext cx="5181600" cy="233629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51107" y="1540776"/>
              <a:ext cx="4907292" cy="209092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764" y="1545348"/>
              <a:ext cx="5029200" cy="2118360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966358" y="698555"/>
            <a:ext cx="10561411" cy="58613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Site </a:t>
            </a:r>
            <a:r>
              <a:rPr spc="-11" dirty="0"/>
              <a:t>Analysis</a:t>
            </a: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19101" y="4064195"/>
            <a:ext cx="1059696" cy="137973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57657" y="1606731"/>
            <a:ext cx="10531929" cy="0"/>
          </a:xfrm>
          <a:custGeom>
            <a:avLst/>
            <a:gdLst/>
            <a:ahLst/>
            <a:cxnLst/>
            <a:rect l="l" t="t" r="r" b="b"/>
            <a:pathLst>
              <a:path w="9829800">
                <a:moveTo>
                  <a:pt x="0" y="0"/>
                </a:moveTo>
                <a:lnTo>
                  <a:pt x="9829800" y="0"/>
                </a:lnTo>
              </a:path>
            </a:pathLst>
          </a:custGeom>
          <a:ln w="10541">
            <a:solidFill>
              <a:srgbClr val="1F487C"/>
            </a:solidFill>
          </a:ln>
        </p:spPr>
        <p:txBody>
          <a:bodyPr wrap="square" lIns="0" tIns="0" rIns="0" bIns="0" rtlCol="0"/>
          <a:lstStyle/>
          <a:p>
            <a:endParaRPr sz="2143"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66358" y="698555"/>
            <a:ext cx="10561411" cy="586131"/>
          </a:xfrm>
          <a:prstGeom prst="rect">
            <a:avLst/>
          </a:prstGeom>
        </p:spPr>
        <p:txBody>
          <a:bodyPr vert="horz" wrap="square" lIns="0" tIns="204923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304112">
              <a:spcBef>
                <a:spcPts val="122"/>
              </a:spcBef>
            </a:pPr>
            <a:r>
              <a:rPr dirty="0"/>
              <a:t>Site </a:t>
            </a:r>
            <a:r>
              <a:rPr spc="-11" dirty="0"/>
              <a:t>Analysis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317" y="1609970"/>
            <a:ext cx="10722959" cy="485124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8C94F5-3EF3-6CB8-3A53-4DD5163F4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73672C5-4E80-17E0-E9CE-99F58778D5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Desktop study on effectiveness of hydrotechnical mitigation options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BF29ECD-51B9-C503-24F3-009C08295EA1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/>
              <a:t>GHZ-03-01</a:t>
            </a:r>
          </a:p>
        </p:txBody>
      </p:sp>
    </p:spTree>
    <p:extLst>
      <p:ext uri="{BB962C8B-B14F-4D97-AF65-F5344CB8AC3E}">
        <p14:creationId xmlns:p14="http://schemas.microsoft.com/office/powerpoint/2010/main" val="23639108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0AAB0-2100-E3D7-4795-9A236681D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97BCB-9E76-C4B6-BC8F-5E592CD51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GHZ-03-01 – Desktop study on effectiveness of hydrotechnical mitigation options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D92E1C2-02EB-8C4E-BEFE-64E114BD5F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7461867"/>
              </p:ext>
            </p:extLst>
          </p:nvPr>
        </p:nvGraphicFramePr>
        <p:xfrm>
          <a:off x="880535" y="1498600"/>
          <a:ext cx="105791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6333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9EF12-B671-3639-3D85-10EDC5AFC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07E2EE8-0A51-1CFA-12F7-0F25D25419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Desktop review and gap analysis of remote and continuous scour monitoring technologies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996B540-3B77-9478-86D4-7179CFA47131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/>
              <a:t>GHZ-03-02</a:t>
            </a:r>
          </a:p>
        </p:txBody>
      </p:sp>
    </p:spTree>
    <p:extLst>
      <p:ext uri="{BB962C8B-B14F-4D97-AF65-F5344CB8AC3E}">
        <p14:creationId xmlns:p14="http://schemas.microsoft.com/office/powerpoint/2010/main" val="3431003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6A38B-AF28-CAE6-DF85-282B72924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6DD2-AB04-F311-BA39-A98926F85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GHZ-03-02 – Desktop review and gap analysis of remote and continuous scour monitoring technologies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A015DE7-D49D-16CA-A627-FD4619030DD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80535" y="1498600"/>
          <a:ext cx="105791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7156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AE738-93A4-5261-1CE6-7BCB16C74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2B6F4-E9D9-F91E-0157-552A4A23F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rmAutofit/>
          </a:bodyPr>
          <a:lstStyle/>
          <a:p>
            <a:r>
              <a:rPr lang="en-US" dirty="0"/>
              <a:t>Literature Review </a:t>
            </a:r>
            <a:r>
              <a:rPr lang="en-US"/>
              <a:t>– Summary of Findings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569DE-ED39-22F4-D2C5-4B697207B3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7952" y="1498600"/>
            <a:ext cx="5095982" cy="4902200"/>
          </a:xfrm>
        </p:spPr>
        <p:txBody>
          <a:bodyPr wrap="square" anchor="t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200" b="0" dirty="0"/>
              <a:t>Most scour monitoring (pipelines and other industries) is based on predictive modeling and direct physical surveys</a:t>
            </a:r>
          </a:p>
          <a:p>
            <a:pPr>
              <a:lnSpc>
                <a:spcPct val="90000"/>
              </a:lnSpc>
            </a:pPr>
            <a:endParaRPr lang="en-US" sz="2200" b="0" dirty="0"/>
          </a:p>
          <a:p>
            <a:pPr lvl="1">
              <a:lnSpc>
                <a:spcPct val="90000"/>
              </a:lnSpc>
            </a:pPr>
            <a:r>
              <a:rPr lang="en-US" sz="2200" dirty="0"/>
              <a:t>Predictive models are indirect method of evaluating scour based on data such as stream gauges, precipitation, etc.</a:t>
            </a:r>
          </a:p>
          <a:p>
            <a:pPr lvl="1">
              <a:lnSpc>
                <a:spcPct val="90000"/>
              </a:lnSpc>
            </a:pPr>
            <a:endParaRPr lang="en-US" sz="2200" dirty="0"/>
          </a:p>
          <a:p>
            <a:pPr lvl="1">
              <a:lnSpc>
                <a:spcPct val="90000"/>
              </a:lnSpc>
            </a:pPr>
            <a:r>
              <a:rPr lang="en-US" sz="2200" dirty="0"/>
              <a:t>Physical surveys measure channel elevation before and after floods</a:t>
            </a:r>
          </a:p>
          <a:p>
            <a:pPr lvl="2">
              <a:lnSpc>
                <a:spcPct val="90000"/>
              </a:lnSpc>
            </a:pPr>
            <a:r>
              <a:rPr lang="en-US" sz="2200" dirty="0"/>
              <a:t>Generally, do not measure total depth of scour </a:t>
            </a:r>
          </a:p>
          <a:p>
            <a:pPr>
              <a:lnSpc>
                <a:spcPct val="90000"/>
              </a:lnSpc>
            </a:pPr>
            <a:endParaRPr lang="en-US" sz="2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87F058-6827-F535-C57B-51BEABEB5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8190" y="1498600"/>
            <a:ext cx="4326191" cy="4902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88E924-9128-CB0A-725A-A52C58007C0C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85" r="24702"/>
          <a:stretch/>
        </p:blipFill>
        <p:spPr bwMode="auto">
          <a:xfrm>
            <a:off x="8873674" y="4489808"/>
            <a:ext cx="3232483" cy="227174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154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6E181-0700-D5D8-1A68-59A021CFC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Recommended Technologies and Approaches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A2686-882E-8493-823E-8559C30DE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329" y="1498600"/>
            <a:ext cx="11303631" cy="4902200"/>
          </a:xfrm>
        </p:spPr>
        <p:txBody>
          <a:bodyPr/>
          <a:lstStyle/>
          <a:p>
            <a:pPr marL="509587" indent="-457200">
              <a:buFont typeface="+mj-lt"/>
              <a:buAutoNum type="arabicPeriod"/>
            </a:pPr>
            <a:r>
              <a:rPr lang="en-US" dirty="0"/>
              <a:t>Deployable</a:t>
            </a:r>
            <a:r>
              <a:rPr lang="en-US" b="0" dirty="0"/>
              <a:t>: profiling or mapping a streambed and/or pipeline elevation before/after flood events</a:t>
            </a:r>
          </a:p>
          <a:p>
            <a:pPr marL="912812" lvl="1" indent="-457200"/>
            <a:r>
              <a:rPr lang="en-US" b="0" dirty="0"/>
              <a:t>In theory, can be used at any crossing</a:t>
            </a:r>
          </a:p>
          <a:p>
            <a:pPr marL="912812" lvl="1" indent="-457200"/>
            <a:endParaRPr lang="en-US" b="0" dirty="0"/>
          </a:p>
          <a:p>
            <a:pPr marL="509587" indent="-457200">
              <a:buFont typeface="+mj-lt"/>
              <a:buAutoNum type="arabicPeriod"/>
            </a:pPr>
            <a:r>
              <a:rPr lang="en-US" dirty="0"/>
              <a:t>Installed – Riverbed</a:t>
            </a:r>
            <a:r>
              <a:rPr lang="en-US" b="0" dirty="0"/>
              <a:t>: fixed-location systems that monitor changes in the riverbed associated with scour</a:t>
            </a:r>
          </a:p>
          <a:p>
            <a:pPr lvl="1"/>
            <a:r>
              <a:rPr lang="en-US" b="0" dirty="0"/>
              <a:t>Generally, most effective at smaller streams or intermittent channels where installation would be relatively straightforward</a:t>
            </a:r>
          </a:p>
          <a:p>
            <a:pPr lvl="1"/>
            <a:endParaRPr lang="en-US" b="0" dirty="0"/>
          </a:p>
          <a:p>
            <a:pPr marL="509587" indent="-457200">
              <a:buFont typeface="+mj-lt"/>
              <a:buAutoNum type="arabicPeriod"/>
            </a:pPr>
            <a:r>
              <a:rPr lang="en-US" dirty="0"/>
              <a:t>Installed – Pipeline</a:t>
            </a:r>
            <a:r>
              <a:rPr lang="en-US" b="0" dirty="0"/>
              <a:t>: fixed-location systems that monitor a pipeline to identify potential exposure resulting from scour</a:t>
            </a:r>
          </a:p>
          <a:p>
            <a:pPr lvl="1"/>
            <a:r>
              <a:rPr lang="en-US" dirty="0"/>
              <a:t>G</a:t>
            </a:r>
            <a:r>
              <a:rPr lang="en-US" b="0" dirty="0"/>
              <a:t>enerally, most effective at larger, perennial river crossings, where conducting riverbed monitoring is impractical due to the difficulty of installing scour monitoring devices</a:t>
            </a:r>
          </a:p>
        </p:txBody>
      </p:sp>
    </p:spTree>
    <p:extLst>
      <p:ext uri="{BB962C8B-B14F-4D97-AF65-F5344CB8AC3E}">
        <p14:creationId xmlns:p14="http://schemas.microsoft.com/office/powerpoint/2010/main" val="252494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364B3-85CA-B61B-95F1-10CBF2CC3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6799D-FE08-CCC3-511B-3CF8F0DF9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Deployable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BD8EDA-9511-A8CF-4996-914BD057DF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4381" y="1519148"/>
            <a:ext cx="7154383" cy="4902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ASV</a:t>
            </a:r>
          </a:p>
          <a:p>
            <a:r>
              <a:rPr lang="en-US" b="0" dirty="0"/>
              <a:t>Autonomous surface vehicles (ASV), to conduct bathymetric surveys during a flood </a:t>
            </a:r>
          </a:p>
          <a:p>
            <a:r>
              <a:rPr lang="en-US" b="0" dirty="0"/>
              <a:t>Uncrewed vessels that can be operated remotely</a:t>
            </a:r>
          </a:p>
          <a:p>
            <a:r>
              <a:rPr lang="en-US" b="0" dirty="0"/>
              <a:t>Used to measure channel profile</a:t>
            </a:r>
          </a:p>
          <a:p>
            <a:r>
              <a:rPr lang="en-US" b="0" dirty="0"/>
              <a:t>Can be combined with pipeline positional surveys (such as from ILI or high-resolution pipeline surveys) to evaluate depth of cover/exposure</a:t>
            </a:r>
          </a:p>
          <a:p>
            <a:r>
              <a:rPr lang="en-US" b="0" dirty="0"/>
              <a:t>Must be manually deployed and require line of sight control</a:t>
            </a:r>
          </a:p>
          <a:p>
            <a:endParaRPr lang="en-US" b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3D1B79-A76F-B211-439E-C3E8A41A1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9391" y="791182"/>
            <a:ext cx="4148228" cy="29486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6AA86C-3D94-571D-DBBB-33978476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764" y="3739865"/>
            <a:ext cx="4669882" cy="302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2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1F2BC-2B50-695F-CBC4-640E5063E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rmAutofit/>
          </a:bodyPr>
          <a:lstStyle/>
          <a:p>
            <a:r>
              <a:rPr lang="en-US" dirty="0"/>
              <a:t>Deployable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B7588-133E-86F0-FD6D-8F8B7766E6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236" y="1498600"/>
            <a:ext cx="5187951" cy="4902200"/>
          </a:xfrm>
        </p:spPr>
        <p:txBody>
          <a:bodyPr wrap="square" anchor="t">
            <a:normAutofit/>
          </a:bodyPr>
          <a:lstStyle/>
          <a:p>
            <a:pPr marL="0" indent="0">
              <a:buNone/>
            </a:pPr>
            <a:r>
              <a:rPr lang="en-US" dirty="0"/>
              <a:t>UAS</a:t>
            </a:r>
          </a:p>
          <a:p>
            <a:r>
              <a:rPr lang="en-US" b="0" dirty="0"/>
              <a:t>Unmanned aerial system (UAS) – drones</a:t>
            </a:r>
          </a:p>
          <a:p>
            <a:r>
              <a:rPr lang="en-US" b="0" dirty="0"/>
              <a:t>High-resolution magnetic mapping system using UAS to map pipeline position at river crossings </a:t>
            </a:r>
          </a:p>
          <a:p>
            <a:r>
              <a:rPr lang="en-US" b="0" dirty="0"/>
              <a:t>Can be combined with bathymetry for DOC</a:t>
            </a:r>
          </a:p>
          <a:p>
            <a:r>
              <a:rPr lang="en-US" b="0" dirty="0"/>
              <a:t>Must be manually deployed and require line of sight control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1251CE-9DBF-40A8-EECE-3975EE0C6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3820" y="925513"/>
            <a:ext cx="5621697" cy="56499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6760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6D395-CC00-FEA0-DDC2-BDF846572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8DD45-A60B-54CC-28FC-8383883DD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Installed – Riverbed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3CEDAC-06DD-0D6F-73BB-6C3373DBAF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6744" y="1519148"/>
            <a:ext cx="5187951" cy="4902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Float Out Systems</a:t>
            </a:r>
          </a:p>
          <a:p>
            <a:r>
              <a:rPr lang="en-US" b="0" dirty="0"/>
              <a:t>Buried in the riverbed and when exposed by scour, float to the water surface</a:t>
            </a:r>
          </a:p>
          <a:p>
            <a:r>
              <a:rPr lang="en-US" b="0" dirty="0"/>
              <a:t>May be difficult to install in areas with flowing water (e.g., perennial streams)</a:t>
            </a:r>
          </a:p>
          <a:p>
            <a:r>
              <a:rPr lang="en-US" b="0" dirty="0"/>
              <a:t>May be suitable for intermittent streams with high flow variability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C3B4155-D898-83D7-2B46-1E6C6647F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2982" y="1959418"/>
            <a:ext cx="6672274" cy="376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81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5C9E4-1829-2134-0BF3-46BCD0332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24241-27FC-8DBB-6BB2-5B2E2FF0D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Installed – Riverbed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34CB6-6368-FFAD-C292-EC685A3D33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0535" y="1498600"/>
            <a:ext cx="6188085" cy="4902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Gravity-based devices</a:t>
            </a:r>
          </a:p>
          <a:p>
            <a:r>
              <a:rPr lang="en-US" b="0" dirty="0"/>
              <a:t>Smart rocks or sliding rods/collars</a:t>
            </a:r>
          </a:p>
          <a:p>
            <a:r>
              <a:rPr lang="en-US" b="0" dirty="0"/>
              <a:t>Fall into a scour hole during scour event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6DD3FD-B26A-0B7A-DB88-01DDB0FDF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690" y="3354662"/>
            <a:ext cx="8173591" cy="321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6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2A8B1-7B30-CFAF-8B7C-701AEFEB8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C2073-F88A-242D-FA88-0DCDED8D3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Installed – Riverbed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F85F3-ED34-0FB0-7137-CC67D68BED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6483" y="1576121"/>
            <a:ext cx="5187951" cy="4902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Sound-Wave Devices</a:t>
            </a:r>
          </a:p>
          <a:p>
            <a:r>
              <a:rPr lang="en-US" b="0" dirty="0"/>
              <a:t>Use sound waves to measure changes in the riverbed elevation </a:t>
            </a:r>
          </a:p>
          <a:p>
            <a:r>
              <a:rPr lang="en-US" b="0" dirty="0"/>
              <a:t>Suitable for testing if structure is available to mount the devices</a:t>
            </a:r>
          </a:p>
          <a:p>
            <a:r>
              <a:rPr lang="en-US" b="0" dirty="0"/>
              <a:t>e.g., sonic fathometers (essentially, fish-finder-type units)</a:t>
            </a:r>
          </a:p>
          <a:p>
            <a:r>
              <a:rPr lang="en-US" b="0" dirty="0"/>
              <a:t>Can be attached to remote monitoring units (RMUs) for near real-time monitoring, and are generally accurate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016CC9-ED9A-A1DC-3B6D-CCE8621D5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7560" y="2105736"/>
            <a:ext cx="6677957" cy="437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51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D0192-2639-72C9-D3AA-20C37A8E0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Installed – Pipeline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AD7E3-6E8A-1C63-DAE6-291E5537F3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5182" y="1508875"/>
            <a:ext cx="5187951" cy="4902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Thermometry Systems</a:t>
            </a:r>
            <a:endParaRPr lang="en-US" b="0" dirty="0"/>
          </a:p>
          <a:p>
            <a:r>
              <a:rPr lang="en-US" b="0" dirty="0"/>
              <a:t>Sensors installed on either side of a watercourse crossing measure the temperature of the pipeline</a:t>
            </a:r>
          </a:p>
          <a:p>
            <a:r>
              <a:rPr lang="en-US" b="0" dirty="0"/>
              <a:t>Detected change in temperature could represent pipeline exposure due to scour</a:t>
            </a:r>
          </a:p>
        </p:txBody>
      </p:sp>
      <p:pic>
        <p:nvPicPr>
          <p:cNvPr id="5" name="Picture 4" descr="Diagram of a river flowing through a section of land&#10;&#10;Description automatically generated">
            <a:extLst>
              <a:ext uri="{FF2B5EF4-FFF2-40B4-BE49-F238E27FC236}">
                <a16:creationId xmlns:a16="http://schemas.microsoft.com/office/drawing/2014/main" id="{FFD68C01-2CBE-0784-F1A7-4B30B1D7AE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229" y="1897166"/>
            <a:ext cx="5722620" cy="27965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001322-F893-1868-E537-77AC3DD2FD68}"/>
              </a:ext>
            </a:extLst>
          </p:cNvPr>
          <p:cNvSpPr txBox="1"/>
          <p:nvPr/>
        </p:nvSpPr>
        <p:spPr>
          <a:xfrm>
            <a:off x="6626450" y="4704854"/>
            <a:ext cx="35963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dirty="0">
                <a:latin typeface="Arial" panose="020B0604020202020204" pitchFamily="34" charset="0"/>
              </a:rPr>
              <a:t>From </a:t>
            </a:r>
            <a:r>
              <a:rPr lang="en-US" sz="1000" b="0" dirty="0" err="1">
                <a:latin typeface="Arial" panose="020B0604020202020204" pitchFamily="34" charset="0"/>
              </a:rPr>
              <a:t>Ariaratnam</a:t>
            </a:r>
            <a:r>
              <a:rPr lang="en-US" sz="1000" b="0" dirty="0">
                <a:latin typeface="Arial" panose="020B0604020202020204" pitchFamily="34" charset="0"/>
              </a:rPr>
              <a:t> and Lich, 2023; image credited to </a:t>
            </a:r>
            <a:r>
              <a:rPr lang="en-US" sz="1000" b="0" dirty="0" err="1">
                <a:latin typeface="Arial" panose="020B0604020202020204" pitchFamily="34" charset="0"/>
              </a:rPr>
              <a:t>PureHM</a:t>
            </a:r>
            <a:endParaRPr lang="en-US" sz="1000" b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08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562B2-FDA3-FC2A-214B-6F0F78A6F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Installed – Pipeline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FB5B240-4E9B-1905-0F15-9E2669E7A6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362" y="3570512"/>
            <a:ext cx="6013577" cy="266677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5F2C32-D6F7-F7AD-19C5-61D53B455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0939" y="1706378"/>
            <a:ext cx="5633595" cy="3708103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47052EB-73FA-DFC4-8065-EF9DECA9F718}"/>
              </a:ext>
            </a:extLst>
          </p:cNvPr>
          <p:cNvSpPr txBox="1">
            <a:spLocks/>
          </p:cNvSpPr>
          <p:nvPr/>
        </p:nvSpPr>
        <p:spPr bwMode="auto">
          <a:xfrm>
            <a:off x="490509" y="1416407"/>
            <a:ext cx="4471910" cy="1162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>
            <a:lvl1pPr marL="225425" indent="-22542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2400" b="1">
                <a:solidFill>
                  <a:srgbClr val="203864"/>
                </a:solidFill>
                <a:latin typeface="+mn-lt"/>
                <a:ea typeface="+mn-ea"/>
                <a:cs typeface="+mn-cs"/>
              </a:defRPr>
            </a:lvl1pPr>
            <a:lvl2pPr marL="628650" indent="-17303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2000">
                <a:solidFill>
                  <a:srgbClr val="203864"/>
                </a:solidFill>
                <a:latin typeface="+mn-lt"/>
              </a:defRPr>
            </a:lvl2pPr>
            <a:lvl3pPr marL="914400" indent="-17303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1800" i="0">
                <a:solidFill>
                  <a:srgbClr val="203864"/>
                </a:solidFill>
                <a:latin typeface="+mn-lt"/>
              </a:defRPr>
            </a:lvl3pPr>
            <a:lvl4pPr marL="1258888" indent="-17462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1600" i="0">
                <a:solidFill>
                  <a:srgbClr val="203864"/>
                </a:solidFill>
                <a:latin typeface="+mn-lt"/>
              </a:defRPr>
            </a:lvl4pPr>
            <a:lvl5pPr marL="1543050" indent="-11588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/>
              <a:defRPr sz="1400" i="0">
                <a:solidFill>
                  <a:srgbClr val="203864"/>
                </a:solidFill>
                <a:latin typeface="+mn-lt"/>
              </a:defRPr>
            </a:lvl5pPr>
            <a:lvl6pPr marL="2057349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6pPr>
            <a:lvl7pPr marL="2514537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7pPr>
            <a:lvl8pPr marL="2971726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8pPr>
            <a:lvl9pPr marL="3428914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kern="0" dirty="0"/>
              <a:t>Fiber Optic</a:t>
            </a:r>
          </a:p>
          <a:p>
            <a:r>
              <a:rPr lang="en-US" b="0" kern="0" dirty="0"/>
              <a:t>Cable installed inside of pipeline at river crossing, to provide acoustic and strain measurements</a:t>
            </a:r>
          </a:p>
        </p:txBody>
      </p:sp>
    </p:spTree>
    <p:extLst>
      <p:ext uri="{BB962C8B-B14F-4D97-AF65-F5344CB8AC3E}">
        <p14:creationId xmlns:p14="http://schemas.microsoft.com/office/powerpoint/2010/main" val="180537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05F89-E067-D72C-2550-0E947107B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Installed – Pipeline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D9A8E-EC3A-AD62-18C0-BE5C53B763D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Acoustic Systems</a:t>
            </a:r>
            <a:endParaRPr lang="en-US" b="0" dirty="0"/>
          </a:p>
          <a:p>
            <a:r>
              <a:rPr lang="en-US" b="0" dirty="0"/>
              <a:t>Placed on the pipeline to monitor acoustical signatures of a real-time scour event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CA26DE4-2241-3F65-89D0-72F3D5C809F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72213" y="1896714"/>
            <a:ext cx="5187950" cy="410597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B3F884C-2F16-FCC3-E2BE-18304E8721DE}"/>
              </a:ext>
            </a:extLst>
          </p:cNvPr>
          <p:cNvSpPr txBox="1"/>
          <p:nvPr/>
        </p:nvSpPr>
        <p:spPr>
          <a:xfrm>
            <a:off x="6770288" y="5670625"/>
            <a:ext cx="35963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dirty="0">
                <a:latin typeface="Arial" panose="020B0604020202020204" pitchFamily="34" charset="0"/>
              </a:rPr>
              <a:t>Image from HiFi Brochure</a:t>
            </a:r>
          </a:p>
        </p:txBody>
      </p:sp>
    </p:spTree>
    <p:extLst>
      <p:ext uri="{BB962C8B-B14F-4D97-AF65-F5344CB8AC3E}">
        <p14:creationId xmlns:p14="http://schemas.microsoft.com/office/powerpoint/2010/main" val="14482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F8E48-EEE9-BA08-08CE-A01727779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3808" y="274637"/>
            <a:ext cx="9468592" cy="1143000"/>
          </a:xfrm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n-US" b="1" dirty="0">
                <a:latin typeface="+mj-lt"/>
                <a:ea typeface="+mj-ea"/>
                <a:cs typeface="+mj-cs"/>
              </a:rPr>
              <a:t>Testing Locations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A1B71-D55D-66F6-266B-7E229E04D2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8774" y="1417637"/>
            <a:ext cx="5667744" cy="5044808"/>
          </a:xfrm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21 locations proposed by project team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5 sites selected as primary based on: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Suitability for multiple testing types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Ease of access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Crossing characteristics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High likelihood of scour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High predictability of flooding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High variability of flows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Low DOC of pipeline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Primary sites: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Wabash River (Illinois/Indiana)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Mill Creek (Utah)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Fish Creek (West Virginia)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West Fork Grand River (Missouri)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Nooksack River (Washington)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731958-A2E5-2E44-47D0-0F7FAB77C0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2732" y="1450045"/>
            <a:ext cx="6733754" cy="525898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4825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D6C44-5D2F-D90D-171B-8443AD18B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DFFC3DB-25EF-9269-81C4-58AD57AB0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Fitness-for-service framework to address circumferential cracks near water crossings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20831FC-2810-96EC-9068-27513B38FCF4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/>
              <a:t>GHZ-03-03</a:t>
            </a:r>
          </a:p>
        </p:txBody>
      </p:sp>
    </p:spTree>
    <p:extLst>
      <p:ext uri="{BB962C8B-B14F-4D97-AF65-F5344CB8AC3E}">
        <p14:creationId xmlns:p14="http://schemas.microsoft.com/office/powerpoint/2010/main" val="40952364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C830F-A56F-9A02-AA14-3CDEA481D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GHZ-3-03 – Project Tasks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D9D8F-F3E4-3425-C098-01EB7B46B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535" y="1498600"/>
            <a:ext cx="10100891" cy="4902200"/>
          </a:xfrm>
        </p:spPr>
        <p:txBody>
          <a:bodyPr/>
          <a:lstStyle/>
          <a:p>
            <a:r>
              <a:rPr lang="en-US" b="0" dirty="0"/>
              <a:t>Task 1: Kick-Off Meeting</a:t>
            </a:r>
          </a:p>
          <a:p>
            <a:r>
              <a:rPr lang="en-US" b="0" dirty="0"/>
              <a:t>Task 2: Identification of Circumferential Cracks </a:t>
            </a:r>
          </a:p>
          <a:p>
            <a:r>
              <a:rPr lang="en-US" b="0" dirty="0"/>
              <a:t>Task 3: Methodology to Incorporate Concrete Weights</a:t>
            </a:r>
          </a:p>
          <a:p>
            <a:r>
              <a:rPr lang="en-US" b="0" dirty="0"/>
              <a:t>Task 4: Outline Static and Dynamic Loading Scenarios </a:t>
            </a:r>
          </a:p>
          <a:p>
            <a:r>
              <a:rPr lang="en-US" b="0" dirty="0"/>
              <a:t>Task 5: Methods to Estimate Cumulative Damage</a:t>
            </a:r>
          </a:p>
          <a:p>
            <a:r>
              <a:rPr lang="en-US" b="0" dirty="0"/>
              <a:t>Task 6: Update to Fracture Guidelines and Assessment Methods</a:t>
            </a:r>
          </a:p>
          <a:p>
            <a:r>
              <a:rPr lang="en-US" b="0" dirty="0"/>
              <a:t>Task 7: Framework for Stress and Strain-Based Assessment</a:t>
            </a:r>
          </a:p>
          <a:p>
            <a:r>
              <a:rPr lang="en-US" b="0" dirty="0"/>
              <a:t>Task 8: Risk Assessment Framework</a:t>
            </a:r>
          </a:p>
          <a:p>
            <a:r>
              <a:rPr lang="en-US" b="0" dirty="0"/>
              <a:t>Task 9: Integrity Management Recommendations</a:t>
            </a:r>
          </a:p>
          <a:p>
            <a:r>
              <a:rPr lang="en-US" b="0" dirty="0"/>
              <a:t>Task 10: Project Management and Reporting</a:t>
            </a:r>
          </a:p>
          <a:p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val="4108215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DB00C7-D087-B4CF-8AF5-87CF9C1DE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DEC478B-FB91-39FD-B642-BF891046A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16" y="5023458"/>
            <a:ext cx="2102969" cy="15139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2998DB-B7BE-EED8-67E0-CCBB2853F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911" y="5141292"/>
            <a:ext cx="2060789" cy="13961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4F6327-7BAF-2B9F-C5EF-E049E99D6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GHZ-3-03 Fitness-for-service framework to address circumferential cracks near water crossings</a:t>
            </a:r>
            <a:endParaRPr lang="en-C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43CEC1-4CBC-4700-41FA-60E47A65D7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0911" y="3778339"/>
            <a:ext cx="1879441" cy="1362953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8E66EE7-6977-312D-502B-9E253D9DE281}"/>
              </a:ext>
            </a:extLst>
          </p:cNvPr>
          <p:cNvGraphicFramePr>
            <a:graphicFrameLocks noGrp="1"/>
          </p:cNvGraphicFramePr>
          <p:nvPr/>
        </p:nvGraphicFramePr>
        <p:xfrm>
          <a:off x="6851884" y="1381501"/>
          <a:ext cx="5340116" cy="2533467"/>
        </p:xfrm>
        <a:graphic>
          <a:graphicData uri="http://schemas.openxmlformats.org/drawingml/2006/table">
            <a:tbl>
              <a:tblPr/>
              <a:tblGrid>
                <a:gridCol w="1909832">
                  <a:extLst>
                    <a:ext uri="{9D8B030D-6E8A-4147-A177-3AD203B41FA5}">
                      <a16:colId xmlns:a16="http://schemas.microsoft.com/office/drawing/2014/main" val="4211605902"/>
                    </a:ext>
                  </a:extLst>
                </a:gridCol>
                <a:gridCol w="1002958">
                  <a:extLst>
                    <a:ext uri="{9D8B030D-6E8A-4147-A177-3AD203B41FA5}">
                      <a16:colId xmlns:a16="http://schemas.microsoft.com/office/drawing/2014/main" val="3711384914"/>
                    </a:ext>
                  </a:extLst>
                </a:gridCol>
                <a:gridCol w="1213663">
                  <a:extLst>
                    <a:ext uri="{9D8B030D-6E8A-4147-A177-3AD203B41FA5}">
                      <a16:colId xmlns:a16="http://schemas.microsoft.com/office/drawing/2014/main" val="3599936073"/>
                    </a:ext>
                  </a:extLst>
                </a:gridCol>
                <a:gridCol w="1213663">
                  <a:extLst>
                    <a:ext uri="{9D8B030D-6E8A-4147-A177-3AD203B41FA5}">
                      <a16:colId xmlns:a16="http://schemas.microsoft.com/office/drawing/2014/main" val="1172598129"/>
                    </a:ext>
                  </a:extLst>
                </a:gridCol>
              </a:tblGrid>
              <a:tr h="30080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Characteristics</a:t>
                      </a:r>
                      <a:endParaRPr lang="en-CA" sz="1800" b="1" i="0" u="none" strike="noStrike" dirty="0">
                        <a:solidFill>
                          <a:srgbClr val="FFFFFF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CA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Ls/</a:t>
                      </a:r>
                      <a:r>
                        <a:rPr lang="en-CA" sz="18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Lf</a:t>
                      </a:r>
                      <a:endParaRPr lang="en-CA" sz="1800" b="1" i="0" u="none" strike="noStrike" dirty="0">
                        <a:solidFill>
                          <a:srgbClr val="FFFFFF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CA" sz="18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Lc/Lf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CA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Dc/</a:t>
                      </a:r>
                      <a:r>
                        <a:rPr lang="en-CA" sz="18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Dp</a:t>
                      </a:r>
                      <a:endParaRPr lang="en-CA" sz="1800" b="1" i="0" u="none" strike="noStrike" dirty="0">
                        <a:solidFill>
                          <a:srgbClr val="FFFFFF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050922"/>
                  </a:ext>
                </a:extLst>
              </a:tr>
              <a:tr h="300807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Short Riverweights Closely Spaced</a:t>
                      </a:r>
                      <a:endParaRPr lang="en-CA" sz="18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0.5</a:t>
                      </a:r>
                      <a:endParaRPr lang="en-CA" sz="18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9127220"/>
                  </a:ext>
                </a:extLst>
              </a:tr>
              <a:tr h="300807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Short Riverweights Widely Spaced</a:t>
                      </a:r>
                      <a:endParaRPr lang="en-CA" sz="18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</a:t>
                      </a:r>
                      <a:r>
                        <a:rPr lang="en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3399477"/>
                  </a:ext>
                </a:extLst>
              </a:tr>
              <a:tr h="300807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Long Riverweights Closely Spaced </a:t>
                      </a:r>
                      <a:endParaRPr lang="en-CA" sz="18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</a:t>
                      </a:r>
                      <a:r>
                        <a:rPr lang="en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306408"/>
                  </a:ext>
                </a:extLst>
              </a:tr>
              <a:tr h="300807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Long Riverweights Widely Spaced </a:t>
                      </a:r>
                      <a:endParaRPr lang="en-CA" sz="18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0</a:t>
                      </a:r>
                      <a:r>
                        <a:rPr lang="en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142539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5A9E341-5016-18FA-871B-0852F659FB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7114" y="3999700"/>
            <a:ext cx="1723375" cy="1245161"/>
          </a:xfrm>
          <a:prstGeom prst="rect">
            <a:avLst/>
          </a:prstGeom>
        </p:spPr>
      </p:pic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ABB5BB22-40F5-C3C8-95ED-5533C788E1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5395386"/>
              </p:ext>
            </p:extLst>
          </p:nvPr>
        </p:nvGraphicFramePr>
        <p:xfrm>
          <a:off x="641508" y="1548600"/>
          <a:ext cx="588476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1845885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EBE80-DDF7-E98D-4D08-6DAB8AF3A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1EB7-CC3D-35BA-7769-D100546E1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GHZ-3-03 Fitness-for-service framework to address circumferential cracks near water crossings</a:t>
            </a:r>
            <a:endParaRPr lang="en-CA" dirty="0"/>
          </a:p>
        </p:txBody>
      </p:sp>
      <p:pic>
        <p:nvPicPr>
          <p:cNvPr id="4" name="397D05F6">
            <a:hlinkClick r:id="" action="ppaction://media"/>
            <a:extLst>
              <a:ext uri="{FF2B5EF4-FFF2-40B4-BE49-F238E27FC236}">
                <a16:creationId xmlns:a16="http://schemas.microsoft.com/office/drawing/2014/main" id="{5EE61E5B-338B-97B1-6365-88C306A992C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37130" y="1387857"/>
            <a:ext cx="3360689" cy="16509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9ECC3B-7133-9C9F-8806-6A93DBBF2D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7610" y="3308064"/>
            <a:ext cx="4567907" cy="29292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A4387E-8A5B-C394-D7F1-84610535190F}"/>
              </a:ext>
            </a:extLst>
          </p:cNvPr>
          <p:cNvSpPr txBox="1"/>
          <p:nvPr/>
        </p:nvSpPr>
        <p:spPr>
          <a:xfrm>
            <a:off x="8970857" y="3384692"/>
            <a:ext cx="2660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In-Line Displacement</a:t>
            </a:r>
            <a:endParaRPr lang="en-C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0C07F1-A953-DBFC-5BD2-D51B770D2499}"/>
              </a:ext>
            </a:extLst>
          </p:cNvPr>
          <p:cNvSpPr txBox="1"/>
          <p:nvPr/>
        </p:nvSpPr>
        <p:spPr>
          <a:xfrm>
            <a:off x="8970857" y="5720080"/>
            <a:ext cx="2660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Crossflow Displacement</a:t>
            </a:r>
            <a:endParaRPr lang="en-C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D41048-F212-3CC5-BF95-9CBFCFB80096}"/>
              </a:ext>
            </a:extLst>
          </p:cNvPr>
          <p:cNvSpPr txBox="1"/>
          <p:nvPr/>
        </p:nvSpPr>
        <p:spPr>
          <a:xfrm>
            <a:off x="8842925" y="3038825"/>
            <a:ext cx="47272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dirty="0">
                <a:latin typeface="Arial" panose="020B0604020202020204" pitchFamily="34" charset="0"/>
              </a:rPr>
              <a:t>CFD simulation of a plain pipe </a:t>
            </a:r>
            <a:endParaRPr lang="en-CA" sz="1200" b="0" dirty="0"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760FFD-C972-E0E8-B593-7C89C2D3EAEC}"/>
              </a:ext>
            </a:extLst>
          </p:cNvPr>
          <p:cNvSpPr txBox="1"/>
          <p:nvPr/>
        </p:nvSpPr>
        <p:spPr>
          <a:xfrm>
            <a:off x="7937671" y="6216934"/>
            <a:ext cx="4727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dirty="0">
                <a:latin typeface="Arial" panose="020B0604020202020204" pitchFamily="34" charset="0"/>
              </a:rPr>
              <a:t>FSI Result of first case in the parametric study (with concrete weights, Short Riverweights Closely Spaced)</a:t>
            </a:r>
            <a:endParaRPr lang="en-CA" sz="1200" b="0" dirty="0">
              <a:latin typeface="Arial" panose="020B0604020202020204" pitchFamily="34" charset="0"/>
            </a:endParaRP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361446F0-4F7B-C3FA-BDCA-C2B410B1E8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5745871"/>
              </p:ext>
            </p:extLst>
          </p:nvPr>
        </p:nvGraphicFramePr>
        <p:xfrm>
          <a:off x="641508" y="1548600"/>
          <a:ext cx="588476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90587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601EF-F39C-E6DD-B077-386520956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GHZ-3-03 Fitness-for-service framework to address circumferential cracks near water crossings</a:t>
            </a:r>
            <a:endParaRPr lang="en-C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07D6D3FD-C415-0538-89D4-5806333DEA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41853"/>
              </p:ext>
            </p:extLst>
          </p:nvPr>
        </p:nvGraphicFramePr>
        <p:xfrm>
          <a:off x="806450" y="1657626"/>
          <a:ext cx="10579100" cy="3232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119100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FB200-94C8-293C-4B28-BAFB0FA6C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F9A7D89-B438-45B0-1D61-399138AA01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Field Validation of Remote and Continuous Scour Technologies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BA0CDE1-7C9B-D377-A2C0-21AFAFCC341F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/>
              <a:t>GHZ-03-04</a:t>
            </a:r>
          </a:p>
        </p:txBody>
      </p:sp>
    </p:spTree>
    <p:extLst>
      <p:ext uri="{BB962C8B-B14F-4D97-AF65-F5344CB8AC3E}">
        <p14:creationId xmlns:p14="http://schemas.microsoft.com/office/powerpoint/2010/main" val="36929130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F53F1-FE2C-5D4E-3BF4-ECE3BED61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333CA-EDE7-B003-BF8C-24620C4EC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GHZ-03-04 – Field Validation of Remote and Continuous Scour Technologies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0AC30EE-E6D1-B674-58B4-76A8B315B8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9476511"/>
              </p:ext>
            </p:extLst>
          </p:nvPr>
        </p:nvGraphicFramePr>
        <p:xfrm>
          <a:off x="880535" y="1498600"/>
          <a:ext cx="105791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06931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A8EA5-24B5-D472-5850-8EDAF3671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GHZ-03-04 – Field Validation of Remote and Continuous Scour Technologies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0BC874B9-401A-C998-EE09-9692A1DED13F}"/>
              </a:ext>
            </a:extLst>
          </p:cNvPr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r>
              <a:rPr lang="en-US" dirty="0"/>
              <a:t>Timeline</a:t>
            </a:r>
          </a:p>
          <a:p>
            <a:pPr lvl="1"/>
            <a:r>
              <a:rPr lang="en-US" b="1" dirty="0"/>
              <a:t>Mid-late 2025</a:t>
            </a:r>
          </a:p>
          <a:p>
            <a:pPr lvl="2"/>
            <a:r>
              <a:rPr lang="en-US" dirty="0"/>
              <a:t>Onboard contractors and begin permitting efforts.</a:t>
            </a:r>
          </a:p>
          <a:p>
            <a:pPr lvl="1"/>
            <a:r>
              <a:rPr lang="en-US" b="1" dirty="0"/>
              <a:t>2026</a:t>
            </a:r>
          </a:p>
          <a:p>
            <a:pPr lvl="2"/>
            <a:r>
              <a:rPr lang="en-US" dirty="0"/>
              <a:t>Complete permitting of sites.</a:t>
            </a:r>
          </a:p>
          <a:p>
            <a:pPr lvl="2"/>
            <a:r>
              <a:rPr lang="en-US" dirty="0"/>
              <a:t>Install and deploy scour technologies</a:t>
            </a:r>
          </a:p>
          <a:p>
            <a:pPr lvl="2"/>
            <a:r>
              <a:rPr lang="en-US" dirty="0"/>
              <a:t>Begin data collection.</a:t>
            </a:r>
          </a:p>
          <a:p>
            <a:pPr lvl="1"/>
            <a:r>
              <a:rPr lang="en-US" b="1" dirty="0"/>
              <a:t>2027+</a:t>
            </a:r>
          </a:p>
          <a:p>
            <a:pPr lvl="2"/>
            <a:r>
              <a:rPr lang="en-US" dirty="0"/>
              <a:t>Collect and analyze scour data</a:t>
            </a:r>
          </a:p>
          <a:p>
            <a:pPr lvl="2"/>
            <a:r>
              <a:rPr lang="en-US" dirty="0"/>
              <a:t>Maintain instrumentation as needed.</a:t>
            </a:r>
          </a:p>
          <a:p>
            <a:pPr lvl="1"/>
            <a:r>
              <a:rPr lang="en-US" b="1" dirty="0"/>
              <a:t>2029</a:t>
            </a:r>
          </a:p>
          <a:p>
            <a:pPr lvl="2"/>
            <a:r>
              <a:rPr lang="en-US" dirty="0"/>
              <a:t>Perform technology comparison based on collected data. </a:t>
            </a:r>
          </a:p>
          <a:p>
            <a:pPr lvl="2"/>
            <a:r>
              <a:rPr lang="en-US" dirty="0"/>
              <a:t>Generate final report assuming notable scour events occurred within the project timeframe.</a:t>
            </a:r>
          </a:p>
        </p:txBody>
      </p:sp>
    </p:spTree>
    <p:extLst>
      <p:ext uri="{BB962C8B-B14F-4D97-AF65-F5344CB8AC3E}">
        <p14:creationId xmlns:p14="http://schemas.microsoft.com/office/powerpoint/2010/main" val="21340235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5A0FE-B2C9-49BA-8DCC-01CC88DEE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 for the SRP</a:t>
            </a:r>
          </a:p>
        </p:txBody>
      </p:sp>
    </p:spTree>
    <p:extLst>
      <p:ext uri="{BB962C8B-B14F-4D97-AF65-F5344CB8AC3E}">
        <p14:creationId xmlns:p14="http://schemas.microsoft.com/office/powerpoint/2010/main" val="30714531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 for 2026</a:t>
            </a:r>
          </a:p>
        </p:txBody>
      </p:sp>
      <p:pic>
        <p:nvPicPr>
          <p:cNvPr id="5" name="Picture 4" descr="A screenshot of a document&#10;&#10;AI-generated content may be incorrect.">
            <a:extLst>
              <a:ext uri="{FF2B5EF4-FFF2-40B4-BE49-F238E27FC236}">
                <a16:creationId xmlns:a16="http://schemas.microsoft.com/office/drawing/2014/main" id="{D9B61967-D71F-D531-83EA-6AC3E5A35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50" y="1627013"/>
            <a:ext cx="10579100" cy="44167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5658976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899564" y="3409606"/>
            <a:ext cx="4381995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637660"/>
      </p:ext>
    </p:extLst>
  </p:cSld>
  <p:clrMapOvr>
    <a:masterClrMapping/>
  </p:clrMapOvr>
</p:sld>
</file>

<file path=ppt/theme/theme1.xml><?xml version="1.0" encoding="utf-8"?>
<a:theme xmlns:a="http://schemas.openxmlformats.org/drawingml/2006/main" name="PRCI Slide Template 2023">
  <a:themeElements>
    <a:clrScheme name="PRCI">
      <a:dk1>
        <a:sysClr val="windowText" lastClr="000000"/>
      </a:dk1>
      <a:lt1>
        <a:sysClr val="window" lastClr="FFFFFF"/>
      </a:lt1>
      <a:dk2>
        <a:srgbClr val="1F497D"/>
      </a:dk2>
      <a:lt2>
        <a:srgbClr val="E7E6E6"/>
      </a:lt2>
      <a:accent1>
        <a:srgbClr val="1F497D"/>
      </a:accent1>
      <a:accent2>
        <a:srgbClr val="00B3B5"/>
      </a:accent2>
      <a:accent3>
        <a:srgbClr val="A5A5A5"/>
      </a:accent3>
      <a:accent4>
        <a:srgbClr val="ED7D31"/>
      </a:accent4>
      <a:accent5>
        <a:srgbClr val="FFC000"/>
      </a:accent5>
      <a:accent6>
        <a:srgbClr val="D3D3D3"/>
      </a:accent6>
      <a:hlink>
        <a:srgbClr val="548DD4"/>
      </a:hlink>
      <a:folHlink>
        <a:srgbClr val="833C0B"/>
      </a:folHlink>
    </a:clrScheme>
    <a:fontScheme name="PRCI 2023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28600" marR="0" indent="-2286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Char char="§"/>
          <a:tabLst>
            <a:tab pos="1600200" algn="l"/>
          </a:tabLst>
          <a:defRPr kumimoji="0" 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28600" marR="0" indent="-2286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Char char="§"/>
          <a:tabLst>
            <a:tab pos="1600200" algn="l"/>
          </a:tabLst>
          <a:defRPr kumimoji="0" 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 Narrow" pitchFamily="34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b="0" smtClean="0">
            <a:latin typeface="Arial" panose="020B0604020202020204" pitchFamily="34" charset="0"/>
          </a:defRPr>
        </a:defPPr>
      </a:lstStyle>
    </a:txDef>
  </a:objectDefaults>
  <a:extraClrSchemeLst>
    <a:extraClrScheme>
      <a:clrScheme name="eLoyalty PowerPoint 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oyalty PowerPoint 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CI Slide Template 2023.potx" id="{15E905DC-8B1C-4B16-BA5B-24E60F3AB8BC}" vid="{174CEE96-7DD0-4C80-8A22-9BFB0A4863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F386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300DF9ED2CCC47B2D59DAE2E8C1BDA" ma:contentTypeVersion="17" ma:contentTypeDescription="Create a new document." ma:contentTypeScope="" ma:versionID="be77b150e3eb015a7caa166d06850acc">
  <xsd:schema xmlns:xsd="http://www.w3.org/2001/XMLSchema" xmlns:xs="http://www.w3.org/2001/XMLSchema" xmlns:p="http://schemas.microsoft.com/office/2006/metadata/properties" xmlns:ns2="23d7da33-c3f4-4d31-a015-b0444bce107f" xmlns:ns3="4bdaed8e-51bb-4dfe-92c6-b7243f790f04" targetNamespace="http://schemas.microsoft.com/office/2006/metadata/properties" ma:root="true" ma:fieldsID="7dc09d8ef4753a878721683b0e0ca0e9" ns2:_="" ns3:_="">
    <xsd:import namespace="23d7da33-c3f4-4d31-a015-b0444bce107f"/>
    <xsd:import namespace="4bdaed8e-51bb-4dfe-92c6-b7243f790f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d7da33-c3f4-4d31-a015-b0444bce10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208c548-889b-4a4f-bb93-9b7b4c7adad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Notes" ma:index="24" nillable="true" ma:displayName="Notes" ma:description="This is a working copy of the original RFP." ma:format="Dropdown" ma:internalName="Notes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daed8e-51bb-4dfe-92c6-b7243f790f0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de7be3b-6dd2-49a7-9cdf-6c5fa3554e07}" ma:internalName="TaxCatchAll" ma:showField="CatchAllData" ma:web="4bdaed8e-51bb-4dfe-92c6-b7243f790f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3d7da33-c3f4-4d31-a015-b0444bce107f">
      <Terms xmlns="http://schemas.microsoft.com/office/infopath/2007/PartnerControls"/>
    </lcf76f155ced4ddcb4097134ff3c332f>
    <TaxCatchAll xmlns="4bdaed8e-51bb-4dfe-92c6-b7243f790f04" xsi:nil="true"/>
    <Notes xmlns="23d7da33-c3f4-4d31-a015-b0444bce107f">This is the current template for webinar slides. Open the file on your desktop and then "Save As" your presentation presentation name AND as a PPTx file.</Notes>
  </documentManagement>
</p:properties>
</file>

<file path=customXml/itemProps1.xml><?xml version="1.0" encoding="utf-8"?>
<ds:datastoreItem xmlns:ds="http://schemas.openxmlformats.org/officeDocument/2006/customXml" ds:itemID="{BCA373DF-84A3-4845-A52E-652B99CD32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F693F1-8AA5-468B-A941-6E4097CE27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d7da33-c3f4-4d31-a015-b0444bce107f"/>
    <ds:schemaRef ds:uri="4bdaed8e-51bb-4dfe-92c6-b7243f790f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DF8AA8-DBA4-441D-B3C1-5D950ECB5DF0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3d7da33-c3f4-4d31-a015-b0444bce107f"/>
    <ds:schemaRef ds:uri="4bdaed8e-51bb-4dfe-92c6-b7243f790f0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d0cb1e24-a0e2-4a4c-9340-733297c9cd7c}" enabled="1" method="Privileged" siteId="{db1e96a8-a3da-442a-930b-235cac24cd5c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PRCI Slide Template 2023</Template>
  <TotalTime>4948</TotalTime>
  <Words>2767</Words>
  <Application>Microsoft Office PowerPoint</Application>
  <PresentationFormat>Widescreen</PresentationFormat>
  <Paragraphs>390</Paragraphs>
  <Slides>49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Aptos Narrow</vt:lpstr>
      <vt:lpstr>Arial</vt:lpstr>
      <vt:lpstr>Arial Narrow</vt:lpstr>
      <vt:lpstr>Calibri</vt:lpstr>
      <vt:lpstr>Open Sans</vt:lpstr>
      <vt:lpstr>Open Sans SemiBold</vt:lpstr>
      <vt:lpstr>Symbol</vt:lpstr>
      <vt:lpstr>Times New Roman</vt:lpstr>
      <vt:lpstr>Wingdings</vt:lpstr>
      <vt:lpstr>PRCI Slide Template 2023</vt:lpstr>
      <vt:lpstr>Office Theme</vt:lpstr>
      <vt:lpstr>GHZ Management SRP Update</vt:lpstr>
      <vt:lpstr>Agenda</vt:lpstr>
      <vt:lpstr>GHZ SRP Overview</vt:lpstr>
      <vt:lpstr>Current Roadmap</vt:lpstr>
      <vt:lpstr>Key Outcomes of current projects</vt:lpstr>
      <vt:lpstr>Assessing Interactive Threats at Pipeline Waterway Crossings</vt:lpstr>
      <vt:lpstr>ENV-4-1B – Framework</vt:lpstr>
      <vt:lpstr>ENV-4-1B: Interactive Threats</vt:lpstr>
      <vt:lpstr>Screening Assessment</vt:lpstr>
      <vt:lpstr>Screening Assessment Worksheet</vt:lpstr>
      <vt:lpstr>Soil Type</vt:lpstr>
      <vt:lpstr>Vegetation Cover</vt:lpstr>
      <vt:lpstr>Depressions/Sinkholes and Historical Landslides</vt:lpstr>
      <vt:lpstr>Bank Cutting/Erosion</vt:lpstr>
      <vt:lpstr>Land Drainage and Drainage Area (Bank Height)</vt:lpstr>
      <vt:lpstr>Known Hydrotechnical Threats</vt:lpstr>
      <vt:lpstr>Screening Assessment Scoring</vt:lpstr>
      <vt:lpstr>Screening Update</vt:lpstr>
      <vt:lpstr>Task 2 – Field Verification and Threat Assessment</vt:lpstr>
      <vt:lpstr>Colorado Sites</vt:lpstr>
      <vt:lpstr>NY Sites</vt:lpstr>
      <vt:lpstr>Site Analysis</vt:lpstr>
      <vt:lpstr>Site Analysis</vt:lpstr>
      <vt:lpstr>Desktop study on effectiveness of hydrotechnical mitigation options</vt:lpstr>
      <vt:lpstr>GHZ-03-01 – Desktop study on effectiveness of hydrotechnical mitigation options</vt:lpstr>
      <vt:lpstr>Desktop review and gap analysis of remote and continuous scour monitoring technologies</vt:lpstr>
      <vt:lpstr>GHZ-03-02 – Desktop review and gap analysis of remote and continuous scour monitoring technologies</vt:lpstr>
      <vt:lpstr>Literature Review – Summary of Findings</vt:lpstr>
      <vt:lpstr>Recommended Technologies and Approaches</vt:lpstr>
      <vt:lpstr>Deployable</vt:lpstr>
      <vt:lpstr>Deployable</vt:lpstr>
      <vt:lpstr>Installed – Riverbed</vt:lpstr>
      <vt:lpstr>Installed – Riverbed</vt:lpstr>
      <vt:lpstr>Installed – Riverbed</vt:lpstr>
      <vt:lpstr>Installed – Pipeline</vt:lpstr>
      <vt:lpstr>Installed – Pipeline</vt:lpstr>
      <vt:lpstr>Installed – Pipeline</vt:lpstr>
      <vt:lpstr>Testing Locations</vt:lpstr>
      <vt:lpstr>Fitness-for-service framework to address circumferential cracks near water crossings</vt:lpstr>
      <vt:lpstr>GHZ-3-03 – Project Tasks</vt:lpstr>
      <vt:lpstr>GHZ-3-03 Fitness-for-service framework to address circumferential cracks near water crossings</vt:lpstr>
      <vt:lpstr>GHZ-3-03 Fitness-for-service framework to address circumferential cracks near water crossings</vt:lpstr>
      <vt:lpstr>GHZ-3-03 Fitness-for-service framework to address circumferential cracks near water crossings</vt:lpstr>
      <vt:lpstr>Field Validation of Remote and Continuous Scour Technologies</vt:lpstr>
      <vt:lpstr>GHZ-03-04 – Field Validation of Remote and Continuous Scour Technologies</vt:lpstr>
      <vt:lpstr>GHZ-03-04 – Field Validation of Remote and Continuous Scour Technologies</vt:lpstr>
      <vt:lpstr>Next Steps for the SRP</vt:lpstr>
      <vt:lpstr>Preparation for 2026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Shie, Taylor M SIEP-PTX/G/H/SG</dc:creator>
  <cp:lastModifiedBy>Janie Norton</cp:lastModifiedBy>
  <cp:revision>15</cp:revision>
  <cp:lastPrinted>2021-10-01T14:40:57Z</cp:lastPrinted>
  <dcterms:created xsi:type="dcterms:W3CDTF">2023-05-30T17:50:45Z</dcterms:created>
  <dcterms:modified xsi:type="dcterms:W3CDTF">2025-09-24T17:35:18Z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0x0101008A300DF9ED2CCC47B2D59DAE2E8C1BDA</vt:lpwstr>
  </property>
  <property fmtid="{D5CDD505-2E9C-101B-9397-08002B2CF9AE}" pid="3" name="MediaServiceImageTags">
    <vt:lpwstr/>
  </property>
  <property fmtid="{D5CDD505-2E9C-101B-9397-08002B2CF9AE}" pid="4" name="MSIP_Label_0287d0e1-19b3-4b0a-b71d-2cfceb21e38f_Enabled">
    <vt:lpwstr>true</vt:lpwstr>
  </property>
  <property fmtid="{D5CDD505-2E9C-101B-9397-08002B2CF9AE}" pid="5" name="MSIP_Label_0287d0e1-19b3-4b0a-b71d-2cfceb21e38f_SetDate">
    <vt:lpwstr>2025-09-15T21:42:35Z</vt:lpwstr>
  </property>
  <property fmtid="{D5CDD505-2E9C-101B-9397-08002B2CF9AE}" pid="6" name="MSIP_Label_0287d0e1-19b3-4b0a-b71d-2cfceb21e38f_Method">
    <vt:lpwstr>Standard</vt:lpwstr>
  </property>
  <property fmtid="{D5CDD505-2E9C-101B-9397-08002B2CF9AE}" pid="7" name="MSIP_Label_0287d0e1-19b3-4b0a-b71d-2cfceb21e38f_Name">
    <vt:lpwstr>0287d0e1-19b3-4b0a-b71d-2cfceb21e38f</vt:lpwstr>
  </property>
  <property fmtid="{D5CDD505-2E9C-101B-9397-08002B2CF9AE}" pid="8" name="MSIP_Label_0287d0e1-19b3-4b0a-b71d-2cfceb21e38f_SiteId">
    <vt:lpwstr>b4a568b9-c3f7-451f-9e53-b6d9c8b4e9df</vt:lpwstr>
  </property>
  <property fmtid="{D5CDD505-2E9C-101B-9397-08002B2CF9AE}" pid="9" name="MSIP_Label_0287d0e1-19b3-4b0a-b71d-2cfceb21e38f_ActionId">
    <vt:lpwstr>0fccf9ea-313c-4ff3-b455-b74a030adffa</vt:lpwstr>
  </property>
  <property fmtid="{D5CDD505-2E9C-101B-9397-08002B2CF9AE}" pid="10" name="MSIP_Label_0287d0e1-19b3-4b0a-b71d-2cfceb21e38f_ContentBits">
    <vt:lpwstr>0</vt:lpwstr>
  </property>
  <property fmtid="{D5CDD505-2E9C-101B-9397-08002B2CF9AE}" pid="11" name="MSIP_Label_0287d0e1-19b3-4b0a-b71d-2cfceb21e38f_Tag">
    <vt:lpwstr>10, 3, 0, 1</vt:lpwstr>
  </property>
  <property fmtid="{D5CDD505-2E9C-101B-9397-08002B2CF9AE}" pid="12" name="MSIP_Label_b1a6f161-e42b-4c47-8f69-f6a81e023e2d_Enabled">
    <vt:lpwstr>true</vt:lpwstr>
  </property>
  <property fmtid="{D5CDD505-2E9C-101B-9397-08002B2CF9AE}" pid="13" name="MSIP_Label_b1a6f161-e42b-4c47-8f69-f6a81e023e2d_SetDate">
    <vt:lpwstr>2025-09-16T14:25:13Z</vt:lpwstr>
  </property>
  <property fmtid="{D5CDD505-2E9C-101B-9397-08002B2CF9AE}" pid="14" name="MSIP_Label_b1a6f161-e42b-4c47-8f69-f6a81e023e2d_Method">
    <vt:lpwstr>Standard</vt:lpwstr>
  </property>
  <property fmtid="{D5CDD505-2E9C-101B-9397-08002B2CF9AE}" pid="15" name="MSIP_Label_b1a6f161-e42b-4c47-8f69-f6a81e023e2d_Name">
    <vt:lpwstr>b1a6f161-e42b-4c47-8f69-f6a81e023e2d</vt:lpwstr>
  </property>
  <property fmtid="{D5CDD505-2E9C-101B-9397-08002B2CF9AE}" pid="16" name="MSIP_Label_b1a6f161-e42b-4c47-8f69-f6a81e023e2d_SiteId">
    <vt:lpwstr>271df5c2-953a-497b-93ad-7adf7a4b3cd7</vt:lpwstr>
  </property>
  <property fmtid="{D5CDD505-2E9C-101B-9397-08002B2CF9AE}" pid="17" name="MSIP_Label_b1a6f161-e42b-4c47-8f69-f6a81e023e2d_ActionId">
    <vt:lpwstr>5d2aece1-cc03-40f9-8473-4ce0feee76d5</vt:lpwstr>
  </property>
  <property fmtid="{D5CDD505-2E9C-101B-9397-08002B2CF9AE}" pid="18" name="MSIP_Label_b1a6f161-e42b-4c47-8f69-f6a81e023e2d_ContentBits">
    <vt:lpwstr>0</vt:lpwstr>
  </property>
  <property fmtid="{D5CDD505-2E9C-101B-9397-08002B2CF9AE}" pid="19" name="MSIP_Label_b1a6f161-e42b-4c47-8f69-f6a81e023e2d_Tag">
    <vt:lpwstr>10, 3, 0, 1</vt:lpwstr>
  </property>
  <property fmtid="{D5CDD505-2E9C-101B-9397-08002B2CF9AE}" pid="20" name="_NewReviewCycle">
    <vt:lpwstr/>
  </property>
</Properties>
</file>